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94.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diagrams/layout5.xml" ContentType="application/vnd.openxmlformats-officedocument.drawingml.diagramLayout+xml"/>
  <Override PartName="/ppt/diagrams/data6.xml" ContentType="application/vnd.openxmlformats-officedocument.drawingml.diagramData+xml"/>
  <Override PartName="/ppt/diagrams/colors8.xml" ContentType="application/vnd.openxmlformats-officedocument.drawingml.diagramColors+xml"/>
  <Override PartName="/ppt/slides/slide99.xml" ContentType="application/vnd.openxmlformats-officedocument.presentationml.slide+xml"/>
  <Override PartName="/ppt/diagrams/layout1.xml" ContentType="application/vnd.openxmlformats-officedocument.drawingml.diagramLayout+xml"/>
  <Override PartName="/ppt/diagrams/data2.xml" ContentType="application/vnd.openxmlformats-officedocument.drawingml.diagramData+xml"/>
  <Override PartName="/ppt/notesSlides/notesSlide7.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viewProps.xml" ContentType="application/vnd.openxmlformats-officedocument.presentationml.viewProps+xml"/>
  <Override PartName="/ppt/diagrams/colors4.xml" ContentType="application/vnd.openxmlformats-officedocument.drawingml.diagramColors+xml"/>
  <Override PartName="/ppt/diagrams/quickStyle7.xml" ContentType="application/vnd.openxmlformats-officedocument.drawingml.diagramStyle+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s/slide9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diagrams/layout6.xml" ContentType="application/vnd.openxmlformats-officedocument.drawingml.diagram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diagrams/layout4.xml" ContentType="application/vnd.openxmlformats-officedocument.drawingml.diagramLayout+xml"/>
  <Override PartName="/ppt/diagrams/data7.xml" ContentType="application/vnd.openxmlformats-officedocument.drawingml.diagramData+xml"/>
  <Override PartName="/ppt/slideLayouts/slideLayout10.xml" ContentType="application/vnd.openxmlformats-officedocument.presentationml.slideLayout+xml"/>
  <Override PartName="/ppt/diagrams/layout2.xml" ContentType="application/vnd.openxmlformats-officedocument.drawingml.diagramLayout+xml"/>
  <Default Extension="gif" ContentType="image/gif"/>
  <Override PartName="/ppt/diagrams/data5.xml" ContentType="application/vnd.openxmlformats-officedocument.drawingml.diagramData+xml"/>
  <Override PartName="/ppt/diagrams/colors7.xml" ContentType="application/vnd.openxmlformats-officedocument.drawingml.diagramColors+xml"/>
  <Override PartName="/ppt/notesSlides/notesSlide8.xml" ContentType="application/vnd.openxmlformats-officedocument.presentationml.notesSlide+xml"/>
  <Override PartName="/ppt/slides/slide89.xml" ContentType="application/vnd.openxmlformats-officedocument.presentationml.slide+xml"/>
  <Override PartName="/ppt/slides/slide98.xml" ContentType="application/vnd.openxmlformats-officedocument.presentationml.slide+xml"/>
  <Override PartName="/ppt/diagrams/data3.xml" ContentType="application/vnd.openxmlformats-officedocument.drawingml.diagramData+xml"/>
  <Override PartName="/ppt/notesSlides/notesSlide6.xml" ContentType="application/vnd.openxmlformats-officedocument.presentationml.notesSlide+xml"/>
  <Override PartName="/ppt/diagrams/colors5.xml" ContentType="application/vnd.openxmlformats-officedocument.drawingml.diagramColors+xml"/>
  <Override PartName="/ppt/diagrams/quickStyle8.xml" ContentType="application/vnd.openxmlformats-officedocument.drawingml.diagramStyl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slides/slide96.xml" ContentType="application/vnd.openxmlformats-officedocument.presentationml.slide+xml"/>
  <Override PartName="/ppt/handoutMasters/handoutMaster1.xml" ContentType="application/vnd.openxmlformats-officedocument.presentationml.handoutMaster+xml"/>
  <Override PartName="/ppt/diagrams/data1.xml" ContentType="application/vnd.openxmlformats-officedocument.drawingml.diagramData+xml"/>
  <Override PartName="/ppt/diagrams/colors3.xml" ContentType="application/vnd.openxmlformats-officedocument.drawingml.diagramColors+xml"/>
  <Override PartName="/ppt/notesSlides/notesSlide4.xml" ContentType="application/vnd.openxmlformats-officedocument.presentationml.notesSlide+xml"/>
  <Override PartName="/ppt/diagrams/quickStyle6.xml" ContentType="application/vnd.openxmlformats-officedocument.drawingml.diagramStyl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diagrams/layout7.xml" ContentType="application/vnd.openxmlformats-officedocument.drawingml.diagramLayout+xml"/>
  <Override PartName="/ppt/diagrams/data8.xml" ContentType="application/vnd.openxmlformats-officedocument.drawingml.diagramData+xml"/>
  <Override PartName="/ppt/slides/slide12.xml" ContentType="application/vnd.openxmlformats-officedocument.presentationml.slide+xml"/>
  <Override PartName="/ppt/slides/slide30.xml" ContentType="application/vnd.openxmlformats-officedocument.presentationml.slide+xml"/>
  <Override PartName="/ppt/diagrams/layout3.xml" ContentType="application/vnd.openxmlformats-officedocument.drawingml.diagramLayout+xml"/>
  <Override PartName="/ppt/diagrams/data4.xml" ContentType="application/vnd.openxmlformats-officedocument.drawingml.diagramData+xml"/>
  <Override PartName="/ppt/slides/slide79.xml" ContentType="application/vnd.openxmlformats-officedocument.presentationml.slide+xml"/>
  <Override PartName="/ppt/diagrams/colors6.xml" ContentType="application/vnd.openxmlformats-officedocument.drawingml.diagramColors+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notesSlides/notesSlide1.xml" ContentType="application/vnd.openxmlformats-officedocument.presentationml.notesSlide+xml"/>
  <Override PartName="/ppt/diagrams/colors2.xml" ContentType="application/vnd.openxmlformats-officedocument.drawingml.diagramColors+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Layouts/slideLayout5.xml" ContentType="application/vnd.openxmlformats-officedocument.presentationml.slideLayout+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Default Extension="jpeg" ContentType="image/jpeg"/>
  <Override PartName="/ppt/diagrams/quickStyle1.xml" ContentType="application/vnd.openxmlformats-officedocument.drawingml.diagramStyle+xml"/>
  <Override PartName="/ppt/diagrams/layout8.xml" ContentType="application/vnd.openxmlformats-officedocument.drawingml.diagramLayout+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2" r:id="rId1"/>
  </p:sldMasterIdLst>
  <p:notesMasterIdLst>
    <p:notesMasterId r:id="rId103"/>
  </p:notesMasterIdLst>
  <p:handoutMasterIdLst>
    <p:handoutMasterId r:id="rId104"/>
  </p:handoutMasterIdLst>
  <p:sldIdLst>
    <p:sldId id="256" r:id="rId2"/>
    <p:sldId id="443" r:id="rId3"/>
    <p:sldId id="534" r:id="rId4"/>
    <p:sldId id="535" r:id="rId5"/>
    <p:sldId id="531" r:id="rId6"/>
    <p:sldId id="536" r:id="rId7"/>
    <p:sldId id="528" r:id="rId8"/>
    <p:sldId id="529" r:id="rId9"/>
    <p:sldId id="554" r:id="rId10"/>
    <p:sldId id="532" r:id="rId11"/>
    <p:sldId id="603" r:id="rId12"/>
    <p:sldId id="530" r:id="rId13"/>
    <p:sldId id="533" r:id="rId14"/>
    <p:sldId id="559" r:id="rId15"/>
    <p:sldId id="555" r:id="rId16"/>
    <p:sldId id="560" r:id="rId17"/>
    <p:sldId id="561" r:id="rId18"/>
    <p:sldId id="567" r:id="rId19"/>
    <p:sldId id="562" r:id="rId20"/>
    <p:sldId id="597" r:id="rId21"/>
    <p:sldId id="556" r:id="rId22"/>
    <p:sldId id="577" r:id="rId23"/>
    <p:sldId id="578" r:id="rId24"/>
    <p:sldId id="579" r:id="rId25"/>
    <p:sldId id="580" r:id="rId26"/>
    <p:sldId id="598" r:id="rId27"/>
    <p:sldId id="581" r:id="rId28"/>
    <p:sldId id="583" r:id="rId29"/>
    <p:sldId id="584" r:id="rId30"/>
    <p:sldId id="585" r:id="rId31"/>
    <p:sldId id="599" r:id="rId32"/>
    <p:sldId id="587" r:id="rId33"/>
    <p:sldId id="588" r:id="rId34"/>
    <p:sldId id="589" r:id="rId35"/>
    <p:sldId id="590" r:id="rId36"/>
    <p:sldId id="591" r:id="rId37"/>
    <p:sldId id="557" r:id="rId38"/>
    <p:sldId id="538" r:id="rId39"/>
    <p:sldId id="541" r:id="rId40"/>
    <p:sldId id="542" r:id="rId41"/>
    <p:sldId id="543" r:id="rId42"/>
    <p:sldId id="544" r:id="rId43"/>
    <p:sldId id="545" r:id="rId44"/>
    <p:sldId id="546" r:id="rId45"/>
    <p:sldId id="547" r:id="rId46"/>
    <p:sldId id="592" r:id="rId47"/>
    <p:sldId id="593" r:id="rId48"/>
    <p:sldId id="594" r:id="rId49"/>
    <p:sldId id="549" r:id="rId50"/>
    <p:sldId id="550" r:id="rId51"/>
    <p:sldId id="595" r:id="rId52"/>
    <p:sldId id="596" r:id="rId53"/>
    <p:sldId id="558" r:id="rId54"/>
    <p:sldId id="565" r:id="rId55"/>
    <p:sldId id="258" r:id="rId56"/>
    <p:sldId id="470" r:id="rId57"/>
    <p:sldId id="487" r:id="rId58"/>
    <p:sldId id="471" r:id="rId59"/>
    <p:sldId id="488" r:id="rId60"/>
    <p:sldId id="490" r:id="rId61"/>
    <p:sldId id="491" r:id="rId62"/>
    <p:sldId id="492" r:id="rId63"/>
    <p:sldId id="473" r:id="rId64"/>
    <p:sldId id="493" r:id="rId65"/>
    <p:sldId id="475" r:id="rId66"/>
    <p:sldId id="523" r:id="rId67"/>
    <p:sldId id="524" r:id="rId68"/>
    <p:sldId id="494" r:id="rId69"/>
    <p:sldId id="495" r:id="rId70"/>
    <p:sldId id="496" r:id="rId71"/>
    <p:sldId id="497" r:id="rId72"/>
    <p:sldId id="482" r:id="rId73"/>
    <p:sldId id="498" r:id="rId74"/>
    <p:sldId id="483" r:id="rId75"/>
    <p:sldId id="485" r:id="rId76"/>
    <p:sldId id="274" r:id="rId77"/>
    <p:sldId id="499" r:id="rId78"/>
    <p:sldId id="500" r:id="rId79"/>
    <p:sldId id="501" r:id="rId80"/>
    <p:sldId id="503" r:id="rId81"/>
    <p:sldId id="504" r:id="rId82"/>
    <p:sldId id="505" r:id="rId83"/>
    <p:sldId id="506" r:id="rId84"/>
    <p:sldId id="507" r:id="rId85"/>
    <p:sldId id="508" r:id="rId86"/>
    <p:sldId id="509" r:id="rId87"/>
    <p:sldId id="510" r:id="rId88"/>
    <p:sldId id="600" r:id="rId89"/>
    <p:sldId id="566" r:id="rId90"/>
    <p:sldId id="563" r:id="rId91"/>
    <p:sldId id="569" r:id="rId92"/>
    <p:sldId id="570" r:id="rId93"/>
    <p:sldId id="571" r:id="rId94"/>
    <p:sldId id="568" r:id="rId95"/>
    <p:sldId id="564" r:id="rId96"/>
    <p:sldId id="572" r:id="rId97"/>
    <p:sldId id="573" r:id="rId98"/>
    <p:sldId id="575" r:id="rId99"/>
    <p:sldId id="601" r:id="rId100"/>
    <p:sldId id="602" r:id="rId101"/>
    <p:sldId id="466" r:id="rId102"/>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0000"/>
    <a:srgbClr val="FABF8F"/>
  </p:clrMru>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306" autoAdjust="0"/>
    <p:restoredTop sz="94265" autoAdjust="0"/>
  </p:normalViewPr>
  <p:slideViewPr>
    <p:cSldViewPr>
      <p:cViewPr varScale="1">
        <p:scale>
          <a:sx n="85" d="100"/>
          <a:sy n="85" d="100"/>
        </p:scale>
        <p:origin x="-1056" y="-78"/>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theme" Target="theme/theme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notesMaster" Target="notesMasters/notesMaster1.xml"/><Relationship Id="rId108"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handoutMaster" Target="handoutMasters/handoutMaster1.xml"/></Relationships>
</file>

<file path=ppt/diagrams/_rels/data3.xml.rels><?xml version="1.0" encoding="UTF-8" standalone="yes"?>
<Relationships xmlns="http://schemas.openxmlformats.org/package/2006/relationships"><Relationship Id="rId3" Type="http://schemas.openxmlformats.org/officeDocument/2006/relationships/hyperlink" Target="2005&#26131;&#21046;&#27602;&#21270;&#23398;&#21697;&#21517;&#24405;.doc" TargetMode="External"/><Relationship Id="rId2" Type="http://schemas.openxmlformats.org/officeDocument/2006/relationships/hyperlink" Target="&#38468;&#20214;&#19968;&#65306;&#21095;&#27602;&#21270;&#23398;&#21697;&#30446;&#24405;2015&#24180;&#29256;.xlsx" TargetMode="External"/><Relationship Id="rId1" Type="http://schemas.openxmlformats.org/officeDocument/2006/relationships/hyperlink" Target="&#21361;&#38505;&#21270;&#23398;&#21697;&#30446;&#24405;&#65288;2015&#65289;.doc" TargetMode="External"/><Relationship Id="rId4" Type="http://schemas.openxmlformats.org/officeDocument/2006/relationships/hyperlink" Target="&#26131;&#21046;&#29190;&#21361;&#38505;&#21270;&#23398;&#21697;&#21517;&#24405;(2011&#24180;&#29256;).doc"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3">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CA7856E-12B5-489E-A164-46F331D5F920}" type="doc">
      <dgm:prSet loTypeId="urn:microsoft.com/office/officeart/2005/8/layout/lProcess3" loCatId="process" qsTypeId="urn:microsoft.com/office/officeart/2005/8/quickstyle/3d3" qsCatId="3D" csTypeId="urn:microsoft.com/office/officeart/2005/8/colors/colorful5" csCatId="colorful" phldr="1"/>
      <dgm:spPr/>
      <dgm:t>
        <a:bodyPr/>
        <a:lstStyle/>
        <a:p>
          <a:endParaRPr lang="zh-CN" altLang="en-US"/>
        </a:p>
      </dgm:t>
    </dgm:pt>
    <dgm:pt modelId="{4FC1360F-CF17-441B-943E-CE07266171F0}">
      <dgm:prSet phldrT="[文本]"/>
      <dgm:spPr/>
      <dgm:t>
        <a:bodyPr/>
        <a:lstStyle/>
        <a:p>
          <a:r>
            <a:rPr lang="zh-CN" altLang="en-US" dirty="0" smtClean="0"/>
            <a:t>安全</a:t>
          </a:r>
          <a:endParaRPr lang="zh-CN" altLang="en-US" dirty="0"/>
        </a:p>
      </dgm:t>
    </dgm:pt>
    <dgm:pt modelId="{486FB9CE-F213-47DD-A245-B5BE2762F4B0}" type="parTrans" cxnId="{A29DBAAD-1BBB-4D55-996B-2F625A5E053F}">
      <dgm:prSet/>
      <dgm:spPr/>
      <dgm:t>
        <a:bodyPr/>
        <a:lstStyle/>
        <a:p>
          <a:endParaRPr lang="zh-CN" altLang="en-US"/>
        </a:p>
      </dgm:t>
    </dgm:pt>
    <dgm:pt modelId="{2B25BE84-0E59-442B-B0AF-FA0BAE907BD7}" type="sibTrans" cxnId="{A29DBAAD-1BBB-4D55-996B-2F625A5E053F}">
      <dgm:prSet/>
      <dgm:spPr/>
      <dgm:t>
        <a:bodyPr/>
        <a:lstStyle/>
        <a:p>
          <a:endParaRPr lang="zh-CN" altLang="en-US"/>
        </a:p>
      </dgm:t>
    </dgm:pt>
    <dgm:pt modelId="{1BCDA33F-97A2-4BAE-90C4-CB77FBE7B277}">
      <dgm:prSet phldrT="[文本]" custT="1"/>
      <dgm:spPr/>
      <dgm:t>
        <a:bodyPr/>
        <a:lstStyle/>
        <a:p>
          <a:pPr algn="l">
            <a:lnSpc>
              <a:spcPts val="1800"/>
            </a:lnSpc>
            <a:spcAft>
              <a:spcPts val="0"/>
            </a:spcAft>
          </a:pPr>
          <a:r>
            <a:rPr lang="zh-CN" altLang="en-US" sz="1600" dirty="0" smtClean="0">
              <a:latin typeface="宋体"/>
              <a:ea typeface="宋体"/>
            </a:rPr>
            <a:t>◆  </a:t>
          </a:r>
          <a:r>
            <a:rPr lang="zh-CN" altLang="en-US" sz="1600" dirty="0" smtClean="0">
              <a:latin typeface="华文中宋" pitchFamily="2" charset="-122"/>
              <a:ea typeface="华文中宋" pitchFamily="2" charset="-122"/>
            </a:rPr>
            <a:t>安全是在人类生产过程中，将系统的运行状态对人类的生命、财产、环境可能产生的损害控制在人类能接受水平以下的状态。</a:t>
          </a:r>
          <a:endParaRPr lang="en-US" altLang="zh-CN" sz="1600" dirty="0" smtClean="0">
            <a:latin typeface="华文中宋" pitchFamily="2" charset="-122"/>
            <a:ea typeface="华文中宋" pitchFamily="2" charset="-122"/>
          </a:endParaRPr>
        </a:p>
        <a:p>
          <a:pPr algn="l">
            <a:lnSpc>
              <a:spcPts val="1800"/>
            </a:lnSpc>
            <a:spcAft>
              <a:spcPts val="0"/>
            </a:spcAft>
          </a:pPr>
          <a:r>
            <a:rPr lang="zh-CN" altLang="en-US" sz="1600" dirty="0" smtClean="0">
              <a:latin typeface="宋体"/>
              <a:ea typeface="宋体"/>
            </a:rPr>
            <a:t>◆  </a:t>
          </a:r>
          <a:r>
            <a:rPr lang="zh-CN" altLang="en-US" sz="1600" dirty="0" smtClean="0">
              <a:latin typeface="华文中宋" pitchFamily="2" charset="-122"/>
              <a:ea typeface="华文中宋" pitchFamily="2" charset="-122"/>
            </a:rPr>
            <a:t>安全是指不受威胁、没有危险、危害、损失。</a:t>
          </a:r>
          <a:endParaRPr lang="en-US" altLang="zh-CN" sz="1600" dirty="0" smtClean="0">
            <a:latin typeface="华文中宋" pitchFamily="2" charset="-122"/>
            <a:ea typeface="华文中宋" pitchFamily="2" charset="-122"/>
          </a:endParaRPr>
        </a:p>
        <a:p>
          <a:pPr algn="l">
            <a:lnSpc>
              <a:spcPts val="1800"/>
            </a:lnSpc>
            <a:spcAft>
              <a:spcPts val="0"/>
            </a:spcAft>
          </a:pPr>
          <a:r>
            <a:rPr lang="zh-CN" altLang="en-US" sz="1600" dirty="0" smtClean="0">
              <a:latin typeface="宋体"/>
              <a:ea typeface="宋体"/>
            </a:rPr>
            <a:t>◆  </a:t>
          </a:r>
          <a:r>
            <a:rPr lang="zh-CN" altLang="zh-CN" sz="1600" dirty="0" smtClean="0">
              <a:latin typeface="华文中宋" pitchFamily="2" charset="-122"/>
              <a:ea typeface="华文中宋" pitchFamily="2" charset="-122"/>
            </a:rPr>
            <a:t>生活中无处不存在危险， 生活中无处不需要安全</a:t>
          </a:r>
          <a:r>
            <a:rPr lang="zh-CN" altLang="en-US" sz="1600" dirty="0" smtClean="0">
              <a:latin typeface="华文中宋" pitchFamily="2" charset="-122"/>
              <a:ea typeface="华文中宋" pitchFamily="2" charset="-122"/>
            </a:rPr>
            <a:t>。</a:t>
          </a:r>
          <a:r>
            <a:rPr lang="zh-CN" altLang="zh-CN" sz="1600" dirty="0" smtClean="0">
              <a:latin typeface="华文中宋" pitchFamily="2" charset="-122"/>
              <a:ea typeface="华文中宋" pitchFamily="2" charset="-122"/>
            </a:rPr>
            <a:t>众多的事故统计表明，除客观</a:t>
          </a:r>
          <a:r>
            <a:rPr lang="zh-CN" altLang="en-US" sz="1600" dirty="0" smtClean="0">
              <a:latin typeface="华文中宋" pitchFamily="2" charset="-122"/>
              <a:ea typeface="华文中宋" pitchFamily="2" charset="-122"/>
            </a:rPr>
            <a:t>条件</a:t>
          </a:r>
          <a:r>
            <a:rPr lang="zh-CN" altLang="zh-CN" sz="1600" dirty="0" smtClean="0">
              <a:latin typeface="华文中宋" pitchFamily="2" charset="-122"/>
              <a:ea typeface="华文中宋" pitchFamily="2" charset="-122"/>
            </a:rPr>
            <a:t>和自然灾害外，主要的责任者事故源于人们的安全意识淡薄，</a:t>
          </a:r>
          <a:r>
            <a:rPr lang="zh-CN" altLang="zh-CN" sz="1600" dirty="0" smtClean="0">
              <a:solidFill>
                <a:srgbClr val="FF0000"/>
              </a:solidFill>
              <a:latin typeface="华文中宋" pitchFamily="2" charset="-122"/>
              <a:ea typeface="华文中宋" pitchFamily="2" charset="-122"/>
            </a:rPr>
            <a:t>违章违纪</a:t>
          </a:r>
          <a:r>
            <a:rPr lang="zh-CN" altLang="en-US" sz="1600" dirty="0" smtClean="0">
              <a:latin typeface="华文中宋" pitchFamily="2" charset="-122"/>
              <a:ea typeface="华文中宋" pitchFamily="2" charset="-122"/>
            </a:rPr>
            <a:t>。</a:t>
          </a:r>
        </a:p>
      </dgm:t>
    </dgm:pt>
    <dgm:pt modelId="{6C7D1972-7EF7-4D24-B9E9-A218110650B7}" type="parTrans" cxnId="{665B1DA2-C7FB-448F-BEC2-A9D13F7CB26C}">
      <dgm:prSet/>
      <dgm:spPr/>
      <dgm:t>
        <a:bodyPr/>
        <a:lstStyle/>
        <a:p>
          <a:endParaRPr lang="zh-CN" altLang="en-US"/>
        </a:p>
      </dgm:t>
    </dgm:pt>
    <dgm:pt modelId="{E1CE25AB-EC01-4C8D-9653-CFE637E16AAC}" type="sibTrans" cxnId="{665B1DA2-C7FB-448F-BEC2-A9D13F7CB26C}">
      <dgm:prSet/>
      <dgm:spPr/>
      <dgm:t>
        <a:bodyPr/>
        <a:lstStyle/>
        <a:p>
          <a:endParaRPr lang="zh-CN" altLang="en-US"/>
        </a:p>
      </dgm:t>
    </dgm:pt>
    <dgm:pt modelId="{7250C2D0-456F-4114-B4FB-2A31C343515A}">
      <dgm:prSet phldrT="[文本]"/>
      <dgm:spPr/>
      <dgm:t>
        <a:bodyPr/>
        <a:lstStyle/>
        <a:p>
          <a:r>
            <a:rPr lang="zh-CN" altLang="en-US" dirty="0" smtClean="0"/>
            <a:t>法律</a:t>
          </a:r>
          <a:endParaRPr lang="zh-CN" altLang="en-US" dirty="0"/>
        </a:p>
      </dgm:t>
    </dgm:pt>
    <dgm:pt modelId="{A3D16159-4704-4E58-ADCB-8A591956EE43}" type="parTrans" cxnId="{BA8E0065-AEF9-4688-B2B1-790EB6AB4E09}">
      <dgm:prSet/>
      <dgm:spPr/>
      <dgm:t>
        <a:bodyPr/>
        <a:lstStyle/>
        <a:p>
          <a:endParaRPr lang="zh-CN" altLang="en-US"/>
        </a:p>
      </dgm:t>
    </dgm:pt>
    <dgm:pt modelId="{1F45C53B-8E5A-4C50-8A06-B735A3CD933F}" type="sibTrans" cxnId="{BA8E0065-AEF9-4688-B2B1-790EB6AB4E09}">
      <dgm:prSet/>
      <dgm:spPr/>
      <dgm:t>
        <a:bodyPr/>
        <a:lstStyle/>
        <a:p>
          <a:endParaRPr lang="zh-CN" altLang="en-US"/>
        </a:p>
      </dgm:t>
    </dgm:pt>
    <dgm:pt modelId="{05224D77-394B-4E31-B597-E4F7EB20CD57}">
      <dgm:prSet phldrT="[文本]" custT="1"/>
      <dgm:spPr/>
      <dgm:t>
        <a:bodyPr lIns="0" tIns="0" bIns="0"/>
        <a:lstStyle/>
        <a:p>
          <a:pPr algn="l">
            <a:lnSpc>
              <a:spcPts val="1800"/>
            </a:lnSpc>
            <a:spcAft>
              <a:spcPts val="0"/>
            </a:spcAft>
          </a:pPr>
          <a:r>
            <a:rPr lang="zh-CN" altLang="en-US" sz="1400" dirty="0" smtClean="0"/>
            <a:t>  </a:t>
          </a:r>
          <a:r>
            <a:rPr lang="zh-CN" altLang="en-US" sz="1400" dirty="0" smtClean="0">
              <a:latin typeface="宋体"/>
              <a:ea typeface="宋体"/>
            </a:rPr>
            <a:t>◆  </a:t>
          </a:r>
          <a:r>
            <a:rPr lang="zh-CN" altLang="en-US" sz="1600" dirty="0" smtClean="0">
              <a:latin typeface="华文中宋" pitchFamily="2" charset="-122"/>
              <a:ea typeface="华文中宋" pitchFamily="2" charset="-122"/>
            </a:rPr>
            <a:t>现代概念：法是由国家制定或认可并以国家强制力保证实施的、以权利义务为内容的行为规范的总称。</a:t>
          </a:r>
        </a:p>
        <a:p>
          <a:pPr algn="l">
            <a:lnSpc>
              <a:spcPts val="1800"/>
            </a:lnSpc>
            <a:spcAft>
              <a:spcPts val="0"/>
            </a:spcAft>
          </a:pPr>
          <a:r>
            <a:rPr lang="zh-CN" altLang="en-US" sz="1600" dirty="0" smtClean="0">
              <a:latin typeface="华文中宋" pitchFamily="2" charset="-122"/>
              <a:ea typeface="华文中宋" pitchFamily="2" charset="-122"/>
            </a:rPr>
            <a:t> </a:t>
          </a:r>
          <a:r>
            <a:rPr lang="zh-CN" altLang="en-US" sz="1600" dirty="0" smtClean="0">
              <a:latin typeface="宋体"/>
              <a:ea typeface="宋体"/>
            </a:rPr>
            <a:t>◆  </a:t>
          </a:r>
          <a:r>
            <a:rPr lang="zh-CN" altLang="en-US" sz="1600" dirty="0" smtClean="0">
              <a:latin typeface="华文中宋" pitchFamily="2" charset="-122"/>
              <a:ea typeface="华文中宋" pitchFamily="2" charset="-122"/>
            </a:rPr>
            <a:t>古代概念：“灋”，从“水”，表示法律、法度公平如水的表面</a:t>
          </a:r>
          <a:r>
            <a:rPr lang="en-US" altLang="en-US" sz="1600" dirty="0" smtClean="0">
              <a:latin typeface="华文中宋" pitchFamily="2" charset="-122"/>
              <a:ea typeface="华文中宋" pitchFamily="2" charset="-122"/>
            </a:rPr>
            <a:t>;</a:t>
          </a:r>
          <a:r>
            <a:rPr lang="zh-CN" altLang="en-US" sz="1600" dirty="0" smtClean="0">
              <a:latin typeface="华文中宋" pitchFamily="2" charset="-122"/>
              <a:ea typeface="华文中宋" pitchFamily="2" charset="-122"/>
            </a:rPr>
            <a:t>从“廌”</a:t>
          </a:r>
          <a:r>
            <a:rPr lang="en-US" altLang="en-US" sz="1600" dirty="0" smtClean="0">
              <a:latin typeface="华文中宋" pitchFamily="2" charset="-122"/>
              <a:ea typeface="华文中宋" pitchFamily="2" charset="-122"/>
            </a:rPr>
            <a:t>(</a:t>
          </a:r>
          <a:r>
            <a:rPr lang="en-US" altLang="en-US" sz="1600" dirty="0" err="1" smtClean="0">
              <a:latin typeface="华文中宋" pitchFamily="2" charset="-122"/>
              <a:ea typeface="华文中宋" pitchFamily="2" charset="-122"/>
            </a:rPr>
            <a:t>zhì</a:t>
          </a:r>
          <a:r>
            <a:rPr lang="en-US" altLang="en-US" sz="1600" dirty="0" smtClean="0">
              <a:latin typeface="华文中宋" pitchFamily="2" charset="-122"/>
              <a:ea typeface="华文中宋" pitchFamily="2" charset="-122"/>
            </a:rPr>
            <a:t>),</a:t>
          </a:r>
          <a:r>
            <a:rPr lang="zh-CN" altLang="en-US" sz="1600" dirty="0" smtClean="0">
              <a:latin typeface="华文中宋" pitchFamily="2" charset="-122"/>
              <a:ea typeface="华文中宋" pitchFamily="2" charset="-122"/>
            </a:rPr>
            <a:t>即神话传说中的一种神兽，据说，它能辨别曲直，在审理案件时，它能用角去触理曲的人。</a:t>
          </a:r>
        </a:p>
        <a:p>
          <a:pPr algn="l">
            <a:lnSpc>
              <a:spcPts val="1800"/>
            </a:lnSpc>
            <a:spcAft>
              <a:spcPts val="0"/>
            </a:spcAft>
          </a:pPr>
          <a:r>
            <a:rPr lang="zh-CN" altLang="en-US" sz="1600" dirty="0" smtClean="0">
              <a:latin typeface="华文中宋" pitchFamily="2" charset="-122"/>
              <a:ea typeface="华文中宋" pitchFamily="2" charset="-122"/>
            </a:rPr>
            <a:t>“灋，刑也。平之如水，从水；廌，所以触不直者去之，从去”</a:t>
          </a:r>
          <a:endParaRPr lang="zh-CN" altLang="en-US" sz="1600" dirty="0"/>
        </a:p>
      </dgm:t>
    </dgm:pt>
    <dgm:pt modelId="{189DCB71-E25B-4FE7-84C5-776ED5109094}" type="parTrans" cxnId="{F6347ACA-CA28-4747-80EF-566949063CAD}">
      <dgm:prSet/>
      <dgm:spPr/>
      <dgm:t>
        <a:bodyPr/>
        <a:lstStyle/>
        <a:p>
          <a:endParaRPr lang="zh-CN" altLang="en-US"/>
        </a:p>
      </dgm:t>
    </dgm:pt>
    <dgm:pt modelId="{657B9155-BC74-4315-BF4A-DCF62CFE7630}" type="sibTrans" cxnId="{F6347ACA-CA28-4747-80EF-566949063CAD}">
      <dgm:prSet/>
      <dgm:spPr/>
      <dgm:t>
        <a:bodyPr/>
        <a:lstStyle/>
        <a:p>
          <a:endParaRPr lang="zh-CN" altLang="en-US"/>
        </a:p>
      </dgm:t>
    </dgm:pt>
    <dgm:pt modelId="{BEB6C494-22F3-4372-B503-3EE6EDA685F2}" type="pres">
      <dgm:prSet presAssocID="{FCA7856E-12B5-489E-A164-46F331D5F920}" presName="Name0" presStyleCnt="0">
        <dgm:presLayoutVars>
          <dgm:chPref val="3"/>
          <dgm:dir/>
          <dgm:animLvl val="lvl"/>
          <dgm:resizeHandles/>
        </dgm:presLayoutVars>
      </dgm:prSet>
      <dgm:spPr/>
      <dgm:t>
        <a:bodyPr/>
        <a:lstStyle/>
        <a:p>
          <a:endParaRPr lang="zh-CN" altLang="en-US"/>
        </a:p>
      </dgm:t>
    </dgm:pt>
    <dgm:pt modelId="{C3B4A8B8-CB32-4719-9EBE-468AB339D169}" type="pres">
      <dgm:prSet presAssocID="{4FC1360F-CF17-441B-943E-CE07266171F0}" presName="horFlow" presStyleCnt="0"/>
      <dgm:spPr/>
    </dgm:pt>
    <dgm:pt modelId="{46661EBD-E5E1-4C56-9F80-943F87B38F07}" type="pres">
      <dgm:prSet presAssocID="{4FC1360F-CF17-441B-943E-CE07266171F0}" presName="bigChev" presStyleLbl="node1" presStyleIdx="0" presStyleCnt="2" custScaleX="47103" custLinFactX="-4612" custLinFactNeighborX="-100000" custLinFactNeighborY="1563"/>
      <dgm:spPr/>
      <dgm:t>
        <a:bodyPr/>
        <a:lstStyle/>
        <a:p>
          <a:endParaRPr lang="zh-CN" altLang="en-US"/>
        </a:p>
      </dgm:t>
    </dgm:pt>
    <dgm:pt modelId="{412E8990-3F60-458E-8870-6F96CE660692}" type="pres">
      <dgm:prSet presAssocID="{6C7D1972-7EF7-4D24-B9E9-A218110650B7}" presName="parTrans" presStyleCnt="0"/>
      <dgm:spPr/>
    </dgm:pt>
    <dgm:pt modelId="{B5AFE81C-4737-492B-8813-D55E550234DA}" type="pres">
      <dgm:prSet presAssocID="{1BCDA33F-97A2-4BAE-90C4-CB77FBE7B277}" presName="node" presStyleLbl="alignAccFollowNode1" presStyleIdx="0" presStyleCnt="2" custScaleX="170070" custScaleY="123060">
        <dgm:presLayoutVars>
          <dgm:bulletEnabled val="1"/>
        </dgm:presLayoutVars>
      </dgm:prSet>
      <dgm:spPr/>
      <dgm:t>
        <a:bodyPr/>
        <a:lstStyle/>
        <a:p>
          <a:endParaRPr lang="zh-CN" altLang="en-US"/>
        </a:p>
      </dgm:t>
    </dgm:pt>
    <dgm:pt modelId="{BD0E25CF-67C4-4E9C-8266-AC377E4AA61F}" type="pres">
      <dgm:prSet presAssocID="{4FC1360F-CF17-441B-943E-CE07266171F0}" presName="vSp" presStyleCnt="0"/>
      <dgm:spPr/>
    </dgm:pt>
    <dgm:pt modelId="{CA9E5B9B-0484-4B54-9CB2-C72FBD0E42D9}" type="pres">
      <dgm:prSet presAssocID="{7250C2D0-456F-4114-B4FB-2A31C343515A}" presName="horFlow" presStyleCnt="0"/>
      <dgm:spPr/>
    </dgm:pt>
    <dgm:pt modelId="{0D951661-F3A4-4FAA-9F15-365CCD381B38}" type="pres">
      <dgm:prSet presAssocID="{7250C2D0-456F-4114-B4FB-2A31C343515A}" presName="bigChev" presStyleLbl="node1" presStyleIdx="1" presStyleCnt="2" custScaleX="46333" custLinFactX="-3106" custLinFactNeighborX="-100000" custLinFactNeighborY="-3234"/>
      <dgm:spPr/>
      <dgm:t>
        <a:bodyPr/>
        <a:lstStyle/>
        <a:p>
          <a:endParaRPr lang="zh-CN" altLang="en-US"/>
        </a:p>
      </dgm:t>
    </dgm:pt>
    <dgm:pt modelId="{A58DF565-6E94-4F38-B87C-3814F9DEF613}" type="pres">
      <dgm:prSet presAssocID="{189DCB71-E25B-4FE7-84C5-776ED5109094}" presName="parTrans" presStyleCnt="0"/>
      <dgm:spPr/>
    </dgm:pt>
    <dgm:pt modelId="{BBD228F8-A750-4FFD-9AEB-4B6D1997F66D}" type="pres">
      <dgm:prSet presAssocID="{05224D77-394B-4E31-B597-E4F7EB20CD57}" presName="node" presStyleLbl="alignAccFollowNode1" presStyleIdx="1" presStyleCnt="2" custScaleX="170812" custScaleY="119209">
        <dgm:presLayoutVars>
          <dgm:bulletEnabled val="1"/>
        </dgm:presLayoutVars>
      </dgm:prSet>
      <dgm:spPr/>
      <dgm:t>
        <a:bodyPr/>
        <a:lstStyle/>
        <a:p>
          <a:endParaRPr lang="zh-CN" altLang="en-US"/>
        </a:p>
      </dgm:t>
    </dgm:pt>
  </dgm:ptLst>
  <dgm:cxnLst>
    <dgm:cxn modelId="{3A86CC16-B1DB-45FE-8EB9-7888D6188546}" type="presOf" srcId="{05224D77-394B-4E31-B597-E4F7EB20CD57}" destId="{BBD228F8-A750-4FFD-9AEB-4B6D1997F66D}" srcOrd="0" destOrd="0" presId="urn:microsoft.com/office/officeart/2005/8/layout/lProcess3"/>
    <dgm:cxn modelId="{C291B69E-B948-46ED-875B-5E2A792DA025}" type="presOf" srcId="{7250C2D0-456F-4114-B4FB-2A31C343515A}" destId="{0D951661-F3A4-4FAA-9F15-365CCD381B38}" srcOrd="0" destOrd="0" presId="urn:microsoft.com/office/officeart/2005/8/layout/lProcess3"/>
    <dgm:cxn modelId="{665B1DA2-C7FB-448F-BEC2-A9D13F7CB26C}" srcId="{4FC1360F-CF17-441B-943E-CE07266171F0}" destId="{1BCDA33F-97A2-4BAE-90C4-CB77FBE7B277}" srcOrd="0" destOrd="0" parTransId="{6C7D1972-7EF7-4D24-B9E9-A218110650B7}" sibTransId="{E1CE25AB-EC01-4C8D-9653-CFE637E16AAC}"/>
    <dgm:cxn modelId="{2280FB39-095E-4155-A1EF-C3A5428D7543}" type="presOf" srcId="{4FC1360F-CF17-441B-943E-CE07266171F0}" destId="{46661EBD-E5E1-4C56-9F80-943F87B38F07}" srcOrd="0" destOrd="0" presId="urn:microsoft.com/office/officeart/2005/8/layout/lProcess3"/>
    <dgm:cxn modelId="{BA8E0065-AEF9-4688-B2B1-790EB6AB4E09}" srcId="{FCA7856E-12B5-489E-A164-46F331D5F920}" destId="{7250C2D0-456F-4114-B4FB-2A31C343515A}" srcOrd="1" destOrd="0" parTransId="{A3D16159-4704-4E58-ADCB-8A591956EE43}" sibTransId="{1F45C53B-8E5A-4C50-8A06-B735A3CD933F}"/>
    <dgm:cxn modelId="{A29DBAAD-1BBB-4D55-996B-2F625A5E053F}" srcId="{FCA7856E-12B5-489E-A164-46F331D5F920}" destId="{4FC1360F-CF17-441B-943E-CE07266171F0}" srcOrd="0" destOrd="0" parTransId="{486FB9CE-F213-47DD-A245-B5BE2762F4B0}" sibTransId="{2B25BE84-0E59-442B-B0AF-FA0BAE907BD7}"/>
    <dgm:cxn modelId="{42C23D8C-D98D-4AF5-8886-83E38DDD4163}" type="presOf" srcId="{1BCDA33F-97A2-4BAE-90C4-CB77FBE7B277}" destId="{B5AFE81C-4737-492B-8813-D55E550234DA}" srcOrd="0" destOrd="0" presId="urn:microsoft.com/office/officeart/2005/8/layout/lProcess3"/>
    <dgm:cxn modelId="{F6347ACA-CA28-4747-80EF-566949063CAD}" srcId="{7250C2D0-456F-4114-B4FB-2A31C343515A}" destId="{05224D77-394B-4E31-B597-E4F7EB20CD57}" srcOrd="0" destOrd="0" parTransId="{189DCB71-E25B-4FE7-84C5-776ED5109094}" sibTransId="{657B9155-BC74-4315-BF4A-DCF62CFE7630}"/>
    <dgm:cxn modelId="{696E3879-A22D-431D-8A03-83366EBB61A0}" type="presOf" srcId="{FCA7856E-12B5-489E-A164-46F331D5F920}" destId="{BEB6C494-22F3-4372-B503-3EE6EDA685F2}" srcOrd="0" destOrd="0" presId="urn:microsoft.com/office/officeart/2005/8/layout/lProcess3"/>
    <dgm:cxn modelId="{4890509E-4DF8-407B-8901-6AB931457D8A}" type="presParOf" srcId="{BEB6C494-22F3-4372-B503-3EE6EDA685F2}" destId="{C3B4A8B8-CB32-4719-9EBE-468AB339D169}" srcOrd="0" destOrd="0" presId="urn:microsoft.com/office/officeart/2005/8/layout/lProcess3"/>
    <dgm:cxn modelId="{9AA69D85-7F15-4D6C-BF52-2FFF97C71003}" type="presParOf" srcId="{C3B4A8B8-CB32-4719-9EBE-468AB339D169}" destId="{46661EBD-E5E1-4C56-9F80-943F87B38F07}" srcOrd="0" destOrd="0" presId="urn:microsoft.com/office/officeart/2005/8/layout/lProcess3"/>
    <dgm:cxn modelId="{8B036209-C981-4419-8CC7-10573B27EA60}" type="presParOf" srcId="{C3B4A8B8-CB32-4719-9EBE-468AB339D169}" destId="{412E8990-3F60-458E-8870-6F96CE660692}" srcOrd="1" destOrd="0" presId="urn:microsoft.com/office/officeart/2005/8/layout/lProcess3"/>
    <dgm:cxn modelId="{DF73F986-B54C-4016-BC99-E948F3E8FF11}" type="presParOf" srcId="{C3B4A8B8-CB32-4719-9EBE-468AB339D169}" destId="{B5AFE81C-4737-492B-8813-D55E550234DA}" srcOrd="2" destOrd="0" presId="urn:microsoft.com/office/officeart/2005/8/layout/lProcess3"/>
    <dgm:cxn modelId="{1965F7AD-2B18-478A-9D5F-FCE368BE8BF7}" type="presParOf" srcId="{BEB6C494-22F3-4372-B503-3EE6EDA685F2}" destId="{BD0E25CF-67C4-4E9C-8266-AC377E4AA61F}" srcOrd="1" destOrd="0" presId="urn:microsoft.com/office/officeart/2005/8/layout/lProcess3"/>
    <dgm:cxn modelId="{8164A73A-D06D-449B-B295-1DD63C426F77}" type="presParOf" srcId="{BEB6C494-22F3-4372-B503-3EE6EDA685F2}" destId="{CA9E5B9B-0484-4B54-9CB2-C72FBD0E42D9}" srcOrd="2" destOrd="0" presId="urn:microsoft.com/office/officeart/2005/8/layout/lProcess3"/>
    <dgm:cxn modelId="{188C35C8-52C0-4291-A54F-7C974B92025D}" type="presParOf" srcId="{CA9E5B9B-0484-4B54-9CB2-C72FBD0E42D9}" destId="{0D951661-F3A4-4FAA-9F15-365CCD381B38}" srcOrd="0" destOrd="0" presId="urn:microsoft.com/office/officeart/2005/8/layout/lProcess3"/>
    <dgm:cxn modelId="{470FBF1E-BE54-4731-93A3-05149D79F110}" type="presParOf" srcId="{CA9E5B9B-0484-4B54-9CB2-C72FBD0E42D9}" destId="{A58DF565-6E94-4F38-B87C-3814F9DEF613}" srcOrd="1" destOrd="0" presId="urn:microsoft.com/office/officeart/2005/8/layout/lProcess3"/>
    <dgm:cxn modelId="{35B6F3F0-6182-48A1-8C96-A2D07907405E}" type="presParOf" srcId="{CA9E5B9B-0484-4B54-9CB2-C72FBD0E42D9}" destId="{BBD228F8-A750-4FFD-9AEB-4B6D1997F66D}" srcOrd="2" destOrd="0" presId="urn:microsoft.com/office/officeart/2005/8/layout/lProcess3"/>
  </dgm:cxnLst>
  <dgm:bg/>
  <dgm:whole/>
</dgm:dataModel>
</file>

<file path=ppt/diagrams/data2.xml><?xml version="1.0" encoding="utf-8"?>
<dgm:dataModel xmlns:dgm="http://schemas.openxmlformats.org/drawingml/2006/diagram" xmlns:a="http://schemas.openxmlformats.org/drawingml/2006/main">
  <dgm:ptLst>
    <dgm:pt modelId="{536133E3-AC36-4967-A9D9-B5E130ACAD0D}" type="doc">
      <dgm:prSet loTypeId="urn:microsoft.com/office/officeart/2005/8/layout/lProcess2" loCatId="list" qsTypeId="urn:microsoft.com/office/officeart/2005/8/quickstyle/simple1#2" qsCatId="simple" csTypeId="urn:microsoft.com/office/officeart/2005/8/colors/accent2_1" csCatId="accent2" phldr="1"/>
      <dgm:spPr/>
      <dgm:t>
        <a:bodyPr/>
        <a:lstStyle/>
        <a:p>
          <a:endParaRPr lang="zh-CN" altLang="en-US"/>
        </a:p>
      </dgm:t>
    </dgm:pt>
    <dgm:pt modelId="{86967520-9AA5-4275-86D8-BFEAE6DF8C10}">
      <dgm:prSet phldrT="[文本]" custT="1"/>
      <dgm:spPr/>
      <dgm:t>
        <a:bodyPr/>
        <a:lstStyle/>
        <a:p>
          <a:r>
            <a:rPr lang="zh-CN" altLang="en-US" sz="2000" dirty="0" smtClean="0">
              <a:latin typeface="华文中宋" pitchFamily="2" charset="-122"/>
              <a:ea typeface="华文中宋" pitchFamily="2" charset="-122"/>
            </a:rPr>
            <a:t>国家根本法</a:t>
          </a:r>
          <a:endParaRPr lang="zh-CN" altLang="en-US" sz="2000" dirty="0">
            <a:latin typeface="华文中宋" pitchFamily="2" charset="-122"/>
            <a:ea typeface="华文中宋" pitchFamily="2" charset="-122"/>
          </a:endParaRPr>
        </a:p>
      </dgm:t>
    </dgm:pt>
    <dgm:pt modelId="{1823EFAC-7404-4FC3-85B3-43A3540FAC9C}" type="parTrans" cxnId="{25B4F631-F174-482D-B131-EBF5E838A61D}">
      <dgm:prSet/>
      <dgm:spPr/>
      <dgm:t>
        <a:bodyPr/>
        <a:lstStyle/>
        <a:p>
          <a:endParaRPr lang="zh-CN" altLang="en-US" sz="1600">
            <a:latin typeface="华文中宋" pitchFamily="2" charset="-122"/>
            <a:ea typeface="华文中宋" pitchFamily="2" charset="-122"/>
          </a:endParaRPr>
        </a:p>
      </dgm:t>
    </dgm:pt>
    <dgm:pt modelId="{026E6B4D-7711-4029-A4CB-E0B8D0343503}" type="sibTrans" cxnId="{25B4F631-F174-482D-B131-EBF5E838A61D}">
      <dgm:prSet/>
      <dgm:spPr/>
      <dgm:t>
        <a:bodyPr/>
        <a:lstStyle/>
        <a:p>
          <a:endParaRPr lang="zh-CN" altLang="en-US" sz="1600">
            <a:latin typeface="华文中宋" pitchFamily="2" charset="-122"/>
            <a:ea typeface="华文中宋" pitchFamily="2" charset="-122"/>
          </a:endParaRPr>
        </a:p>
      </dgm:t>
    </dgm:pt>
    <dgm:pt modelId="{C8B9BE7F-BAE7-4415-8D7A-6EE17551544A}">
      <dgm:prSet phldrT="[文本]" custT="1"/>
      <dgm:spPr/>
      <dgm:t>
        <a:bodyPr/>
        <a:lstStyle/>
        <a:p>
          <a:pPr>
            <a:lnSpc>
              <a:spcPts val="1500"/>
            </a:lnSpc>
            <a:spcAft>
              <a:spcPts val="0"/>
            </a:spcAft>
          </a:pPr>
          <a:r>
            <a:rPr lang="en-US" altLang="zh-CN" sz="1400" dirty="0" smtClean="0">
              <a:latin typeface="华文中宋" pitchFamily="2" charset="-122"/>
              <a:ea typeface="华文中宋" pitchFamily="2" charset="-122"/>
            </a:rPr>
            <a:t>《</a:t>
          </a:r>
          <a:r>
            <a:rPr lang="zh-CN" altLang="en-US" sz="1400" dirty="0" smtClean="0">
              <a:latin typeface="华文中宋" pitchFamily="2" charset="-122"/>
              <a:ea typeface="华文中宋" pitchFamily="2" charset="-122"/>
            </a:rPr>
            <a:t>宪法</a:t>
          </a:r>
          <a:r>
            <a:rPr lang="en-US" altLang="zh-CN" sz="1400" dirty="0" smtClean="0">
              <a:latin typeface="华文中宋" pitchFamily="2" charset="-122"/>
              <a:ea typeface="华文中宋" pitchFamily="2" charset="-122"/>
            </a:rPr>
            <a:t>》</a:t>
          </a:r>
          <a:r>
            <a:rPr lang="zh-CN" altLang="en-US" sz="1400" dirty="0" smtClean="0">
              <a:latin typeface="华文中宋" pitchFamily="2" charset="-122"/>
              <a:ea typeface="华文中宋" pitchFamily="2" charset="-122"/>
            </a:rPr>
            <a:t>中关于安全生产的条款</a:t>
          </a:r>
          <a:endParaRPr lang="zh-CN" altLang="en-US" sz="1400" dirty="0">
            <a:latin typeface="华文中宋" pitchFamily="2" charset="-122"/>
            <a:ea typeface="华文中宋" pitchFamily="2" charset="-122"/>
          </a:endParaRPr>
        </a:p>
      </dgm:t>
    </dgm:pt>
    <dgm:pt modelId="{01189C31-2ACE-494F-BEC8-311BA5614E40}" type="parTrans" cxnId="{3DCF014B-8535-4E5F-99E9-642A210E18B2}">
      <dgm:prSet/>
      <dgm:spPr/>
      <dgm:t>
        <a:bodyPr/>
        <a:lstStyle/>
        <a:p>
          <a:endParaRPr lang="zh-CN" altLang="en-US" sz="1600">
            <a:latin typeface="华文中宋" pitchFamily="2" charset="-122"/>
            <a:ea typeface="华文中宋" pitchFamily="2" charset="-122"/>
          </a:endParaRPr>
        </a:p>
      </dgm:t>
    </dgm:pt>
    <dgm:pt modelId="{32F9202C-8B49-4FFF-942A-9EA0C8EADE20}" type="sibTrans" cxnId="{3DCF014B-8535-4E5F-99E9-642A210E18B2}">
      <dgm:prSet/>
      <dgm:spPr/>
      <dgm:t>
        <a:bodyPr/>
        <a:lstStyle/>
        <a:p>
          <a:endParaRPr lang="zh-CN" altLang="en-US" sz="1600">
            <a:latin typeface="华文中宋" pitchFamily="2" charset="-122"/>
            <a:ea typeface="华文中宋" pitchFamily="2" charset="-122"/>
          </a:endParaRPr>
        </a:p>
      </dgm:t>
    </dgm:pt>
    <dgm:pt modelId="{DACA4BBB-15EF-4BEE-8A4A-1D671046A6A9}">
      <dgm:prSet phldrT="[文本]" custT="1"/>
      <dgm:spPr/>
      <dgm:t>
        <a:bodyPr/>
        <a:lstStyle/>
        <a:p>
          <a:pPr>
            <a:lnSpc>
              <a:spcPts val="1500"/>
            </a:lnSpc>
            <a:spcAft>
              <a:spcPts val="0"/>
            </a:spcAft>
          </a:pPr>
          <a:r>
            <a:rPr lang="zh-CN" altLang="en-US" sz="1400" dirty="0" smtClean="0">
              <a:latin typeface="华文中宋" pitchFamily="2" charset="-122"/>
              <a:ea typeface="华文中宋" pitchFamily="2" charset="-122"/>
            </a:rPr>
            <a:t>基础法律</a:t>
          </a:r>
          <a:endParaRPr lang="en-US" altLang="zh-CN" sz="1400" dirty="0" smtClean="0">
            <a:latin typeface="华文中宋" pitchFamily="2" charset="-122"/>
            <a:ea typeface="华文中宋" pitchFamily="2" charset="-122"/>
          </a:endParaRPr>
        </a:p>
      </dgm:t>
    </dgm:pt>
    <dgm:pt modelId="{B0A9FCED-18BD-4D4F-87C4-26B995BB24DA}" type="parTrans" cxnId="{E33B4718-DC22-4E5A-ABE6-0989E6B26003}">
      <dgm:prSet/>
      <dgm:spPr/>
      <dgm:t>
        <a:bodyPr/>
        <a:lstStyle/>
        <a:p>
          <a:endParaRPr lang="zh-CN" altLang="en-US" sz="1600">
            <a:latin typeface="华文中宋" pitchFamily="2" charset="-122"/>
            <a:ea typeface="华文中宋" pitchFamily="2" charset="-122"/>
          </a:endParaRPr>
        </a:p>
      </dgm:t>
    </dgm:pt>
    <dgm:pt modelId="{F3DCADEB-0E34-47D9-B922-F4784808238B}" type="sibTrans" cxnId="{E33B4718-DC22-4E5A-ABE6-0989E6B26003}">
      <dgm:prSet/>
      <dgm:spPr/>
      <dgm:t>
        <a:bodyPr/>
        <a:lstStyle/>
        <a:p>
          <a:endParaRPr lang="zh-CN" altLang="en-US" sz="1600">
            <a:latin typeface="华文中宋" pitchFamily="2" charset="-122"/>
            <a:ea typeface="华文中宋" pitchFamily="2" charset="-122"/>
          </a:endParaRPr>
        </a:p>
      </dgm:t>
    </dgm:pt>
    <dgm:pt modelId="{FA960E6D-E035-4D99-A7A6-5818B4361A9E}">
      <dgm:prSet phldrT="[文本]" custT="1"/>
      <dgm:spPr/>
      <dgm:t>
        <a:bodyPr/>
        <a:lstStyle/>
        <a:p>
          <a:r>
            <a:rPr lang="zh-CN" altLang="en-US" sz="2000" dirty="0" smtClean="0">
              <a:latin typeface="华文中宋" pitchFamily="2" charset="-122"/>
              <a:ea typeface="华文中宋" pitchFamily="2" charset="-122"/>
            </a:rPr>
            <a:t>安全生产法规</a:t>
          </a:r>
          <a:endParaRPr lang="zh-CN" altLang="en-US" sz="2000" dirty="0">
            <a:latin typeface="华文中宋" pitchFamily="2" charset="-122"/>
            <a:ea typeface="华文中宋" pitchFamily="2" charset="-122"/>
          </a:endParaRPr>
        </a:p>
      </dgm:t>
    </dgm:pt>
    <dgm:pt modelId="{994BF6FD-D915-4C58-917C-F0738834E335}" type="parTrans" cxnId="{9905BFBD-20B1-496C-8CC7-BA4A553219B3}">
      <dgm:prSet/>
      <dgm:spPr/>
      <dgm:t>
        <a:bodyPr/>
        <a:lstStyle/>
        <a:p>
          <a:endParaRPr lang="zh-CN" altLang="en-US" sz="1600">
            <a:latin typeface="华文中宋" pitchFamily="2" charset="-122"/>
            <a:ea typeface="华文中宋" pitchFamily="2" charset="-122"/>
          </a:endParaRPr>
        </a:p>
      </dgm:t>
    </dgm:pt>
    <dgm:pt modelId="{C24B2735-5F4B-443C-8B90-89C93E47B972}" type="sibTrans" cxnId="{9905BFBD-20B1-496C-8CC7-BA4A553219B3}">
      <dgm:prSet/>
      <dgm:spPr/>
      <dgm:t>
        <a:bodyPr/>
        <a:lstStyle/>
        <a:p>
          <a:endParaRPr lang="zh-CN" altLang="en-US" sz="1600">
            <a:latin typeface="华文中宋" pitchFamily="2" charset="-122"/>
            <a:ea typeface="华文中宋" pitchFamily="2" charset="-122"/>
          </a:endParaRPr>
        </a:p>
      </dgm:t>
    </dgm:pt>
    <dgm:pt modelId="{756CA1CE-3560-4122-A0AB-B9BB1FF44B2D}">
      <dgm:prSet phldrT="[文本]" custT="1"/>
      <dgm:spPr/>
      <dgm:t>
        <a:bodyPr/>
        <a:lstStyle/>
        <a:p>
          <a:pPr>
            <a:lnSpc>
              <a:spcPts val="1500"/>
            </a:lnSpc>
            <a:spcAft>
              <a:spcPts val="0"/>
            </a:spcAft>
          </a:pPr>
          <a:r>
            <a:rPr lang="zh-CN" altLang="en-US" sz="1400" dirty="0" smtClean="0">
              <a:latin typeface="华文中宋" pitchFamily="2" charset="-122"/>
              <a:ea typeface="华文中宋" pitchFamily="2" charset="-122"/>
            </a:rPr>
            <a:t>行政法规</a:t>
          </a:r>
          <a:endParaRPr lang="en-US" altLang="zh-CN" sz="1400" dirty="0" smtClean="0">
            <a:latin typeface="华文中宋" pitchFamily="2" charset="-122"/>
            <a:ea typeface="华文中宋" pitchFamily="2" charset="-122"/>
          </a:endParaRPr>
        </a:p>
        <a:p>
          <a:pPr>
            <a:lnSpc>
              <a:spcPts val="1500"/>
            </a:lnSpc>
            <a:spcAft>
              <a:spcPts val="0"/>
            </a:spcAft>
          </a:pPr>
          <a:r>
            <a:rPr lang="en-US" altLang="zh-CN" sz="1400" dirty="0" smtClean="0">
              <a:latin typeface="华文中宋" pitchFamily="2" charset="-122"/>
              <a:ea typeface="华文中宋" pitchFamily="2" charset="-122"/>
            </a:rPr>
            <a:t>(</a:t>
          </a:r>
          <a:r>
            <a:rPr lang="zh-CN" altLang="en-US" sz="1400" dirty="0" smtClean="0">
              <a:latin typeface="华文中宋" pitchFamily="2" charset="-122"/>
              <a:ea typeface="华文中宋" pitchFamily="2" charset="-122"/>
            </a:rPr>
            <a:t>国务院</a:t>
          </a:r>
          <a:r>
            <a:rPr lang="en-US" altLang="zh-CN" sz="1400" dirty="0" smtClean="0">
              <a:latin typeface="华文中宋" pitchFamily="2" charset="-122"/>
              <a:ea typeface="华文中宋" pitchFamily="2" charset="-122"/>
            </a:rPr>
            <a:t>)</a:t>
          </a:r>
          <a:endParaRPr lang="zh-CN" altLang="en-US" sz="1400" dirty="0">
            <a:latin typeface="华文中宋" pitchFamily="2" charset="-122"/>
            <a:ea typeface="华文中宋" pitchFamily="2" charset="-122"/>
          </a:endParaRPr>
        </a:p>
      </dgm:t>
    </dgm:pt>
    <dgm:pt modelId="{242EE23C-C517-40E4-B600-DB88AB23C8DF}" type="parTrans" cxnId="{059525A8-3B3D-4C0F-A38F-B9FF4EAF3046}">
      <dgm:prSet/>
      <dgm:spPr/>
      <dgm:t>
        <a:bodyPr/>
        <a:lstStyle/>
        <a:p>
          <a:endParaRPr lang="zh-CN" altLang="en-US" sz="1600">
            <a:latin typeface="华文中宋" pitchFamily="2" charset="-122"/>
            <a:ea typeface="华文中宋" pitchFamily="2" charset="-122"/>
          </a:endParaRPr>
        </a:p>
      </dgm:t>
    </dgm:pt>
    <dgm:pt modelId="{9C10B0FD-BA14-4D69-BD54-258A3A8A4B69}" type="sibTrans" cxnId="{059525A8-3B3D-4C0F-A38F-B9FF4EAF3046}">
      <dgm:prSet/>
      <dgm:spPr/>
      <dgm:t>
        <a:bodyPr/>
        <a:lstStyle/>
        <a:p>
          <a:endParaRPr lang="zh-CN" altLang="en-US" sz="1600">
            <a:latin typeface="华文中宋" pitchFamily="2" charset="-122"/>
            <a:ea typeface="华文中宋" pitchFamily="2" charset="-122"/>
          </a:endParaRPr>
        </a:p>
      </dgm:t>
    </dgm:pt>
    <dgm:pt modelId="{E84965C9-4BC5-46AB-8340-F3BCD5C13232}">
      <dgm:prSet phldrT="[文本]" custT="1"/>
      <dgm:spPr/>
      <dgm:t>
        <a:bodyPr/>
        <a:lstStyle/>
        <a:p>
          <a:pPr algn="ctr">
            <a:lnSpc>
              <a:spcPts val="1500"/>
            </a:lnSpc>
            <a:spcAft>
              <a:spcPts val="0"/>
            </a:spcAft>
          </a:pPr>
          <a:r>
            <a:rPr lang="zh-CN" altLang="en-US" sz="1400" dirty="0" smtClean="0">
              <a:latin typeface="华文中宋" pitchFamily="2" charset="-122"/>
              <a:ea typeface="华文中宋" pitchFamily="2" charset="-122"/>
            </a:rPr>
            <a:t>地方性法规</a:t>
          </a:r>
          <a:endParaRPr lang="en-US" altLang="zh-CN" sz="1400" dirty="0" smtClean="0">
            <a:latin typeface="华文中宋" pitchFamily="2" charset="-122"/>
            <a:ea typeface="华文中宋" pitchFamily="2" charset="-122"/>
          </a:endParaRPr>
        </a:p>
        <a:p>
          <a:pPr algn="ctr">
            <a:lnSpc>
              <a:spcPts val="1500"/>
            </a:lnSpc>
            <a:spcAft>
              <a:spcPts val="0"/>
            </a:spcAft>
          </a:pPr>
          <a:r>
            <a:rPr lang="zh-CN" altLang="en-US" sz="1400" dirty="0" smtClean="0">
              <a:latin typeface="华文中宋" pitchFamily="2" charset="-122"/>
              <a:ea typeface="华文中宋" pitchFamily="2" charset="-122"/>
            </a:rPr>
            <a:t>（地方人大）</a:t>
          </a:r>
          <a:endParaRPr lang="zh-CN" altLang="en-US" sz="1400" dirty="0">
            <a:latin typeface="华文中宋" pitchFamily="2" charset="-122"/>
            <a:ea typeface="华文中宋" pitchFamily="2" charset="-122"/>
          </a:endParaRPr>
        </a:p>
      </dgm:t>
    </dgm:pt>
    <dgm:pt modelId="{482B4C9C-4450-4CCB-98DE-B8C3C28C1627}" type="parTrans" cxnId="{50F8BC33-2384-4A5B-8295-E23355A5156B}">
      <dgm:prSet/>
      <dgm:spPr/>
      <dgm:t>
        <a:bodyPr/>
        <a:lstStyle/>
        <a:p>
          <a:endParaRPr lang="zh-CN" altLang="en-US" sz="1600">
            <a:latin typeface="华文中宋" pitchFamily="2" charset="-122"/>
            <a:ea typeface="华文中宋" pitchFamily="2" charset="-122"/>
          </a:endParaRPr>
        </a:p>
      </dgm:t>
    </dgm:pt>
    <dgm:pt modelId="{DAC8E44B-170E-4FF1-B81E-8F86EFD5578B}" type="sibTrans" cxnId="{50F8BC33-2384-4A5B-8295-E23355A5156B}">
      <dgm:prSet/>
      <dgm:spPr/>
      <dgm:t>
        <a:bodyPr/>
        <a:lstStyle/>
        <a:p>
          <a:endParaRPr lang="zh-CN" altLang="en-US" sz="1600">
            <a:latin typeface="华文中宋" pitchFamily="2" charset="-122"/>
            <a:ea typeface="华文中宋" pitchFamily="2" charset="-122"/>
          </a:endParaRPr>
        </a:p>
      </dgm:t>
    </dgm:pt>
    <dgm:pt modelId="{FE002C71-B2CE-4B04-8ED6-6C077D770A99}">
      <dgm:prSet phldrT="[文本]" custT="1"/>
      <dgm:spPr/>
      <dgm:t>
        <a:bodyPr/>
        <a:lstStyle/>
        <a:p>
          <a:r>
            <a:rPr lang="zh-CN" altLang="en-US" sz="2000" dirty="0" smtClean="0">
              <a:latin typeface="华文中宋" pitchFamily="2" charset="-122"/>
              <a:ea typeface="华文中宋" pitchFamily="2" charset="-122"/>
            </a:rPr>
            <a:t>安全生产规章</a:t>
          </a:r>
          <a:endParaRPr lang="zh-CN" altLang="en-US" sz="2000" dirty="0">
            <a:latin typeface="华文中宋" pitchFamily="2" charset="-122"/>
            <a:ea typeface="华文中宋" pitchFamily="2" charset="-122"/>
          </a:endParaRPr>
        </a:p>
      </dgm:t>
    </dgm:pt>
    <dgm:pt modelId="{D196A4AD-6057-4DB2-BB5E-859B8EE757AD}" type="parTrans" cxnId="{D181DF24-D30F-4075-BCC3-3DD7CBFDED7F}">
      <dgm:prSet/>
      <dgm:spPr/>
      <dgm:t>
        <a:bodyPr/>
        <a:lstStyle/>
        <a:p>
          <a:endParaRPr lang="zh-CN" altLang="en-US" sz="1600">
            <a:latin typeface="华文中宋" pitchFamily="2" charset="-122"/>
            <a:ea typeface="华文中宋" pitchFamily="2" charset="-122"/>
          </a:endParaRPr>
        </a:p>
      </dgm:t>
    </dgm:pt>
    <dgm:pt modelId="{61E6C6E3-6C8C-434B-8FD1-D42F02500586}" type="sibTrans" cxnId="{D181DF24-D30F-4075-BCC3-3DD7CBFDED7F}">
      <dgm:prSet/>
      <dgm:spPr/>
      <dgm:t>
        <a:bodyPr/>
        <a:lstStyle/>
        <a:p>
          <a:endParaRPr lang="zh-CN" altLang="en-US" sz="1600">
            <a:latin typeface="华文中宋" pitchFamily="2" charset="-122"/>
            <a:ea typeface="华文中宋" pitchFamily="2" charset="-122"/>
          </a:endParaRPr>
        </a:p>
      </dgm:t>
    </dgm:pt>
    <dgm:pt modelId="{E52E3279-350F-4E34-B811-694D1B1622E7}">
      <dgm:prSet phldrT="[文本]" custT="1"/>
      <dgm:spPr/>
      <dgm:t>
        <a:bodyPr/>
        <a:lstStyle/>
        <a:p>
          <a:pPr>
            <a:lnSpc>
              <a:spcPts val="1500"/>
            </a:lnSpc>
            <a:spcAft>
              <a:spcPts val="0"/>
            </a:spcAft>
          </a:pPr>
          <a:r>
            <a:rPr lang="zh-CN" altLang="en-US" sz="1400" dirty="0" smtClean="0">
              <a:latin typeface="华文中宋" pitchFamily="2" charset="-122"/>
              <a:ea typeface="华文中宋" pitchFamily="2" charset="-122"/>
            </a:rPr>
            <a:t>部门规章</a:t>
          </a:r>
          <a:endParaRPr lang="zh-CN" altLang="en-US" sz="1400" dirty="0">
            <a:latin typeface="华文中宋" pitchFamily="2" charset="-122"/>
            <a:ea typeface="华文中宋" pitchFamily="2" charset="-122"/>
          </a:endParaRPr>
        </a:p>
      </dgm:t>
    </dgm:pt>
    <dgm:pt modelId="{6579F1C3-F402-4EB3-BFE2-4EED161FD9FC}" type="parTrans" cxnId="{E3CA4129-40BC-4A93-9A48-A1EA0EA7D8D2}">
      <dgm:prSet/>
      <dgm:spPr/>
      <dgm:t>
        <a:bodyPr/>
        <a:lstStyle/>
        <a:p>
          <a:endParaRPr lang="zh-CN" altLang="en-US" sz="1600">
            <a:latin typeface="华文中宋" pitchFamily="2" charset="-122"/>
            <a:ea typeface="华文中宋" pitchFamily="2" charset="-122"/>
          </a:endParaRPr>
        </a:p>
      </dgm:t>
    </dgm:pt>
    <dgm:pt modelId="{4A0128DF-8F41-4FA9-A8B3-9CBEA4D9791C}" type="sibTrans" cxnId="{E3CA4129-40BC-4A93-9A48-A1EA0EA7D8D2}">
      <dgm:prSet/>
      <dgm:spPr/>
      <dgm:t>
        <a:bodyPr/>
        <a:lstStyle/>
        <a:p>
          <a:endParaRPr lang="zh-CN" altLang="en-US" sz="1600">
            <a:latin typeface="华文中宋" pitchFamily="2" charset="-122"/>
            <a:ea typeface="华文中宋" pitchFamily="2" charset="-122"/>
          </a:endParaRPr>
        </a:p>
      </dgm:t>
    </dgm:pt>
    <dgm:pt modelId="{DBEB3355-358F-493E-9D6D-CE035A2B1711}">
      <dgm:prSet phldrT="[文本]" custT="1"/>
      <dgm:spPr/>
      <dgm:t>
        <a:bodyPr/>
        <a:lstStyle/>
        <a:p>
          <a:pPr>
            <a:lnSpc>
              <a:spcPts val="1500"/>
            </a:lnSpc>
            <a:spcAft>
              <a:spcPts val="0"/>
            </a:spcAft>
          </a:pPr>
          <a:r>
            <a:rPr lang="zh-CN" altLang="en-US" sz="1400" dirty="0" smtClean="0">
              <a:latin typeface="华文中宋" pitchFamily="2" charset="-122"/>
              <a:ea typeface="华文中宋" pitchFamily="2" charset="-122"/>
            </a:rPr>
            <a:t>地方规章</a:t>
          </a:r>
          <a:endParaRPr lang="zh-CN" altLang="en-US" sz="1400" dirty="0">
            <a:latin typeface="华文中宋" pitchFamily="2" charset="-122"/>
            <a:ea typeface="华文中宋" pitchFamily="2" charset="-122"/>
          </a:endParaRPr>
        </a:p>
      </dgm:t>
    </dgm:pt>
    <dgm:pt modelId="{601EC226-1570-4DD1-BFD9-7B02FC6A6931}" type="parTrans" cxnId="{EEAFB9F3-859C-4B12-8F56-B82E9CB5814F}">
      <dgm:prSet/>
      <dgm:spPr/>
      <dgm:t>
        <a:bodyPr/>
        <a:lstStyle/>
        <a:p>
          <a:endParaRPr lang="zh-CN" altLang="en-US" sz="1600">
            <a:latin typeface="华文中宋" pitchFamily="2" charset="-122"/>
            <a:ea typeface="华文中宋" pitchFamily="2" charset="-122"/>
          </a:endParaRPr>
        </a:p>
      </dgm:t>
    </dgm:pt>
    <dgm:pt modelId="{C7395BD2-22D7-4B7E-906E-4F9A1A9AFCA7}" type="sibTrans" cxnId="{EEAFB9F3-859C-4B12-8F56-B82E9CB5814F}">
      <dgm:prSet/>
      <dgm:spPr/>
      <dgm:t>
        <a:bodyPr/>
        <a:lstStyle/>
        <a:p>
          <a:endParaRPr lang="zh-CN" altLang="en-US" sz="1600">
            <a:latin typeface="华文中宋" pitchFamily="2" charset="-122"/>
            <a:ea typeface="华文中宋" pitchFamily="2" charset="-122"/>
          </a:endParaRPr>
        </a:p>
      </dgm:t>
    </dgm:pt>
    <dgm:pt modelId="{46278280-B727-4BC4-AFA4-D7CBE01626E9}">
      <dgm:prSet phldrT="[文本]" custT="1"/>
      <dgm:spPr/>
      <dgm:t>
        <a:bodyPr/>
        <a:lstStyle/>
        <a:p>
          <a:r>
            <a:rPr lang="zh-CN" altLang="en-US" sz="2000" dirty="0" smtClean="0">
              <a:latin typeface="华文中宋" pitchFamily="2" charset="-122"/>
              <a:ea typeface="华文中宋" pitchFamily="2" charset="-122"/>
            </a:rPr>
            <a:t>安全生产法律</a:t>
          </a:r>
          <a:endParaRPr lang="zh-CN" altLang="en-US" sz="2000" dirty="0">
            <a:latin typeface="华文中宋" pitchFamily="2" charset="-122"/>
            <a:ea typeface="华文中宋" pitchFamily="2" charset="-122"/>
          </a:endParaRPr>
        </a:p>
      </dgm:t>
    </dgm:pt>
    <dgm:pt modelId="{2DCD6C13-55CD-4434-9B45-1F4B8F57300D}" type="parTrans" cxnId="{3E2517DA-8705-4935-9A73-355A9EDEDEB5}">
      <dgm:prSet/>
      <dgm:spPr/>
      <dgm:t>
        <a:bodyPr/>
        <a:lstStyle/>
        <a:p>
          <a:endParaRPr lang="zh-CN" altLang="en-US" sz="1600">
            <a:latin typeface="华文中宋" pitchFamily="2" charset="-122"/>
            <a:ea typeface="华文中宋" pitchFamily="2" charset="-122"/>
          </a:endParaRPr>
        </a:p>
      </dgm:t>
    </dgm:pt>
    <dgm:pt modelId="{D31174EF-FCF2-4032-8643-CF76E3E1CCF6}" type="sibTrans" cxnId="{3E2517DA-8705-4935-9A73-355A9EDEDEB5}">
      <dgm:prSet/>
      <dgm:spPr/>
      <dgm:t>
        <a:bodyPr/>
        <a:lstStyle/>
        <a:p>
          <a:endParaRPr lang="zh-CN" altLang="en-US" sz="1600">
            <a:latin typeface="华文中宋" pitchFamily="2" charset="-122"/>
            <a:ea typeface="华文中宋" pitchFamily="2" charset="-122"/>
          </a:endParaRPr>
        </a:p>
      </dgm:t>
    </dgm:pt>
    <dgm:pt modelId="{8470D865-90F3-4538-9D8D-36FAC7433338}">
      <dgm:prSet phldrT="[文本]" custT="1"/>
      <dgm:spPr/>
      <dgm:t>
        <a:bodyPr/>
        <a:lstStyle/>
        <a:p>
          <a:pPr>
            <a:lnSpc>
              <a:spcPts val="1500"/>
            </a:lnSpc>
            <a:spcAft>
              <a:spcPts val="0"/>
            </a:spcAft>
          </a:pPr>
          <a:r>
            <a:rPr lang="zh-CN" altLang="en-US" sz="1400" dirty="0" smtClean="0">
              <a:latin typeface="华文中宋" pitchFamily="2" charset="-122"/>
              <a:ea typeface="华文中宋" pitchFamily="2" charset="-122"/>
            </a:rPr>
            <a:t>专门法律</a:t>
          </a:r>
          <a:endParaRPr lang="zh-CN" altLang="en-US" sz="1400" dirty="0">
            <a:latin typeface="华文中宋" pitchFamily="2" charset="-122"/>
            <a:ea typeface="华文中宋" pitchFamily="2" charset="-122"/>
          </a:endParaRPr>
        </a:p>
      </dgm:t>
    </dgm:pt>
    <dgm:pt modelId="{B909C0CE-D96B-4207-817E-52BED67709F7}" type="parTrans" cxnId="{B7EB152E-E3E4-459C-ACD9-2F0B916C87A8}">
      <dgm:prSet/>
      <dgm:spPr/>
      <dgm:t>
        <a:bodyPr/>
        <a:lstStyle/>
        <a:p>
          <a:endParaRPr lang="zh-CN" altLang="en-US" sz="1600">
            <a:latin typeface="华文中宋" pitchFamily="2" charset="-122"/>
            <a:ea typeface="华文中宋" pitchFamily="2" charset="-122"/>
          </a:endParaRPr>
        </a:p>
      </dgm:t>
    </dgm:pt>
    <dgm:pt modelId="{5C5B2332-311C-46DC-8BDC-EE15FAE06FF2}" type="sibTrans" cxnId="{B7EB152E-E3E4-459C-ACD9-2F0B916C87A8}">
      <dgm:prSet/>
      <dgm:spPr/>
      <dgm:t>
        <a:bodyPr/>
        <a:lstStyle/>
        <a:p>
          <a:endParaRPr lang="zh-CN" altLang="en-US" sz="1600">
            <a:latin typeface="华文中宋" pitchFamily="2" charset="-122"/>
            <a:ea typeface="华文中宋" pitchFamily="2" charset="-122"/>
          </a:endParaRPr>
        </a:p>
      </dgm:t>
    </dgm:pt>
    <dgm:pt modelId="{BBDE5DD0-D6E1-41D7-8399-9D1D7C2AD253}">
      <dgm:prSet phldrT="[文本]" custT="1"/>
      <dgm:spPr/>
      <dgm:t>
        <a:bodyPr/>
        <a:lstStyle/>
        <a:p>
          <a:pPr>
            <a:lnSpc>
              <a:spcPts val="1500"/>
            </a:lnSpc>
            <a:spcAft>
              <a:spcPts val="0"/>
            </a:spcAft>
          </a:pPr>
          <a:r>
            <a:rPr lang="zh-CN" altLang="en-US" sz="1400" dirty="0" smtClean="0">
              <a:latin typeface="华文中宋" pitchFamily="2" charset="-122"/>
              <a:ea typeface="华文中宋" pitchFamily="2" charset="-122"/>
            </a:rPr>
            <a:t>其他法律中相关条款</a:t>
          </a:r>
          <a:endParaRPr lang="zh-CN" altLang="en-US" sz="1400" dirty="0">
            <a:latin typeface="华文中宋" pitchFamily="2" charset="-122"/>
            <a:ea typeface="华文中宋" pitchFamily="2" charset="-122"/>
          </a:endParaRPr>
        </a:p>
      </dgm:t>
    </dgm:pt>
    <dgm:pt modelId="{64056EF5-A350-4D78-9435-C70110B89B8E}" type="parTrans" cxnId="{5E1B0A36-C375-4F25-A557-1231D60CE6FF}">
      <dgm:prSet/>
      <dgm:spPr/>
      <dgm:t>
        <a:bodyPr/>
        <a:lstStyle/>
        <a:p>
          <a:endParaRPr lang="zh-CN" altLang="en-US" sz="1600">
            <a:latin typeface="华文中宋" pitchFamily="2" charset="-122"/>
            <a:ea typeface="华文中宋" pitchFamily="2" charset="-122"/>
          </a:endParaRPr>
        </a:p>
      </dgm:t>
    </dgm:pt>
    <dgm:pt modelId="{7225F187-08E9-4B65-BD89-92E41E6A4A74}" type="sibTrans" cxnId="{5E1B0A36-C375-4F25-A557-1231D60CE6FF}">
      <dgm:prSet/>
      <dgm:spPr/>
      <dgm:t>
        <a:bodyPr/>
        <a:lstStyle/>
        <a:p>
          <a:endParaRPr lang="zh-CN" altLang="en-US" sz="1600">
            <a:latin typeface="华文中宋" pitchFamily="2" charset="-122"/>
            <a:ea typeface="华文中宋" pitchFamily="2" charset="-122"/>
          </a:endParaRPr>
        </a:p>
      </dgm:t>
    </dgm:pt>
    <dgm:pt modelId="{A2D286B7-E686-41EF-A6BE-0508FBE921A7}">
      <dgm:prSet phldrT="[文本]" custT="1"/>
      <dgm:spPr/>
      <dgm:t>
        <a:bodyPr/>
        <a:lstStyle/>
        <a:p>
          <a:r>
            <a:rPr lang="zh-CN" altLang="en-US" sz="2000" dirty="0" smtClean="0">
              <a:latin typeface="华文中宋" pitchFamily="2" charset="-122"/>
              <a:ea typeface="华文中宋" pitchFamily="2" charset="-122"/>
            </a:rPr>
            <a:t>安全生产标准</a:t>
          </a:r>
          <a:endParaRPr lang="zh-CN" altLang="en-US" sz="2000" dirty="0">
            <a:latin typeface="华文中宋" pitchFamily="2" charset="-122"/>
            <a:ea typeface="华文中宋" pitchFamily="2" charset="-122"/>
          </a:endParaRPr>
        </a:p>
      </dgm:t>
    </dgm:pt>
    <dgm:pt modelId="{9DD3E57D-580F-4260-93F0-A8B3BD4BD330}" type="parTrans" cxnId="{8818C0B9-7942-44A6-9944-FD326E6AACA2}">
      <dgm:prSet/>
      <dgm:spPr/>
      <dgm:t>
        <a:bodyPr/>
        <a:lstStyle/>
        <a:p>
          <a:endParaRPr lang="zh-CN" altLang="en-US" sz="1600">
            <a:latin typeface="华文中宋" pitchFamily="2" charset="-122"/>
            <a:ea typeface="华文中宋" pitchFamily="2" charset="-122"/>
          </a:endParaRPr>
        </a:p>
      </dgm:t>
    </dgm:pt>
    <dgm:pt modelId="{15EF4549-6343-4839-9ACF-403FE0A53A65}" type="sibTrans" cxnId="{8818C0B9-7942-44A6-9944-FD326E6AACA2}">
      <dgm:prSet/>
      <dgm:spPr/>
      <dgm:t>
        <a:bodyPr/>
        <a:lstStyle/>
        <a:p>
          <a:endParaRPr lang="zh-CN" altLang="en-US" sz="1600">
            <a:latin typeface="华文中宋" pitchFamily="2" charset="-122"/>
            <a:ea typeface="华文中宋" pitchFamily="2" charset="-122"/>
          </a:endParaRPr>
        </a:p>
      </dgm:t>
    </dgm:pt>
    <dgm:pt modelId="{8D9DA4D4-B036-4EFE-97EB-01D830DB412B}">
      <dgm:prSet phldrT="[文本]" custT="1"/>
      <dgm:spPr/>
      <dgm:t>
        <a:bodyPr/>
        <a:lstStyle/>
        <a:p>
          <a:pPr>
            <a:lnSpc>
              <a:spcPts val="1500"/>
            </a:lnSpc>
            <a:spcAft>
              <a:spcPts val="0"/>
            </a:spcAft>
          </a:pPr>
          <a:r>
            <a:rPr lang="zh-CN" altLang="en-US" sz="1400" dirty="0" smtClean="0">
              <a:latin typeface="华文中宋" pitchFamily="2" charset="-122"/>
              <a:ea typeface="华文中宋" pitchFamily="2" charset="-122"/>
            </a:rPr>
            <a:t>矿山安全类</a:t>
          </a:r>
          <a:endParaRPr lang="zh-CN" altLang="en-US" sz="1400" dirty="0">
            <a:latin typeface="华文中宋" pitchFamily="2" charset="-122"/>
            <a:ea typeface="华文中宋" pitchFamily="2" charset="-122"/>
          </a:endParaRPr>
        </a:p>
      </dgm:t>
    </dgm:pt>
    <dgm:pt modelId="{B56EF1DD-015F-4627-83BE-FDA970D94122}" type="parTrans" cxnId="{DC44CCD5-0D3D-4E98-9ADA-DCA226933B28}">
      <dgm:prSet/>
      <dgm:spPr/>
      <dgm:t>
        <a:bodyPr/>
        <a:lstStyle/>
        <a:p>
          <a:endParaRPr lang="zh-CN" altLang="en-US" sz="1600">
            <a:latin typeface="华文中宋" pitchFamily="2" charset="-122"/>
            <a:ea typeface="华文中宋" pitchFamily="2" charset="-122"/>
          </a:endParaRPr>
        </a:p>
      </dgm:t>
    </dgm:pt>
    <dgm:pt modelId="{4134D065-5C3A-4FEA-8F4F-89CE21BE6012}" type="sibTrans" cxnId="{DC44CCD5-0D3D-4E98-9ADA-DCA226933B28}">
      <dgm:prSet/>
      <dgm:spPr/>
      <dgm:t>
        <a:bodyPr/>
        <a:lstStyle/>
        <a:p>
          <a:endParaRPr lang="zh-CN" altLang="en-US" sz="1600">
            <a:latin typeface="华文中宋" pitchFamily="2" charset="-122"/>
            <a:ea typeface="华文中宋" pitchFamily="2" charset="-122"/>
          </a:endParaRPr>
        </a:p>
      </dgm:t>
    </dgm:pt>
    <dgm:pt modelId="{3DB2A617-3ECA-491A-B37C-766C7C223E2F}">
      <dgm:prSet custT="1"/>
      <dgm:spPr/>
      <dgm:t>
        <a:bodyPr/>
        <a:lstStyle/>
        <a:p>
          <a:pPr>
            <a:lnSpc>
              <a:spcPts val="1500"/>
            </a:lnSpc>
            <a:spcAft>
              <a:spcPts val="0"/>
            </a:spcAft>
          </a:pPr>
          <a:r>
            <a:rPr lang="zh-CN" altLang="en-US" sz="1400" dirty="0" smtClean="0">
              <a:latin typeface="华文中宋" pitchFamily="2" charset="-122"/>
              <a:ea typeface="华文中宋" pitchFamily="2" charset="-122"/>
            </a:rPr>
            <a:t>劳动防护用品类</a:t>
          </a:r>
          <a:endParaRPr lang="zh-CN" altLang="en-US" sz="1400" dirty="0">
            <a:latin typeface="华文中宋" pitchFamily="2" charset="-122"/>
            <a:ea typeface="华文中宋" pitchFamily="2" charset="-122"/>
          </a:endParaRPr>
        </a:p>
      </dgm:t>
    </dgm:pt>
    <dgm:pt modelId="{3ED04504-6EDB-41D1-A1B2-3C24768DB12D}" type="parTrans" cxnId="{B5AC55A2-1040-4538-8451-D7F1DE24E97A}">
      <dgm:prSet/>
      <dgm:spPr/>
      <dgm:t>
        <a:bodyPr/>
        <a:lstStyle/>
        <a:p>
          <a:endParaRPr lang="zh-CN" altLang="en-US" sz="1600">
            <a:latin typeface="华文中宋" pitchFamily="2" charset="-122"/>
            <a:ea typeface="华文中宋" pitchFamily="2" charset="-122"/>
          </a:endParaRPr>
        </a:p>
      </dgm:t>
    </dgm:pt>
    <dgm:pt modelId="{D7C36F7E-6E0D-4963-BC32-58946294CBF5}" type="sibTrans" cxnId="{B5AC55A2-1040-4538-8451-D7F1DE24E97A}">
      <dgm:prSet/>
      <dgm:spPr/>
      <dgm:t>
        <a:bodyPr/>
        <a:lstStyle/>
        <a:p>
          <a:endParaRPr lang="zh-CN" altLang="en-US" sz="1600">
            <a:latin typeface="华文中宋" pitchFamily="2" charset="-122"/>
            <a:ea typeface="华文中宋" pitchFamily="2" charset="-122"/>
          </a:endParaRPr>
        </a:p>
      </dgm:t>
    </dgm:pt>
    <dgm:pt modelId="{9101B041-81AA-42B4-AD3B-E49EE4377301}">
      <dgm:prSet custT="1"/>
      <dgm:spPr/>
      <dgm:t>
        <a:bodyPr/>
        <a:lstStyle/>
        <a:p>
          <a:pPr>
            <a:lnSpc>
              <a:spcPts val="1500"/>
            </a:lnSpc>
            <a:spcAft>
              <a:spcPts val="0"/>
            </a:spcAft>
          </a:pPr>
          <a:r>
            <a:rPr lang="zh-CN" altLang="en-US" sz="1400" dirty="0" smtClean="0">
              <a:latin typeface="华文中宋" pitchFamily="2" charset="-122"/>
              <a:ea typeface="华文中宋" pitchFamily="2" charset="-122"/>
            </a:rPr>
            <a:t>危险化学品安全管理类</a:t>
          </a:r>
          <a:endParaRPr lang="zh-CN" altLang="en-US" sz="1400" dirty="0">
            <a:latin typeface="华文中宋" pitchFamily="2" charset="-122"/>
            <a:ea typeface="华文中宋" pitchFamily="2" charset="-122"/>
          </a:endParaRPr>
        </a:p>
      </dgm:t>
    </dgm:pt>
    <dgm:pt modelId="{1AC60DDC-A3B1-42A5-8856-85A83D18193B}" type="parTrans" cxnId="{7F8B3D36-68D2-4B4B-A5E8-E2B6DF6D67BD}">
      <dgm:prSet/>
      <dgm:spPr/>
      <dgm:t>
        <a:bodyPr/>
        <a:lstStyle/>
        <a:p>
          <a:endParaRPr lang="zh-CN" altLang="en-US" sz="1600">
            <a:latin typeface="华文中宋" pitchFamily="2" charset="-122"/>
            <a:ea typeface="华文中宋" pitchFamily="2" charset="-122"/>
          </a:endParaRPr>
        </a:p>
      </dgm:t>
    </dgm:pt>
    <dgm:pt modelId="{71911A49-444F-48F5-BC01-6EE98CDAC2A6}" type="sibTrans" cxnId="{7F8B3D36-68D2-4B4B-A5E8-E2B6DF6D67BD}">
      <dgm:prSet/>
      <dgm:spPr/>
      <dgm:t>
        <a:bodyPr/>
        <a:lstStyle/>
        <a:p>
          <a:endParaRPr lang="zh-CN" altLang="en-US" sz="1600">
            <a:latin typeface="华文中宋" pitchFamily="2" charset="-122"/>
            <a:ea typeface="华文中宋" pitchFamily="2" charset="-122"/>
          </a:endParaRPr>
        </a:p>
      </dgm:t>
    </dgm:pt>
    <dgm:pt modelId="{D7EE158C-4BBD-42BB-8DB9-7F2A836EA4FC}">
      <dgm:prSet custT="1"/>
      <dgm:spPr/>
      <dgm:t>
        <a:bodyPr/>
        <a:lstStyle/>
        <a:p>
          <a:pPr>
            <a:lnSpc>
              <a:spcPts val="1500"/>
            </a:lnSpc>
            <a:spcAft>
              <a:spcPts val="0"/>
            </a:spcAft>
          </a:pPr>
          <a:r>
            <a:rPr lang="zh-CN" altLang="en-US" sz="1400" dirty="0" smtClean="0">
              <a:latin typeface="华文中宋" pitchFamily="2" charset="-122"/>
              <a:ea typeface="华文中宋" pitchFamily="2" charset="-122"/>
            </a:rPr>
            <a:t>烟花爆竹安全管理类</a:t>
          </a:r>
          <a:endParaRPr lang="zh-CN" altLang="en-US" sz="1400" dirty="0">
            <a:latin typeface="华文中宋" pitchFamily="2" charset="-122"/>
            <a:ea typeface="华文中宋" pitchFamily="2" charset="-122"/>
          </a:endParaRPr>
        </a:p>
      </dgm:t>
    </dgm:pt>
    <dgm:pt modelId="{E3054997-8FB2-4FF1-B4D6-68F9699DAE37}" type="parTrans" cxnId="{6799385B-4E08-400E-9569-6B527406072A}">
      <dgm:prSet/>
      <dgm:spPr/>
      <dgm:t>
        <a:bodyPr/>
        <a:lstStyle/>
        <a:p>
          <a:endParaRPr lang="zh-CN" altLang="en-US" sz="1600">
            <a:latin typeface="华文中宋" pitchFamily="2" charset="-122"/>
            <a:ea typeface="华文中宋" pitchFamily="2" charset="-122"/>
          </a:endParaRPr>
        </a:p>
      </dgm:t>
    </dgm:pt>
    <dgm:pt modelId="{0043D21A-9BB2-4F48-AABE-E609769388CF}" type="sibTrans" cxnId="{6799385B-4E08-400E-9569-6B527406072A}">
      <dgm:prSet/>
      <dgm:spPr/>
      <dgm:t>
        <a:bodyPr/>
        <a:lstStyle/>
        <a:p>
          <a:endParaRPr lang="zh-CN" altLang="en-US" sz="1600">
            <a:latin typeface="华文中宋" pitchFamily="2" charset="-122"/>
            <a:ea typeface="华文中宋" pitchFamily="2" charset="-122"/>
          </a:endParaRPr>
        </a:p>
      </dgm:t>
    </dgm:pt>
    <dgm:pt modelId="{A379B5F8-FEEC-4534-BED9-5FC8CF558322}">
      <dgm:prSet custT="1"/>
      <dgm:spPr/>
      <dgm:t>
        <a:bodyPr/>
        <a:lstStyle/>
        <a:p>
          <a:pPr>
            <a:lnSpc>
              <a:spcPts val="1500"/>
            </a:lnSpc>
            <a:spcAft>
              <a:spcPts val="0"/>
            </a:spcAft>
          </a:pPr>
          <a:r>
            <a:rPr lang="zh-CN" altLang="en-US" sz="1400" dirty="0" smtClean="0">
              <a:latin typeface="华文中宋" pitchFamily="2" charset="-122"/>
              <a:ea typeface="华文中宋" pitchFamily="2" charset="-122"/>
            </a:rPr>
            <a:t>其他工矿商贸类</a:t>
          </a:r>
          <a:endParaRPr lang="zh-CN" altLang="en-US" sz="1400" dirty="0">
            <a:latin typeface="华文中宋" pitchFamily="2" charset="-122"/>
            <a:ea typeface="华文中宋" pitchFamily="2" charset="-122"/>
          </a:endParaRPr>
        </a:p>
      </dgm:t>
    </dgm:pt>
    <dgm:pt modelId="{0B9C71A7-AB70-4023-82EB-3DA1D63B8263}" type="parTrans" cxnId="{B05C82E4-7BB1-46F6-8895-5D834F258441}">
      <dgm:prSet/>
      <dgm:spPr/>
      <dgm:t>
        <a:bodyPr/>
        <a:lstStyle/>
        <a:p>
          <a:endParaRPr lang="zh-CN" altLang="en-US" sz="1600">
            <a:latin typeface="华文中宋" pitchFamily="2" charset="-122"/>
            <a:ea typeface="华文中宋" pitchFamily="2" charset="-122"/>
          </a:endParaRPr>
        </a:p>
      </dgm:t>
    </dgm:pt>
    <dgm:pt modelId="{46BB53EB-AB50-4890-A4E2-C7D724B4A52D}" type="sibTrans" cxnId="{B05C82E4-7BB1-46F6-8895-5D834F258441}">
      <dgm:prSet/>
      <dgm:spPr/>
      <dgm:t>
        <a:bodyPr/>
        <a:lstStyle/>
        <a:p>
          <a:endParaRPr lang="zh-CN" altLang="en-US" sz="1600">
            <a:latin typeface="华文中宋" pitchFamily="2" charset="-122"/>
            <a:ea typeface="华文中宋" pitchFamily="2" charset="-122"/>
          </a:endParaRPr>
        </a:p>
      </dgm:t>
    </dgm:pt>
    <dgm:pt modelId="{63FCBA7E-C777-4F23-B283-EABFAE45ED19}" type="pres">
      <dgm:prSet presAssocID="{536133E3-AC36-4967-A9D9-B5E130ACAD0D}" presName="theList" presStyleCnt="0">
        <dgm:presLayoutVars>
          <dgm:dir/>
          <dgm:animLvl val="lvl"/>
          <dgm:resizeHandles val="exact"/>
        </dgm:presLayoutVars>
      </dgm:prSet>
      <dgm:spPr/>
      <dgm:t>
        <a:bodyPr/>
        <a:lstStyle/>
        <a:p>
          <a:endParaRPr lang="zh-CN" altLang="en-US"/>
        </a:p>
      </dgm:t>
    </dgm:pt>
    <dgm:pt modelId="{44C2B98B-089D-4A7D-A62E-16C6A25371BB}" type="pres">
      <dgm:prSet presAssocID="{86967520-9AA5-4275-86D8-BFEAE6DF8C10}" presName="compNode" presStyleCnt="0"/>
      <dgm:spPr/>
    </dgm:pt>
    <dgm:pt modelId="{9B654B57-3AD4-4D99-B886-108939C51E66}" type="pres">
      <dgm:prSet presAssocID="{86967520-9AA5-4275-86D8-BFEAE6DF8C10}" presName="aNode" presStyleLbl="bgShp" presStyleIdx="0" presStyleCnt="5"/>
      <dgm:spPr/>
      <dgm:t>
        <a:bodyPr/>
        <a:lstStyle/>
        <a:p>
          <a:endParaRPr lang="zh-CN" altLang="en-US"/>
        </a:p>
      </dgm:t>
    </dgm:pt>
    <dgm:pt modelId="{7D101AC6-F737-4624-BD21-6130D640A46F}" type="pres">
      <dgm:prSet presAssocID="{86967520-9AA5-4275-86D8-BFEAE6DF8C10}" presName="textNode" presStyleLbl="bgShp" presStyleIdx="0" presStyleCnt="5"/>
      <dgm:spPr/>
      <dgm:t>
        <a:bodyPr/>
        <a:lstStyle/>
        <a:p>
          <a:endParaRPr lang="zh-CN" altLang="en-US"/>
        </a:p>
      </dgm:t>
    </dgm:pt>
    <dgm:pt modelId="{E22701CB-22CF-4E0B-A183-5415FCA25004}" type="pres">
      <dgm:prSet presAssocID="{86967520-9AA5-4275-86D8-BFEAE6DF8C10}" presName="compChildNode" presStyleCnt="0"/>
      <dgm:spPr/>
    </dgm:pt>
    <dgm:pt modelId="{C1C5861B-E768-48AF-929B-FAE663F3004D}" type="pres">
      <dgm:prSet presAssocID="{86967520-9AA5-4275-86D8-BFEAE6DF8C10}" presName="theInnerList" presStyleCnt="0"/>
      <dgm:spPr/>
    </dgm:pt>
    <dgm:pt modelId="{6E6DEA29-C6C9-445E-B394-0AD13D80C00B}" type="pres">
      <dgm:prSet presAssocID="{C8B9BE7F-BAE7-4415-8D7A-6EE17551544A}" presName="childNode" presStyleLbl="node1" presStyleIdx="0" presStyleCnt="13">
        <dgm:presLayoutVars>
          <dgm:bulletEnabled val="1"/>
        </dgm:presLayoutVars>
      </dgm:prSet>
      <dgm:spPr/>
      <dgm:t>
        <a:bodyPr/>
        <a:lstStyle/>
        <a:p>
          <a:endParaRPr lang="zh-CN" altLang="en-US"/>
        </a:p>
      </dgm:t>
    </dgm:pt>
    <dgm:pt modelId="{10E0AFA8-68D4-4DEB-824E-610672F3A08E}" type="pres">
      <dgm:prSet presAssocID="{86967520-9AA5-4275-86D8-BFEAE6DF8C10}" presName="aSpace" presStyleCnt="0"/>
      <dgm:spPr/>
    </dgm:pt>
    <dgm:pt modelId="{BB0D6070-3829-4493-89D5-6174F823C842}" type="pres">
      <dgm:prSet presAssocID="{46278280-B727-4BC4-AFA4-D7CBE01626E9}" presName="compNode" presStyleCnt="0"/>
      <dgm:spPr/>
    </dgm:pt>
    <dgm:pt modelId="{6913D5DC-29C2-4A1F-8FB6-5F9D115D6117}" type="pres">
      <dgm:prSet presAssocID="{46278280-B727-4BC4-AFA4-D7CBE01626E9}" presName="aNode" presStyleLbl="bgShp" presStyleIdx="1" presStyleCnt="5"/>
      <dgm:spPr/>
      <dgm:t>
        <a:bodyPr/>
        <a:lstStyle/>
        <a:p>
          <a:endParaRPr lang="zh-CN" altLang="en-US"/>
        </a:p>
      </dgm:t>
    </dgm:pt>
    <dgm:pt modelId="{CDC48613-74A9-4EA1-9DA4-AB0682A42EF6}" type="pres">
      <dgm:prSet presAssocID="{46278280-B727-4BC4-AFA4-D7CBE01626E9}" presName="textNode" presStyleLbl="bgShp" presStyleIdx="1" presStyleCnt="5"/>
      <dgm:spPr/>
      <dgm:t>
        <a:bodyPr/>
        <a:lstStyle/>
        <a:p>
          <a:endParaRPr lang="zh-CN" altLang="en-US"/>
        </a:p>
      </dgm:t>
    </dgm:pt>
    <dgm:pt modelId="{58D9E8B0-C46D-4ACE-B941-5412B373E798}" type="pres">
      <dgm:prSet presAssocID="{46278280-B727-4BC4-AFA4-D7CBE01626E9}" presName="compChildNode" presStyleCnt="0"/>
      <dgm:spPr/>
    </dgm:pt>
    <dgm:pt modelId="{92777CB5-A13C-48B3-B4F5-D6EBAE22A4F0}" type="pres">
      <dgm:prSet presAssocID="{46278280-B727-4BC4-AFA4-D7CBE01626E9}" presName="theInnerList" presStyleCnt="0"/>
      <dgm:spPr/>
    </dgm:pt>
    <dgm:pt modelId="{CC736F9C-9C6A-4E1B-8F40-E9EB9EC1FF91}" type="pres">
      <dgm:prSet presAssocID="{DACA4BBB-15EF-4BEE-8A4A-1D671046A6A9}" presName="childNode" presStyleLbl="node1" presStyleIdx="1" presStyleCnt="13">
        <dgm:presLayoutVars>
          <dgm:bulletEnabled val="1"/>
        </dgm:presLayoutVars>
      </dgm:prSet>
      <dgm:spPr/>
      <dgm:t>
        <a:bodyPr/>
        <a:lstStyle/>
        <a:p>
          <a:endParaRPr lang="zh-CN" altLang="en-US"/>
        </a:p>
      </dgm:t>
    </dgm:pt>
    <dgm:pt modelId="{213A9985-7DF5-4C98-BCB9-E7E1EAEFC6B5}" type="pres">
      <dgm:prSet presAssocID="{DACA4BBB-15EF-4BEE-8A4A-1D671046A6A9}" presName="aSpace2" presStyleCnt="0"/>
      <dgm:spPr/>
    </dgm:pt>
    <dgm:pt modelId="{47499E81-1784-4E8F-B4AB-297184E8A026}" type="pres">
      <dgm:prSet presAssocID="{8470D865-90F3-4538-9D8D-36FAC7433338}" presName="childNode" presStyleLbl="node1" presStyleIdx="2" presStyleCnt="13">
        <dgm:presLayoutVars>
          <dgm:bulletEnabled val="1"/>
        </dgm:presLayoutVars>
      </dgm:prSet>
      <dgm:spPr/>
      <dgm:t>
        <a:bodyPr/>
        <a:lstStyle/>
        <a:p>
          <a:endParaRPr lang="zh-CN" altLang="en-US"/>
        </a:p>
      </dgm:t>
    </dgm:pt>
    <dgm:pt modelId="{02B78BAD-1812-4DD1-9399-57A01492274F}" type="pres">
      <dgm:prSet presAssocID="{8470D865-90F3-4538-9D8D-36FAC7433338}" presName="aSpace2" presStyleCnt="0"/>
      <dgm:spPr/>
    </dgm:pt>
    <dgm:pt modelId="{9F9157A7-018E-402E-AB05-5D098A6D4224}" type="pres">
      <dgm:prSet presAssocID="{BBDE5DD0-D6E1-41D7-8399-9D1D7C2AD253}" presName="childNode" presStyleLbl="node1" presStyleIdx="3" presStyleCnt="13">
        <dgm:presLayoutVars>
          <dgm:bulletEnabled val="1"/>
        </dgm:presLayoutVars>
      </dgm:prSet>
      <dgm:spPr/>
      <dgm:t>
        <a:bodyPr/>
        <a:lstStyle/>
        <a:p>
          <a:endParaRPr lang="zh-CN" altLang="en-US"/>
        </a:p>
      </dgm:t>
    </dgm:pt>
    <dgm:pt modelId="{CA1E9883-E6EF-46A4-A6C0-ECA7EA41C7A6}" type="pres">
      <dgm:prSet presAssocID="{46278280-B727-4BC4-AFA4-D7CBE01626E9}" presName="aSpace" presStyleCnt="0"/>
      <dgm:spPr/>
    </dgm:pt>
    <dgm:pt modelId="{280FADD4-3073-48D4-A6C4-A51E58865B86}" type="pres">
      <dgm:prSet presAssocID="{FA960E6D-E035-4D99-A7A6-5818B4361A9E}" presName="compNode" presStyleCnt="0"/>
      <dgm:spPr/>
    </dgm:pt>
    <dgm:pt modelId="{93615667-555B-4BD4-9E2F-279FE08B7A6C}" type="pres">
      <dgm:prSet presAssocID="{FA960E6D-E035-4D99-A7A6-5818B4361A9E}" presName="aNode" presStyleLbl="bgShp" presStyleIdx="2" presStyleCnt="5"/>
      <dgm:spPr/>
      <dgm:t>
        <a:bodyPr/>
        <a:lstStyle/>
        <a:p>
          <a:endParaRPr lang="zh-CN" altLang="en-US"/>
        </a:p>
      </dgm:t>
    </dgm:pt>
    <dgm:pt modelId="{7CA88471-783B-46A6-9C6B-D91C4DD9C4FD}" type="pres">
      <dgm:prSet presAssocID="{FA960E6D-E035-4D99-A7A6-5818B4361A9E}" presName="textNode" presStyleLbl="bgShp" presStyleIdx="2" presStyleCnt="5"/>
      <dgm:spPr/>
      <dgm:t>
        <a:bodyPr/>
        <a:lstStyle/>
        <a:p>
          <a:endParaRPr lang="zh-CN" altLang="en-US"/>
        </a:p>
      </dgm:t>
    </dgm:pt>
    <dgm:pt modelId="{F74D7FAE-A79A-4C95-9DC2-D81CF1C6984A}" type="pres">
      <dgm:prSet presAssocID="{FA960E6D-E035-4D99-A7A6-5818B4361A9E}" presName="compChildNode" presStyleCnt="0"/>
      <dgm:spPr/>
    </dgm:pt>
    <dgm:pt modelId="{E4E5807D-448B-4695-9D7F-CF534C5AD564}" type="pres">
      <dgm:prSet presAssocID="{FA960E6D-E035-4D99-A7A6-5818B4361A9E}" presName="theInnerList" presStyleCnt="0"/>
      <dgm:spPr/>
    </dgm:pt>
    <dgm:pt modelId="{4750C332-7CB1-4D17-9EE8-36C156D100BB}" type="pres">
      <dgm:prSet presAssocID="{756CA1CE-3560-4122-A0AB-B9BB1FF44B2D}" presName="childNode" presStyleLbl="node1" presStyleIdx="4" presStyleCnt="13" custScaleX="111778">
        <dgm:presLayoutVars>
          <dgm:bulletEnabled val="1"/>
        </dgm:presLayoutVars>
      </dgm:prSet>
      <dgm:spPr/>
      <dgm:t>
        <a:bodyPr/>
        <a:lstStyle/>
        <a:p>
          <a:endParaRPr lang="zh-CN" altLang="en-US"/>
        </a:p>
      </dgm:t>
    </dgm:pt>
    <dgm:pt modelId="{D45D4C38-51D8-4643-BDB3-1BAA4D53128A}" type="pres">
      <dgm:prSet presAssocID="{756CA1CE-3560-4122-A0AB-B9BB1FF44B2D}" presName="aSpace2" presStyleCnt="0"/>
      <dgm:spPr/>
    </dgm:pt>
    <dgm:pt modelId="{104F2B04-ACD4-49D0-94FA-AE6FAB96A14F}" type="pres">
      <dgm:prSet presAssocID="{E84965C9-4BC5-46AB-8340-F3BCD5C13232}" presName="childNode" presStyleLbl="node1" presStyleIdx="5" presStyleCnt="13" custScaleX="111778">
        <dgm:presLayoutVars>
          <dgm:bulletEnabled val="1"/>
        </dgm:presLayoutVars>
      </dgm:prSet>
      <dgm:spPr/>
      <dgm:t>
        <a:bodyPr/>
        <a:lstStyle/>
        <a:p>
          <a:endParaRPr lang="zh-CN" altLang="en-US"/>
        </a:p>
      </dgm:t>
    </dgm:pt>
    <dgm:pt modelId="{AC9868DD-821A-4D0E-A01B-CB92F4B725CA}" type="pres">
      <dgm:prSet presAssocID="{FA960E6D-E035-4D99-A7A6-5818B4361A9E}" presName="aSpace" presStyleCnt="0"/>
      <dgm:spPr/>
    </dgm:pt>
    <dgm:pt modelId="{4BEF5016-50A0-49DF-99E7-1B6C9C185027}" type="pres">
      <dgm:prSet presAssocID="{FE002C71-B2CE-4B04-8ED6-6C077D770A99}" presName="compNode" presStyleCnt="0"/>
      <dgm:spPr/>
    </dgm:pt>
    <dgm:pt modelId="{9E2D5BE0-C223-4D6A-AE5A-C8EA9F8DA824}" type="pres">
      <dgm:prSet presAssocID="{FE002C71-B2CE-4B04-8ED6-6C077D770A99}" presName="aNode" presStyleLbl="bgShp" presStyleIdx="3" presStyleCnt="5"/>
      <dgm:spPr/>
      <dgm:t>
        <a:bodyPr/>
        <a:lstStyle/>
        <a:p>
          <a:endParaRPr lang="zh-CN" altLang="en-US"/>
        </a:p>
      </dgm:t>
    </dgm:pt>
    <dgm:pt modelId="{0FB60CFC-E83A-494F-BEBF-37CF5C5B3D31}" type="pres">
      <dgm:prSet presAssocID="{FE002C71-B2CE-4B04-8ED6-6C077D770A99}" presName="textNode" presStyleLbl="bgShp" presStyleIdx="3" presStyleCnt="5"/>
      <dgm:spPr/>
      <dgm:t>
        <a:bodyPr/>
        <a:lstStyle/>
        <a:p>
          <a:endParaRPr lang="zh-CN" altLang="en-US"/>
        </a:p>
      </dgm:t>
    </dgm:pt>
    <dgm:pt modelId="{893DCB21-4C3D-480F-A24B-A800B66280E8}" type="pres">
      <dgm:prSet presAssocID="{FE002C71-B2CE-4B04-8ED6-6C077D770A99}" presName="compChildNode" presStyleCnt="0"/>
      <dgm:spPr/>
    </dgm:pt>
    <dgm:pt modelId="{2A9D6019-2B88-4490-9BA2-A2B337016FAD}" type="pres">
      <dgm:prSet presAssocID="{FE002C71-B2CE-4B04-8ED6-6C077D770A99}" presName="theInnerList" presStyleCnt="0"/>
      <dgm:spPr/>
    </dgm:pt>
    <dgm:pt modelId="{AA285DC2-79DC-49ED-823A-45F1CE1C8102}" type="pres">
      <dgm:prSet presAssocID="{E52E3279-350F-4E34-B811-694D1B1622E7}" presName="childNode" presStyleLbl="node1" presStyleIdx="6" presStyleCnt="13">
        <dgm:presLayoutVars>
          <dgm:bulletEnabled val="1"/>
        </dgm:presLayoutVars>
      </dgm:prSet>
      <dgm:spPr/>
      <dgm:t>
        <a:bodyPr/>
        <a:lstStyle/>
        <a:p>
          <a:endParaRPr lang="zh-CN" altLang="en-US"/>
        </a:p>
      </dgm:t>
    </dgm:pt>
    <dgm:pt modelId="{C1433727-0626-4418-BDBA-C9660DB2FBDE}" type="pres">
      <dgm:prSet presAssocID="{E52E3279-350F-4E34-B811-694D1B1622E7}" presName="aSpace2" presStyleCnt="0"/>
      <dgm:spPr/>
    </dgm:pt>
    <dgm:pt modelId="{8002719C-BFDB-4BAF-BA4A-A80E502AA879}" type="pres">
      <dgm:prSet presAssocID="{DBEB3355-358F-493E-9D6D-CE035A2B1711}" presName="childNode" presStyleLbl="node1" presStyleIdx="7" presStyleCnt="13">
        <dgm:presLayoutVars>
          <dgm:bulletEnabled val="1"/>
        </dgm:presLayoutVars>
      </dgm:prSet>
      <dgm:spPr/>
      <dgm:t>
        <a:bodyPr/>
        <a:lstStyle/>
        <a:p>
          <a:endParaRPr lang="zh-CN" altLang="en-US"/>
        </a:p>
      </dgm:t>
    </dgm:pt>
    <dgm:pt modelId="{5CEEB55D-B440-4138-B677-4EDE7C897624}" type="pres">
      <dgm:prSet presAssocID="{FE002C71-B2CE-4B04-8ED6-6C077D770A99}" presName="aSpace" presStyleCnt="0"/>
      <dgm:spPr/>
    </dgm:pt>
    <dgm:pt modelId="{AC27D742-9E0D-46D6-8454-604908134096}" type="pres">
      <dgm:prSet presAssocID="{A2D286B7-E686-41EF-A6BE-0508FBE921A7}" presName="compNode" presStyleCnt="0"/>
      <dgm:spPr/>
    </dgm:pt>
    <dgm:pt modelId="{719D5C41-94C8-408D-A34E-336F44701109}" type="pres">
      <dgm:prSet presAssocID="{A2D286B7-E686-41EF-A6BE-0508FBE921A7}" presName="aNode" presStyleLbl="bgShp" presStyleIdx="4" presStyleCnt="5"/>
      <dgm:spPr/>
      <dgm:t>
        <a:bodyPr/>
        <a:lstStyle/>
        <a:p>
          <a:endParaRPr lang="zh-CN" altLang="en-US"/>
        </a:p>
      </dgm:t>
    </dgm:pt>
    <dgm:pt modelId="{3FD2C81D-A0CF-4929-B3A1-A4468647E39F}" type="pres">
      <dgm:prSet presAssocID="{A2D286B7-E686-41EF-A6BE-0508FBE921A7}" presName="textNode" presStyleLbl="bgShp" presStyleIdx="4" presStyleCnt="5"/>
      <dgm:spPr/>
      <dgm:t>
        <a:bodyPr/>
        <a:lstStyle/>
        <a:p>
          <a:endParaRPr lang="zh-CN" altLang="en-US"/>
        </a:p>
      </dgm:t>
    </dgm:pt>
    <dgm:pt modelId="{C75BFF29-803E-4B8F-B466-433FD6B5D8CB}" type="pres">
      <dgm:prSet presAssocID="{A2D286B7-E686-41EF-A6BE-0508FBE921A7}" presName="compChildNode" presStyleCnt="0"/>
      <dgm:spPr/>
    </dgm:pt>
    <dgm:pt modelId="{536BA99A-82C7-45CA-B743-6179A3A74D39}" type="pres">
      <dgm:prSet presAssocID="{A2D286B7-E686-41EF-A6BE-0508FBE921A7}" presName="theInnerList" presStyleCnt="0"/>
      <dgm:spPr/>
    </dgm:pt>
    <dgm:pt modelId="{79A8F3E3-4316-4223-B2F3-D0A2C5DF198B}" type="pres">
      <dgm:prSet presAssocID="{8D9DA4D4-B036-4EFE-97EB-01D830DB412B}" presName="childNode" presStyleLbl="node1" presStyleIdx="8" presStyleCnt="13" custScaleX="110809">
        <dgm:presLayoutVars>
          <dgm:bulletEnabled val="1"/>
        </dgm:presLayoutVars>
      </dgm:prSet>
      <dgm:spPr/>
      <dgm:t>
        <a:bodyPr/>
        <a:lstStyle/>
        <a:p>
          <a:endParaRPr lang="zh-CN" altLang="en-US"/>
        </a:p>
      </dgm:t>
    </dgm:pt>
    <dgm:pt modelId="{27EFFB9E-656D-41A5-9F98-E059402C84B9}" type="pres">
      <dgm:prSet presAssocID="{8D9DA4D4-B036-4EFE-97EB-01D830DB412B}" presName="aSpace2" presStyleCnt="0"/>
      <dgm:spPr/>
    </dgm:pt>
    <dgm:pt modelId="{5DA7ECD7-FDE6-4965-A29B-8FAAEFB16C9B}" type="pres">
      <dgm:prSet presAssocID="{3DB2A617-3ECA-491A-B37C-766C7C223E2F}" presName="childNode" presStyleLbl="node1" presStyleIdx="9" presStyleCnt="13" custScaleX="110809">
        <dgm:presLayoutVars>
          <dgm:bulletEnabled val="1"/>
        </dgm:presLayoutVars>
      </dgm:prSet>
      <dgm:spPr/>
      <dgm:t>
        <a:bodyPr/>
        <a:lstStyle/>
        <a:p>
          <a:endParaRPr lang="zh-CN" altLang="en-US"/>
        </a:p>
      </dgm:t>
    </dgm:pt>
    <dgm:pt modelId="{64C44EE9-24BB-43BA-AC5F-B81A67F87408}" type="pres">
      <dgm:prSet presAssocID="{3DB2A617-3ECA-491A-B37C-766C7C223E2F}" presName="aSpace2" presStyleCnt="0"/>
      <dgm:spPr/>
    </dgm:pt>
    <dgm:pt modelId="{AAE512E7-5B16-4CCC-B505-A1F414E6ABB4}" type="pres">
      <dgm:prSet presAssocID="{9101B041-81AA-42B4-AD3B-E49EE4377301}" presName="childNode" presStyleLbl="node1" presStyleIdx="10" presStyleCnt="13" custScaleX="110809">
        <dgm:presLayoutVars>
          <dgm:bulletEnabled val="1"/>
        </dgm:presLayoutVars>
      </dgm:prSet>
      <dgm:spPr/>
      <dgm:t>
        <a:bodyPr/>
        <a:lstStyle/>
        <a:p>
          <a:endParaRPr lang="zh-CN" altLang="en-US"/>
        </a:p>
      </dgm:t>
    </dgm:pt>
    <dgm:pt modelId="{6E6040C2-9CCC-42D2-BA76-61B268E886C0}" type="pres">
      <dgm:prSet presAssocID="{9101B041-81AA-42B4-AD3B-E49EE4377301}" presName="aSpace2" presStyleCnt="0"/>
      <dgm:spPr/>
    </dgm:pt>
    <dgm:pt modelId="{6B867255-0060-42F5-A268-ED455A61A5AD}" type="pres">
      <dgm:prSet presAssocID="{D7EE158C-4BBD-42BB-8DB9-7F2A836EA4FC}" presName="childNode" presStyleLbl="node1" presStyleIdx="11" presStyleCnt="13" custScaleX="110809">
        <dgm:presLayoutVars>
          <dgm:bulletEnabled val="1"/>
        </dgm:presLayoutVars>
      </dgm:prSet>
      <dgm:spPr/>
      <dgm:t>
        <a:bodyPr/>
        <a:lstStyle/>
        <a:p>
          <a:endParaRPr lang="zh-CN" altLang="en-US"/>
        </a:p>
      </dgm:t>
    </dgm:pt>
    <dgm:pt modelId="{B02437EA-7677-4FFD-9798-B7D6B7D07F71}" type="pres">
      <dgm:prSet presAssocID="{D7EE158C-4BBD-42BB-8DB9-7F2A836EA4FC}" presName="aSpace2" presStyleCnt="0"/>
      <dgm:spPr/>
    </dgm:pt>
    <dgm:pt modelId="{D169A20E-7A33-4245-8DD7-7F0399F21FC5}" type="pres">
      <dgm:prSet presAssocID="{A379B5F8-FEEC-4534-BED9-5FC8CF558322}" presName="childNode" presStyleLbl="node1" presStyleIdx="12" presStyleCnt="13">
        <dgm:presLayoutVars>
          <dgm:bulletEnabled val="1"/>
        </dgm:presLayoutVars>
      </dgm:prSet>
      <dgm:spPr/>
      <dgm:t>
        <a:bodyPr/>
        <a:lstStyle/>
        <a:p>
          <a:endParaRPr lang="zh-CN" altLang="en-US"/>
        </a:p>
      </dgm:t>
    </dgm:pt>
  </dgm:ptLst>
  <dgm:cxnLst>
    <dgm:cxn modelId="{A08D5340-FA54-44FE-8E74-A2622FA2EA56}" type="presOf" srcId="{8470D865-90F3-4538-9D8D-36FAC7433338}" destId="{47499E81-1784-4E8F-B4AB-297184E8A026}" srcOrd="0" destOrd="0" presId="urn:microsoft.com/office/officeart/2005/8/layout/lProcess2"/>
    <dgm:cxn modelId="{3E8480EC-F699-4AF7-8A13-27437E774FF2}" type="presOf" srcId="{FE002C71-B2CE-4B04-8ED6-6C077D770A99}" destId="{0FB60CFC-E83A-494F-BEBF-37CF5C5B3D31}" srcOrd="1" destOrd="0" presId="urn:microsoft.com/office/officeart/2005/8/layout/lProcess2"/>
    <dgm:cxn modelId="{58778B0A-C8DA-4A11-A1A6-0C0EA78B4C52}" type="presOf" srcId="{FA960E6D-E035-4D99-A7A6-5818B4361A9E}" destId="{93615667-555B-4BD4-9E2F-279FE08B7A6C}" srcOrd="0" destOrd="0" presId="urn:microsoft.com/office/officeart/2005/8/layout/lProcess2"/>
    <dgm:cxn modelId="{059525A8-3B3D-4C0F-A38F-B9FF4EAF3046}" srcId="{FA960E6D-E035-4D99-A7A6-5818B4361A9E}" destId="{756CA1CE-3560-4122-A0AB-B9BB1FF44B2D}" srcOrd="0" destOrd="0" parTransId="{242EE23C-C517-40E4-B600-DB88AB23C8DF}" sibTransId="{9C10B0FD-BA14-4D69-BD54-258A3A8A4B69}"/>
    <dgm:cxn modelId="{3E2517DA-8705-4935-9A73-355A9EDEDEB5}" srcId="{536133E3-AC36-4967-A9D9-B5E130ACAD0D}" destId="{46278280-B727-4BC4-AFA4-D7CBE01626E9}" srcOrd="1" destOrd="0" parTransId="{2DCD6C13-55CD-4434-9B45-1F4B8F57300D}" sibTransId="{D31174EF-FCF2-4032-8643-CF76E3E1CCF6}"/>
    <dgm:cxn modelId="{8818C0B9-7942-44A6-9944-FD326E6AACA2}" srcId="{536133E3-AC36-4967-A9D9-B5E130ACAD0D}" destId="{A2D286B7-E686-41EF-A6BE-0508FBE921A7}" srcOrd="4" destOrd="0" parTransId="{9DD3E57D-580F-4260-93F0-A8B3BD4BD330}" sibTransId="{15EF4549-6343-4839-9ACF-403FE0A53A65}"/>
    <dgm:cxn modelId="{5CCF92FB-BB4D-4B7F-8384-12E964331F7D}" type="presOf" srcId="{C8B9BE7F-BAE7-4415-8D7A-6EE17551544A}" destId="{6E6DEA29-C6C9-445E-B394-0AD13D80C00B}" srcOrd="0" destOrd="0" presId="urn:microsoft.com/office/officeart/2005/8/layout/lProcess2"/>
    <dgm:cxn modelId="{7F8B3D36-68D2-4B4B-A5E8-E2B6DF6D67BD}" srcId="{A2D286B7-E686-41EF-A6BE-0508FBE921A7}" destId="{9101B041-81AA-42B4-AD3B-E49EE4377301}" srcOrd="2" destOrd="0" parTransId="{1AC60DDC-A3B1-42A5-8856-85A83D18193B}" sibTransId="{71911A49-444F-48F5-BC01-6EE98CDAC2A6}"/>
    <dgm:cxn modelId="{5F27E105-75CB-47B5-A0FE-F25057547471}" type="presOf" srcId="{756CA1CE-3560-4122-A0AB-B9BB1FF44B2D}" destId="{4750C332-7CB1-4D17-9EE8-36C156D100BB}" srcOrd="0" destOrd="0" presId="urn:microsoft.com/office/officeart/2005/8/layout/lProcess2"/>
    <dgm:cxn modelId="{54D6E56F-7B93-4469-84D8-8F314ADF0236}" type="presOf" srcId="{A2D286B7-E686-41EF-A6BE-0508FBE921A7}" destId="{3FD2C81D-A0CF-4929-B3A1-A4468647E39F}" srcOrd="1" destOrd="0" presId="urn:microsoft.com/office/officeart/2005/8/layout/lProcess2"/>
    <dgm:cxn modelId="{F3D5ED1F-7704-4541-BC32-FF1F5204AB3C}" type="presOf" srcId="{A379B5F8-FEEC-4534-BED9-5FC8CF558322}" destId="{D169A20E-7A33-4245-8DD7-7F0399F21FC5}" srcOrd="0" destOrd="0" presId="urn:microsoft.com/office/officeart/2005/8/layout/lProcess2"/>
    <dgm:cxn modelId="{E33B4718-DC22-4E5A-ABE6-0989E6B26003}" srcId="{46278280-B727-4BC4-AFA4-D7CBE01626E9}" destId="{DACA4BBB-15EF-4BEE-8A4A-1D671046A6A9}" srcOrd="0" destOrd="0" parTransId="{B0A9FCED-18BD-4D4F-87C4-26B995BB24DA}" sibTransId="{F3DCADEB-0E34-47D9-B922-F4784808238B}"/>
    <dgm:cxn modelId="{6EB58D8F-9AF4-42C8-B9B2-A07BBC7E73F5}" type="presOf" srcId="{FE002C71-B2CE-4B04-8ED6-6C077D770A99}" destId="{9E2D5BE0-C223-4D6A-AE5A-C8EA9F8DA824}" srcOrd="0" destOrd="0" presId="urn:microsoft.com/office/officeart/2005/8/layout/lProcess2"/>
    <dgm:cxn modelId="{8A0B293B-557B-4065-8DBD-71AA71AAE7E6}" type="presOf" srcId="{BBDE5DD0-D6E1-41D7-8399-9D1D7C2AD253}" destId="{9F9157A7-018E-402E-AB05-5D098A6D4224}" srcOrd="0" destOrd="0" presId="urn:microsoft.com/office/officeart/2005/8/layout/lProcess2"/>
    <dgm:cxn modelId="{CE85331D-E0AD-40CB-A7A4-CF9B6E6565FA}" type="presOf" srcId="{46278280-B727-4BC4-AFA4-D7CBE01626E9}" destId="{6913D5DC-29C2-4A1F-8FB6-5F9D115D6117}" srcOrd="0" destOrd="0" presId="urn:microsoft.com/office/officeart/2005/8/layout/lProcess2"/>
    <dgm:cxn modelId="{414F922C-C22E-4A76-B832-4A5C4050BC61}" type="presOf" srcId="{9101B041-81AA-42B4-AD3B-E49EE4377301}" destId="{AAE512E7-5B16-4CCC-B505-A1F414E6ABB4}" srcOrd="0" destOrd="0" presId="urn:microsoft.com/office/officeart/2005/8/layout/lProcess2"/>
    <dgm:cxn modelId="{293468F4-6229-4911-B80D-8826644FCC90}" type="presOf" srcId="{8D9DA4D4-B036-4EFE-97EB-01D830DB412B}" destId="{79A8F3E3-4316-4223-B2F3-D0A2C5DF198B}" srcOrd="0" destOrd="0" presId="urn:microsoft.com/office/officeart/2005/8/layout/lProcess2"/>
    <dgm:cxn modelId="{13B8D4DA-5316-4EA1-BA99-634EBAB52A7C}" type="presOf" srcId="{E84965C9-4BC5-46AB-8340-F3BCD5C13232}" destId="{104F2B04-ACD4-49D0-94FA-AE6FAB96A14F}" srcOrd="0" destOrd="0" presId="urn:microsoft.com/office/officeart/2005/8/layout/lProcess2"/>
    <dgm:cxn modelId="{E3CA4129-40BC-4A93-9A48-A1EA0EA7D8D2}" srcId="{FE002C71-B2CE-4B04-8ED6-6C077D770A99}" destId="{E52E3279-350F-4E34-B811-694D1B1622E7}" srcOrd="0" destOrd="0" parTransId="{6579F1C3-F402-4EB3-BFE2-4EED161FD9FC}" sibTransId="{4A0128DF-8F41-4FA9-A8B3-9CBEA4D9791C}"/>
    <dgm:cxn modelId="{5E1B0A36-C375-4F25-A557-1231D60CE6FF}" srcId="{46278280-B727-4BC4-AFA4-D7CBE01626E9}" destId="{BBDE5DD0-D6E1-41D7-8399-9D1D7C2AD253}" srcOrd="2" destOrd="0" parTransId="{64056EF5-A350-4D78-9435-C70110B89B8E}" sibTransId="{7225F187-08E9-4B65-BD89-92E41E6A4A74}"/>
    <dgm:cxn modelId="{D181DF24-D30F-4075-BCC3-3DD7CBFDED7F}" srcId="{536133E3-AC36-4967-A9D9-B5E130ACAD0D}" destId="{FE002C71-B2CE-4B04-8ED6-6C077D770A99}" srcOrd="3" destOrd="0" parTransId="{D196A4AD-6057-4DB2-BB5E-859B8EE757AD}" sibTransId="{61E6C6E3-6C8C-434B-8FD1-D42F02500586}"/>
    <dgm:cxn modelId="{C6EAB9BD-0D7B-4719-B1F4-6C4F88854449}" type="presOf" srcId="{DBEB3355-358F-493E-9D6D-CE035A2B1711}" destId="{8002719C-BFDB-4BAF-BA4A-A80E502AA879}" srcOrd="0" destOrd="0" presId="urn:microsoft.com/office/officeart/2005/8/layout/lProcess2"/>
    <dgm:cxn modelId="{8BC40532-CB4B-449C-A840-B32EA961710B}" type="presOf" srcId="{536133E3-AC36-4967-A9D9-B5E130ACAD0D}" destId="{63FCBA7E-C777-4F23-B283-EABFAE45ED19}" srcOrd="0" destOrd="0" presId="urn:microsoft.com/office/officeart/2005/8/layout/lProcess2"/>
    <dgm:cxn modelId="{9905BFBD-20B1-496C-8CC7-BA4A553219B3}" srcId="{536133E3-AC36-4967-A9D9-B5E130ACAD0D}" destId="{FA960E6D-E035-4D99-A7A6-5818B4361A9E}" srcOrd="2" destOrd="0" parTransId="{994BF6FD-D915-4C58-917C-F0738834E335}" sibTransId="{C24B2735-5F4B-443C-8B90-89C93E47B972}"/>
    <dgm:cxn modelId="{B9138580-72E1-4E73-8964-3F9666CAA434}" type="presOf" srcId="{3DB2A617-3ECA-491A-B37C-766C7C223E2F}" destId="{5DA7ECD7-FDE6-4965-A29B-8FAAEFB16C9B}" srcOrd="0" destOrd="0" presId="urn:microsoft.com/office/officeart/2005/8/layout/lProcess2"/>
    <dgm:cxn modelId="{466D2465-FAA8-4740-A1C0-C9A7B9A9E143}" type="presOf" srcId="{46278280-B727-4BC4-AFA4-D7CBE01626E9}" destId="{CDC48613-74A9-4EA1-9DA4-AB0682A42EF6}" srcOrd="1" destOrd="0" presId="urn:microsoft.com/office/officeart/2005/8/layout/lProcess2"/>
    <dgm:cxn modelId="{50F8BC33-2384-4A5B-8295-E23355A5156B}" srcId="{FA960E6D-E035-4D99-A7A6-5818B4361A9E}" destId="{E84965C9-4BC5-46AB-8340-F3BCD5C13232}" srcOrd="1" destOrd="0" parTransId="{482B4C9C-4450-4CCB-98DE-B8C3C28C1627}" sibTransId="{DAC8E44B-170E-4FF1-B81E-8F86EFD5578B}"/>
    <dgm:cxn modelId="{B05C82E4-7BB1-46F6-8895-5D834F258441}" srcId="{A2D286B7-E686-41EF-A6BE-0508FBE921A7}" destId="{A379B5F8-FEEC-4534-BED9-5FC8CF558322}" srcOrd="4" destOrd="0" parTransId="{0B9C71A7-AB70-4023-82EB-3DA1D63B8263}" sibTransId="{46BB53EB-AB50-4890-A4E2-C7D724B4A52D}"/>
    <dgm:cxn modelId="{985AC867-D392-4E7D-81A3-3281975B1638}" type="presOf" srcId="{D7EE158C-4BBD-42BB-8DB9-7F2A836EA4FC}" destId="{6B867255-0060-42F5-A268-ED455A61A5AD}" srcOrd="0" destOrd="0" presId="urn:microsoft.com/office/officeart/2005/8/layout/lProcess2"/>
    <dgm:cxn modelId="{3DCF014B-8535-4E5F-99E9-642A210E18B2}" srcId="{86967520-9AA5-4275-86D8-BFEAE6DF8C10}" destId="{C8B9BE7F-BAE7-4415-8D7A-6EE17551544A}" srcOrd="0" destOrd="0" parTransId="{01189C31-2ACE-494F-BEC8-311BA5614E40}" sibTransId="{32F9202C-8B49-4FFF-942A-9EA0C8EADE20}"/>
    <dgm:cxn modelId="{3336098E-CD52-4459-96DE-85D6AC17B9E7}" type="presOf" srcId="{FA960E6D-E035-4D99-A7A6-5818B4361A9E}" destId="{7CA88471-783B-46A6-9C6B-D91C4DD9C4FD}" srcOrd="1" destOrd="0" presId="urn:microsoft.com/office/officeart/2005/8/layout/lProcess2"/>
    <dgm:cxn modelId="{8C8E460F-2D9E-40DE-B38F-24772F9A2A83}" type="presOf" srcId="{86967520-9AA5-4275-86D8-BFEAE6DF8C10}" destId="{7D101AC6-F737-4624-BD21-6130D640A46F}" srcOrd="1" destOrd="0" presId="urn:microsoft.com/office/officeart/2005/8/layout/lProcess2"/>
    <dgm:cxn modelId="{6799385B-4E08-400E-9569-6B527406072A}" srcId="{A2D286B7-E686-41EF-A6BE-0508FBE921A7}" destId="{D7EE158C-4BBD-42BB-8DB9-7F2A836EA4FC}" srcOrd="3" destOrd="0" parTransId="{E3054997-8FB2-4FF1-B4D6-68F9699DAE37}" sibTransId="{0043D21A-9BB2-4F48-AABE-E609769388CF}"/>
    <dgm:cxn modelId="{E6404E7D-29EE-48AA-A594-82338236D5CA}" type="presOf" srcId="{DACA4BBB-15EF-4BEE-8A4A-1D671046A6A9}" destId="{CC736F9C-9C6A-4E1B-8F40-E9EB9EC1FF91}" srcOrd="0" destOrd="0" presId="urn:microsoft.com/office/officeart/2005/8/layout/lProcess2"/>
    <dgm:cxn modelId="{EEAFB9F3-859C-4B12-8F56-B82E9CB5814F}" srcId="{FE002C71-B2CE-4B04-8ED6-6C077D770A99}" destId="{DBEB3355-358F-493E-9D6D-CE035A2B1711}" srcOrd="1" destOrd="0" parTransId="{601EC226-1570-4DD1-BFD9-7B02FC6A6931}" sibTransId="{C7395BD2-22D7-4B7E-906E-4F9A1A9AFCA7}"/>
    <dgm:cxn modelId="{25B4F631-F174-482D-B131-EBF5E838A61D}" srcId="{536133E3-AC36-4967-A9D9-B5E130ACAD0D}" destId="{86967520-9AA5-4275-86D8-BFEAE6DF8C10}" srcOrd="0" destOrd="0" parTransId="{1823EFAC-7404-4FC3-85B3-43A3540FAC9C}" sibTransId="{026E6B4D-7711-4029-A4CB-E0B8D0343503}"/>
    <dgm:cxn modelId="{B5AC55A2-1040-4538-8451-D7F1DE24E97A}" srcId="{A2D286B7-E686-41EF-A6BE-0508FBE921A7}" destId="{3DB2A617-3ECA-491A-B37C-766C7C223E2F}" srcOrd="1" destOrd="0" parTransId="{3ED04504-6EDB-41D1-A1B2-3C24768DB12D}" sibTransId="{D7C36F7E-6E0D-4963-BC32-58946294CBF5}"/>
    <dgm:cxn modelId="{7ADE3D3F-6608-48CA-9AB5-37C1D9C0D36B}" type="presOf" srcId="{A2D286B7-E686-41EF-A6BE-0508FBE921A7}" destId="{719D5C41-94C8-408D-A34E-336F44701109}" srcOrd="0" destOrd="0" presId="urn:microsoft.com/office/officeart/2005/8/layout/lProcess2"/>
    <dgm:cxn modelId="{DC44CCD5-0D3D-4E98-9ADA-DCA226933B28}" srcId="{A2D286B7-E686-41EF-A6BE-0508FBE921A7}" destId="{8D9DA4D4-B036-4EFE-97EB-01D830DB412B}" srcOrd="0" destOrd="0" parTransId="{B56EF1DD-015F-4627-83BE-FDA970D94122}" sibTransId="{4134D065-5C3A-4FEA-8F4F-89CE21BE6012}"/>
    <dgm:cxn modelId="{B7EB152E-E3E4-459C-ACD9-2F0B916C87A8}" srcId="{46278280-B727-4BC4-AFA4-D7CBE01626E9}" destId="{8470D865-90F3-4538-9D8D-36FAC7433338}" srcOrd="1" destOrd="0" parTransId="{B909C0CE-D96B-4207-817E-52BED67709F7}" sibTransId="{5C5B2332-311C-46DC-8BDC-EE15FAE06FF2}"/>
    <dgm:cxn modelId="{1C17CD41-4E37-4C30-BE71-AF25BB5A05E5}" type="presOf" srcId="{E52E3279-350F-4E34-B811-694D1B1622E7}" destId="{AA285DC2-79DC-49ED-823A-45F1CE1C8102}" srcOrd="0" destOrd="0" presId="urn:microsoft.com/office/officeart/2005/8/layout/lProcess2"/>
    <dgm:cxn modelId="{32905E3D-3A3C-4694-BB69-D967A18B7D94}" type="presOf" srcId="{86967520-9AA5-4275-86D8-BFEAE6DF8C10}" destId="{9B654B57-3AD4-4D99-B886-108939C51E66}" srcOrd="0" destOrd="0" presId="urn:microsoft.com/office/officeart/2005/8/layout/lProcess2"/>
    <dgm:cxn modelId="{16D2C536-EE9D-4C05-BAD4-984B89A88C5B}" type="presParOf" srcId="{63FCBA7E-C777-4F23-B283-EABFAE45ED19}" destId="{44C2B98B-089D-4A7D-A62E-16C6A25371BB}" srcOrd="0" destOrd="0" presId="urn:microsoft.com/office/officeart/2005/8/layout/lProcess2"/>
    <dgm:cxn modelId="{9EEA2E2D-02F5-44D1-A95A-2BAC0B7C990B}" type="presParOf" srcId="{44C2B98B-089D-4A7D-A62E-16C6A25371BB}" destId="{9B654B57-3AD4-4D99-B886-108939C51E66}" srcOrd="0" destOrd="0" presId="urn:microsoft.com/office/officeart/2005/8/layout/lProcess2"/>
    <dgm:cxn modelId="{B2866B8B-B6A9-4257-9B88-9E67CA71ACF7}" type="presParOf" srcId="{44C2B98B-089D-4A7D-A62E-16C6A25371BB}" destId="{7D101AC6-F737-4624-BD21-6130D640A46F}" srcOrd="1" destOrd="0" presId="urn:microsoft.com/office/officeart/2005/8/layout/lProcess2"/>
    <dgm:cxn modelId="{41316EFD-A183-48D4-B29A-BBA13FB84B57}" type="presParOf" srcId="{44C2B98B-089D-4A7D-A62E-16C6A25371BB}" destId="{E22701CB-22CF-4E0B-A183-5415FCA25004}" srcOrd="2" destOrd="0" presId="urn:microsoft.com/office/officeart/2005/8/layout/lProcess2"/>
    <dgm:cxn modelId="{F4F39CE5-FA86-4503-B056-38FBFCC69C2E}" type="presParOf" srcId="{E22701CB-22CF-4E0B-A183-5415FCA25004}" destId="{C1C5861B-E768-48AF-929B-FAE663F3004D}" srcOrd="0" destOrd="0" presId="urn:microsoft.com/office/officeart/2005/8/layout/lProcess2"/>
    <dgm:cxn modelId="{058F8500-9C80-456B-9D75-06D157E5E15A}" type="presParOf" srcId="{C1C5861B-E768-48AF-929B-FAE663F3004D}" destId="{6E6DEA29-C6C9-445E-B394-0AD13D80C00B}" srcOrd="0" destOrd="0" presId="urn:microsoft.com/office/officeart/2005/8/layout/lProcess2"/>
    <dgm:cxn modelId="{89FCEB33-A69F-4777-9A25-71A2BBA2406C}" type="presParOf" srcId="{63FCBA7E-C777-4F23-B283-EABFAE45ED19}" destId="{10E0AFA8-68D4-4DEB-824E-610672F3A08E}" srcOrd="1" destOrd="0" presId="urn:microsoft.com/office/officeart/2005/8/layout/lProcess2"/>
    <dgm:cxn modelId="{C8313E00-D986-44FD-AA4C-A50FF06A570D}" type="presParOf" srcId="{63FCBA7E-C777-4F23-B283-EABFAE45ED19}" destId="{BB0D6070-3829-4493-89D5-6174F823C842}" srcOrd="2" destOrd="0" presId="urn:microsoft.com/office/officeart/2005/8/layout/lProcess2"/>
    <dgm:cxn modelId="{B9D15858-875B-46EE-AC31-EFA9AD50A4F1}" type="presParOf" srcId="{BB0D6070-3829-4493-89D5-6174F823C842}" destId="{6913D5DC-29C2-4A1F-8FB6-5F9D115D6117}" srcOrd="0" destOrd="0" presId="urn:microsoft.com/office/officeart/2005/8/layout/lProcess2"/>
    <dgm:cxn modelId="{E1C67EFD-A4C1-4235-AC31-58C033CEB4F0}" type="presParOf" srcId="{BB0D6070-3829-4493-89D5-6174F823C842}" destId="{CDC48613-74A9-4EA1-9DA4-AB0682A42EF6}" srcOrd="1" destOrd="0" presId="urn:microsoft.com/office/officeart/2005/8/layout/lProcess2"/>
    <dgm:cxn modelId="{7AF03164-AAE4-4171-8696-7818C861CB65}" type="presParOf" srcId="{BB0D6070-3829-4493-89D5-6174F823C842}" destId="{58D9E8B0-C46D-4ACE-B941-5412B373E798}" srcOrd="2" destOrd="0" presId="urn:microsoft.com/office/officeart/2005/8/layout/lProcess2"/>
    <dgm:cxn modelId="{64F2542E-D8B3-4AF8-9413-8D422344ECAB}" type="presParOf" srcId="{58D9E8B0-C46D-4ACE-B941-5412B373E798}" destId="{92777CB5-A13C-48B3-B4F5-D6EBAE22A4F0}" srcOrd="0" destOrd="0" presId="urn:microsoft.com/office/officeart/2005/8/layout/lProcess2"/>
    <dgm:cxn modelId="{32237C9C-4859-4EAE-845A-99AF41A9AF42}" type="presParOf" srcId="{92777CB5-A13C-48B3-B4F5-D6EBAE22A4F0}" destId="{CC736F9C-9C6A-4E1B-8F40-E9EB9EC1FF91}" srcOrd="0" destOrd="0" presId="urn:microsoft.com/office/officeart/2005/8/layout/lProcess2"/>
    <dgm:cxn modelId="{31E7AB2D-7563-4B87-9588-218490C76611}" type="presParOf" srcId="{92777CB5-A13C-48B3-B4F5-D6EBAE22A4F0}" destId="{213A9985-7DF5-4C98-BCB9-E7E1EAEFC6B5}" srcOrd="1" destOrd="0" presId="urn:microsoft.com/office/officeart/2005/8/layout/lProcess2"/>
    <dgm:cxn modelId="{A5B96DF8-99A7-4AD2-AD67-6039CEED6D2F}" type="presParOf" srcId="{92777CB5-A13C-48B3-B4F5-D6EBAE22A4F0}" destId="{47499E81-1784-4E8F-B4AB-297184E8A026}" srcOrd="2" destOrd="0" presId="urn:microsoft.com/office/officeart/2005/8/layout/lProcess2"/>
    <dgm:cxn modelId="{28AB6085-6EC9-4D88-BCF5-DCD34F1B9A73}" type="presParOf" srcId="{92777CB5-A13C-48B3-B4F5-D6EBAE22A4F0}" destId="{02B78BAD-1812-4DD1-9399-57A01492274F}" srcOrd="3" destOrd="0" presId="urn:microsoft.com/office/officeart/2005/8/layout/lProcess2"/>
    <dgm:cxn modelId="{140C4A96-1A15-4B38-BCF7-E106E742D29B}" type="presParOf" srcId="{92777CB5-A13C-48B3-B4F5-D6EBAE22A4F0}" destId="{9F9157A7-018E-402E-AB05-5D098A6D4224}" srcOrd="4" destOrd="0" presId="urn:microsoft.com/office/officeart/2005/8/layout/lProcess2"/>
    <dgm:cxn modelId="{3FC3D01D-3472-4E1C-A4F9-4ADCDE8C4B9F}" type="presParOf" srcId="{63FCBA7E-C777-4F23-B283-EABFAE45ED19}" destId="{CA1E9883-E6EF-46A4-A6C0-ECA7EA41C7A6}" srcOrd="3" destOrd="0" presId="urn:microsoft.com/office/officeart/2005/8/layout/lProcess2"/>
    <dgm:cxn modelId="{3BB18D04-C408-44F8-B831-5413DFB0589F}" type="presParOf" srcId="{63FCBA7E-C777-4F23-B283-EABFAE45ED19}" destId="{280FADD4-3073-48D4-A6C4-A51E58865B86}" srcOrd="4" destOrd="0" presId="urn:microsoft.com/office/officeart/2005/8/layout/lProcess2"/>
    <dgm:cxn modelId="{7412E574-17A4-47CA-A14A-97C5F746149F}" type="presParOf" srcId="{280FADD4-3073-48D4-A6C4-A51E58865B86}" destId="{93615667-555B-4BD4-9E2F-279FE08B7A6C}" srcOrd="0" destOrd="0" presId="urn:microsoft.com/office/officeart/2005/8/layout/lProcess2"/>
    <dgm:cxn modelId="{E12D5BA9-8E0C-475C-95FD-E04BA6FE6B97}" type="presParOf" srcId="{280FADD4-3073-48D4-A6C4-A51E58865B86}" destId="{7CA88471-783B-46A6-9C6B-D91C4DD9C4FD}" srcOrd="1" destOrd="0" presId="urn:microsoft.com/office/officeart/2005/8/layout/lProcess2"/>
    <dgm:cxn modelId="{36BC6C3C-54E3-407A-A1CF-0AEF9F3D338D}" type="presParOf" srcId="{280FADD4-3073-48D4-A6C4-A51E58865B86}" destId="{F74D7FAE-A79A-4C95-9DC2-D81CF1C6984A}" srcOrd="2" destOrd="0" presId="urn:microsoft.com/office/officeart/2005/8/layout/lProcess2"/>
    <dgm:cxn modelId="{1DECB833-690F-427A-A8E4-C134576D5242}" type="presParOf" srcId="{F74D7FAE-A79A-4C95-9DC2-D81CF1C6984A}" destId="{E4E5807D-448B-4695-9D7F-CF534C5AD564}" srcOrd="0" destOrd="0" presId="urn:microsoft.com/office/officeart/2005/8/layout/lProcess2"/>
    <dgm:cxn modelId="{0DE59805-50E8-4280-A357-EE3182EF4CE6}" type="presParOf" srcId="{E4E5807D-448B-4695-9D7F-CF534C5AD564}" destId="{4750C332-7CB1-4D17-9EE8-36C156D100BB}" srcOrd="0" destOrd="0" presId="urn:microsoft.com/office/officeart/2005/8/layout/lProcess2"/>
    <dgm:cxn modelId="{5A4A640F-1C2B-4D5E-ABA0-E289E2CC8676}" type="presParOf" srcId="{E4E5807D-448B-4695-9D7F-CF534C5AD564}" destId="{D45D4C38-51D8-4643-BDB3-1BAA4D53128A}" srcOrd="1" destOrd="0" presId="urn:microsoft.com/office/officeart/2005/8/layout/lProcess2"/>
    <dgm:cxn modelId="{97FA3B50-0166-4246-9523-3C8E9688E7A6}" type="presParOf" srcId="{E4E5807D-448B-4695-9D7F-CF534C5AD564}" destId="{104F2B04-ACD4-49D0-94FA-AE6FAB96A14F}" srcOrd="2" destOrd="0" presId="urn:microsoft.com/office/officeart/2005/8/layout/lProcess2"/>
    <dgm:cxn modelId="{F37FD666-8E61-493D-B28F-DF7590CDB953}" type="presParOf" srcId="{63FCBA7E-C777-4F23-B283-EABFAE45ED19}" destId="{AC9868DD-821A-4D0E-A01B-CB92F4B725CA}" srcOrd="5" destOrd="0" presId="urn:microsoft.com/office/officeart/2005/8/layout/lProcess2"/>
    <dgm:cxn modelId="{7F6EB862-9779-4E04-B77D-14E7D4008959}" type="presParOf" srcId="{63FCBA7E-C777-4F23-B283-EABFAE45ED19}" destId="{4BEF5016-50A0-49DF-99E7-1B6C9C185027}" srcOrd="6" destOrd="0" presId="urn:microsoft.com/office/officeart/2005/8/layout/lProcess2"/>
    <dgm:cxn modelId="{7C58E9BE-8462-4F4C-B1A1-49A46377400A}" type="presParOf" srcId="{4BEF5016-50A0-49DF-99E7-1B6C9C185027}" destId="{9E2D5BE0-C223-4D6A-AE5A-C8EA9F8DA824}" srcOrd="0" destOrd="0" presId="urn:microsoft.com/office/officeart/2005/8/layout/lProcess2"/>
    <dgm:cxn modelId="{2B485867-0CDE-4003-83AE-97C411652AB0}" type="presParOf" srcId="{4BEF5016-50A0-49DF-99E7-1B6C9C185027}" destId="{0FB60CFC-E83A-494F-BEBF-37CF5C5B3D31}" srcOrd="1" destOrd="0" presId="urn:microsoft.com/office/officeart/2005/8/layout/lProcess2"/>
    <dgm:cxn modelId="{C8137EB0-920F-46EA-8F3D-F81D5527F282}" type="presParOf" srcId="{4BEF5016-50A0-49DF-99E7-1B6C9C185027}" destId="{893DCB21-4C3D-480F-A24B-A800B66280E8}" srcOrd="2" destOrd="0" presId="urn:microsoft.com/office/officeart/2005/8/layout/lProcess2"/>
    <dgm:cxn modelId="{4EA1C4D3-D1BB-4883-B055-4611CB5A098E}" type="presParOf" srcId="{893DCB21-4C3D-480F-A24B-A800B66280E8}" destId="{2A9D6019-2B88-4490-9BA2-A2B337016FAD}" srcOrd="0" destOrd="0" presId="urn:microsoft.com/office/officeart/2005/8/layout/lProcess2"/>
    <dgm:cxn modelId="{5EB6B9DF-05AB-4257-9A82-F7707F00445C}" type="presParOf" srcId="{2A9D6019-2B88-4490-9BA2-A2B337016FAD}" destId="{AA285DC2-79DC-49ED-823A-45F1CE1C8102}" srcOrd="0" destOrd="0" presId="urn:microsoft.com/office/officeart/2005/8/layout/lProcess2"/>
    <dgm:cxn modelId="{21DA7E32-0A98-40DC-AC23-857CA85786FB}" type="presParOf" srcId="{2A9D6019-2B88-4490-9BA2-A2B337016FAD}" destId="{C1433727-0626-4418-BDBA-C9660DB2FBDE}" srcOrd="1" destOrd="0" presId="urn:microsoft.com/office/officeart/2005/8/layout/lProcess2"/>
    <dgm:cxn modelId="{A94D3C98-A36F-4293-9C1B-0C3D0C5E9109}" type="presParOf" srcId="{2A9D6019-2B88-4490-9BA2-A2B337016FAD}" destId="{8002719C-BFDB-4BAF-BA4A-A80E502AA879}" srcOrd="2" destOrd="0" presId="urn:microsoft.com/office/officeart/2005/8/layout/lProcess2"/>
    <dgm:cxn modelId="{118F4409-C74B-48BA-9239-8A0328E2C502}" type="presParOf" srcId="{63FCBA7E-C777-4F23-B283-EABFAE45ED19}" destId="{5CEEB55D-B440-4138-B677-4EDE7C897624}" srcOrd="7" destOrd="0" presId="urn:microsoft.com/office/officeart/2005/8/layout/lProcess2"/>
    <dgm:cxn modelId="{2248502D-BA25-4C6A-B42E-838C5A5B7F4D}" type="presParOf" srcId="{63FCBA7E-C777-4F23-B283-EABFAE45ED19}" destId="{AC27D742-9E0D-46D6-8454-604908134096}" srcOrd="8" destOrd="0" presId="urn:microsoft.com/office/officeart/2005/8/layout/lProcess2"/>
    <dgm:cxn modelId="{E07346D0-3A91-445B-BA4F-769F6710F423}" type="presParOf" srcId="{AC27D742-9E0D-46D6-8454-604908134096}" destId="{719D5C41-94C8-408D-A34E-336F44701109}" srcOrd="0" destOrd="0" presId="urn:microsoft.com/office/officeart/2005/8/layout/lProcess2"/>
    <dgm:cxn modelId="{80A0CCDF-7AE6-4EFD-8934-C1D2F933A472}" type="presParOf" srcId="{AC27D742-9E0D-46D6-8454-604908134096}" destId="{3FD2C81D-A0CF-4929-B3A1-A4468647E39F}" srcOrd="1" destOrd="0" presId="urn:microsoft.com/office/officeart/2005/8/layout/lProcess2"/>
    <dgm:cxn modelId="{39757C82-9E30-4A48-A021-CB75E320F093}" type="presParOf" srcId="{AC27D742-9E0D-46D6-8454-604908134096}" destId="{C75BFF29-803E-4B8F-B466-433FD6B5D8CB}" srcOrd="2" destOrd="0" presId="urn:microsoft.com/office/officeart/2005/8/layout/lProcess2"/>
    <dgm:cxn modelId="{9CEF145E-0980-40F7-B18B-5F20F375CED7}" type="presParOf" srcId="{C75BFF29-803E-4B8F-B466-433FD6B5D8CB}" destId="{536BA99A-82C7-45CA-B743-6179A3A74D39}" srcOrd="0" destOrd="0" presId="urn:microsoft.com/office/officeart/2005/8/layout/lProcess2"/>
    <dgm:cxn modelId="{7FFD8809-CF36-4353-AEC5-765E93169B56}" type="presParOf" srcId="{536BA99A-82C7-45CA-B743-6179A3A74D39}" destId="{79A8F3E3-4316-4223-B2F3-D0A2C5DF198B}" srcOrd="0" destOrd="0" presId="urn:microsoft.com/office/officeart/2005/8/layout/lProcess2"/>
    <dgm:cxn modelId="{C3FE2E8D-3C4E-4907-849B-3B2B5534EEA9}" type="presParOf" srcId="{536BA99A-82C7-45CA-B743-6179A3A74D39}" destId="{27EFFB9E-656D-41A5-9F98-E059402C84B9}" srcOrd="1" destOrd="0" presId="urn:microsoft.com/office/officeart/2005/8/layout/lProcess2"/>
    <dgm:cxn modelId="{4B37195D-3566-4ACD-A8A2-37E7E2A5CC5F}" type="presParOf" srcId="{536BA99A-82C7-45CA-B743-6179A3A74D39}" destId="{5DA7ECD7-FDE6-4965-A29B-8FAAEFB16C9B}" srcOrd="2" destOrd="0" presId="urn:microsoft.com/office/officeart/2005/8/layout/lProcess2"/>
    <dgm:cxn modelId="{2AA4ED4A-6AE7-416A-8F04-101CF37BAB4A}" type="presParOf" srcId="{536BA99A-82C7-45CA-B743-6179A3A74D39}" destId="{64C44EE9-24BB-43BA-AC5F-B81A67F87408}" srcOrd="3" destOrd="0" presId="urn:microsoft.com/office/officeart/2005/8/layout/lProcess2"/>
    <dgm:cxn modelId="{98DF5223-7CF9-4FCA-802A-43B95C8783EE}" type="presParOf" srcId="{536BA99A-82C7-45CA-B743-6179A3A74D39}" destId="{AAE512E7-5B16-4CCC-B505-A1F414E6ABB4}" srcOrd="4" destOrd="0" presId="urn:microsoft.com/office/officeart/2005/8/layout/lProcess2"/>
    <dgm:cxn modelId="{9E3E15DF-F8E6-4B8F-A899-50A4E8A635E2}" type="presParOf" srcId="{536BA99A-82C7-45CA-B743-6179A3A74D39}" destId="{6E6040C2-9CCC-42D2-BA76-61B268E886C0}" srcOrd="5" destOrd="0" presId="urn:microsoft.com/office/officeart/2005/8/layout/lProcess2"/>
    <dgm:cxn modelId="{7C444ED2-B876-4959-BE03-3653E38BDB0C}" type="presParOf" srcId="{536BA99A-82C7-45CA-B743-6179A3A74D39}" destId="{6B867255-0060-42F5-A268-ED455A61A5AD}" srcOrd="6" destOrd="0" presId="urn:microsoft.com/office/officeart/2005/8/layout/lProcess2"/>
    <dgm:cxn modelId="{2E54E18D-2EBC-4080-A495-B59C6FBBB661}" type="presParOf" srcId="{536BA99A-82C7-45CA-B743-6179A3A74D39}" destId="{B02437EA-7677-4FFD-9798-B7D6B7D07F71}" srcOrd="7" destOrd="0" presId="urn:microsoft.com/office/officeart/2005/8/layout/lProcess2"/>
    <dgm:cxn modelId="{7053D50F-D726-450B-9912-12FBDEA2D307}" type="presParOf" srcId="{536BA99A-82C7-45CA-B743-6179A3A74D39}" destId="{D169A20E-7A33-4245-8DD7-7F0399F21FC5}" srcOrd="8" destOrd="0" presId="urn:microsoft.com/office/officeart/2005/8/layout/lProcess2"/>
  </dgm:cxnLst>
  <dgm:bg/>
  <dgm:whole/>
</dgm:dataModel>
</file>

<file path=ppt/diagrams/data3.xml><?xml version="1.0" encoding="utf-8"?>
<dgm:dataModel xmlns:dgm="http://schemas.openxmlformats.org/drawingml/2006/diagram" xmlns:a="http://schemas.openxmlformats.org/drawingml/2006/main">
  <dgm:ptLst>
    <dgm:pt modelId="{10FD7685-687F-46C4-83BC-07CA457408FB}" type="doc">
      <dgm:prSet loTypeId="urn:microsoft.com/office/officeart/2005/8/layout/hList1" loCatId="list" qsTypeId="urn:microsoft.com/office/officeart/2005/8/quickstyle/simple1#3" qsCatId="simple" csTypeId="urn:microsoft.com/office/officeart/2005/8/colors/accent0_3" csCatId="mainScheme" phldr="1"/>
      <dgm:spPr/>
      <dgm:t>
        <a:bodyPr/>
        <a:lstStyle/>
        <a:p>
          <a:endParaRPr lang="zh-CN" altLang="en-US"/>
        </a:p>
      </dgm:t>
    </dgm:pt>
    <dgm:pt modelId="{416961AD-A061-4473-ACEF-084CB6AD187F}">
      <dgm:prSet phldrT="[文本]"/>
      <dgm:spPr/>
      <dgm:t>
        <a:bodyPr/>
        <a:lstStyle/>
        <a:p>
          <a:r>
            <a:rPr lang="zh-CN" altLang="en-US" dirty="0" smtClean="0">
              <a:solidFill>
                <a:schemeClr val="bg1"/>
              </a:solidFill>
              <a:latin typeface="华文中宋" pitchFamily="2" charset="-122"/>
              <a:ea typeface="华文中宋" pitchFamily="2" charset="-122"/>
              <a:hlinkClick xmlns:r="http://schemas.openxmlformats.org/officeDocument/2006/relationships" r:id="rId1" action="ppaction://hlinkfile"/>
            </a:rPr>
            <a:t>危险化学品目录</a:t>
          </a:r>
          <a:r>
            <a:rPr lang="zh-CN" altLang="en-US" dirty="0" smtClean="0">
              <a:latin typeface="华文中宋" pitchFamily="2" charset="-122"/>
              <a:ea typeface="华文中宋" pitchFamily="2" charset="-122"/>
            </a:rPr>
            <a:t>（</a:t>
          </a:r>
          <a:r>
            <a:rPr lang="en-US" altLang="zh-CN" dirty="0" smtClean="0">
              <a:latin typeface="华文中宋" pitchFamily="2" charset="-122"/>
              <a:ea typeface="华文中宋" pitchFamily="2" charset="-122"/>
            </a:rPr>
            <a:t>2015</a:t>
          </a:r>
          <a:r>
            <a:rPr lang="zh-CN" altLang="en-US" dirty="0" smtClean="0">
              <a:latin typeface="华文中宋" pitchFamily="2" charset="-122"/>
              <a:ea typeface="华文中宋" pitchFamily="2" charset="-122"/>
            </a:rPr>
            <a:t>版）</a:t>
          </a:r>
          <a:endParaRPr lang="zh-CN" altLang="en-US" dirty="0">
            <a:latin typeface="华文中宋" pitchFamily="2" charset="-122"/>
            <a:ea typeface="华文中宋" pitchFamily="2" charset="-122"/>
          </a:endParaRPr>
        </a:p>
      </dgm:t>
    </dgm:pt>
    <dgm:pt modelId="{B3676B8E-C303-4C95-9DBA-14D474A0770B}" type="parTrans" cxnId="{E8FE9ED6-6FE1-4F18-A3C5-261DB7256E98}">
      <dgm:prSet/>
      <dgm:spPr/>
      <dgm:t>
        <a:bodyPr/>
        <a:lstStyle/>
        <a:p>
          <a:endParaRPr lang="zh-CN" altLang="en-US">
            <a:latin typeface="华文中宋" pitchFamily="2" charset="-122"/>
            <a:ea typeface="华文中宋" pitchFamily="2" charset="-122"/>
          </a:endParaRPr>
        </a:p>
      </dgm:t>
    </dgm:pt>
    <dgm:pt modelId="{78E37B4D-ECE2-465C-9DBC-1B8E69F408ED}" type="sibTrans" cxnId="{E8FE9ED6-6FE1-4F18-A3C5-261DB7256E98}">
      <dgm:prSet/>
      <dgm:spPr/>
      <dgm:t>
        <a:bodyPr/>
        <a:lstStyle/>
        <a:p>
          <a:endParaRPr lang="zh-CN" altLang="en-US">
            <a:latin typeface="华文中宋" pitchFamily="2" charset="-122"/>
            <a:ea typeface="华文中宋" pitchFamily="2" charset="-122"/>
          </a:endParaRPr>
        </a:p>
      </dgm:t>
    </dgm:pt>
    <dgm:pt modelId="{10F9B6A2-AEBE-40DA-83E4-03AFB83071D0}">
      <dgm:prSet phldrT="[文本]"/>
      <dgm:spPr/>
      <dgm:t>
        <a:bodyPr/>
        <a:lstStyle/>
        <a:p>
          <a:r>
            <a:rPr lang="zh-CN" altLang="en-US" dirty="0" smtClean="0">
              <a:latin typeface="华文中宋" pitchFamily="2" charset="-122"/>
              <a:ea typeface="华文中宋" pitchFamily="2" charset="-122"/>
              <a:hlinkClick xmlns:r="http://schemas.openxmlformats.org/officeDocument/2006/relationships" r:id="rId2" action="ppaction://hlinkfile"/>
            </a:rPr>
            <a:t>剧毒化学品目录</a:t>
          </a:r>
          <a:r>
            <a:rPr lang="zh-CN" altLang="en-US" dirty="0" smtClean="0">
              <a:latin typeface="华文中宋" pitchFamily="2" charset="-122"/>
              <a:ea typeface="华文中宋" pitchFamily="2" charset="-122"/>
            </a:rPr>
            <a:t>（</a:t>
          </a:r>
          <a:r>
            <a:rPr lang="en-US" altLang="zh-CN" dirty="0" smtClean="0">
              <a:latin typeface="华文中宋" pitchFamily="2" charset="-122"/>
              <a:ea typeface="华文中宋" pitchFamily="2" charset="-122"/>
            </a:rPr>
            <a:t>2015</a:t>
          </a:r>
          <a:r>
            <a:rPr lang="zh-CN" altLang="en-US" dirty="0" smtClean="0">
              <a:latin typeface="华文中宋" pitchFamily="2" charset="-122"/>
              <a:ea typeface="华文中宋" pitchFamily="2" charset="-122"/>
            </a:rPr>
            <a:t>版）</a:t>
          </a:r>
          <a:endParaRPr lang="zh-CN" altLang="en-US" dirty="0">
            <a:latin typeface="华文中宋" pitchFamily="2" charset="-122"/>
            <a:ea typeface="华文中宋" pitchFamily="2" charset="-122"/>
          </a:endParaRPr>
        </a:p>
      </dgm:t>
    </dgm:pt>
    <dgm:pt modelId="{D0DB3956-874C-4753-B67F-5EB22BD83EC3}" type="parTrans" cxnId="{AF931FD9-A6A8-46E4-87CE-52438B99FBE6}">
      <dgm:prSet/>
      <dgm:spPr/>
      <dgm:t>
        <a:bodyPr/>
        <a:lstStyle/>
        <a:p>
          <a:endParaRPr lang="zh-CN" altLang="en-US">
            <a:latin typeface="华文中宋" pitchFamily="2" charset="-122"/>
            <a:ea typeface="华文中宋" pitchFamily="2" charset="-122"/>
          </a:endParaRPr>
        </a:p>
      </dgm:t>
    </dgm:pt>
    <dgm:pt modelId="{D33E57C0-9C5C-417E-98B4-696860FF6BB3}" type="sibTrans" cxnId="{AF931FD9-A6A8-46E4-87CE-52438B99FBE6}">
      <dgm:prSet/>
      <dgm:spPr/>
      <dgm:t>
        <a:bodyPr/>
        <a:lstStyle/>
        <a:p>
          <a:endParaRPr lang="zh-CN" altLang="en-US">
            <a:latin typeface="华文中宋" pitchFamily="2" charset="-122"/>
            <a:ea typeface="华文中宋" pitchFamily="2" charset="-122"/>
          </a:endParaRPr>
        </a:p>
      </dgm:t>
    </dgm:pt>
    <dgm:pt modelId="{82AA3A0C-2FE7-4B78-9B04-01A1C331319F}">
      <dgm:prSet phldrT="[文本]"/>
      <dgm:spPr/>
      <dgm:t>
        <a:bodyPr/>
        <a:lstStyle/>
        <a:p>
          <a:r>
            <a:rPr lang="zh-CN" altLang="en-US" dirty="0" smtClean="0">
              <a:latin typeface="华文中宋" pitchFamily="2" charset="-122"/>
              <a:ea typeface="华文中宋" pitchFamily="2" charset="-122"/>
              <a:hlinkClick xmlns:r="http://schemas.openxmlformats.org/officeDocument/2006/relationships" r:id="rId3" action="ppaction://hlinkfile"/>
            </a:rPr>
            <a:t>易制毒化学品名录</a:t>
          </a:r>
          <a:r>
            <a:rPr lang="zh-CN" altLang="en-US" dirty="0" smtClean="0">
              <a:latin typeface="华文中宋" pitchFamily="2" charset="-122"/>
              <a:ea typeface="华文中宋" pitchFamily="2" charset="-122"/>
            </a:rPr>
            <a:t>（</a:t>
          </a:r>
          <a:r>
            <a:rPr lang="en-US" altLang="zh-CN" dirty="0" smtClean="0">
              <a:latin typeface="华文中宋" pitchFamily="2" charset="-122"/>
              <a:ea typeface="华文中宋" pitchFamily="2" charset="-122"/>
            </a:rPr>
            <a:t>2005</a:t>
          </a:r>
          <a:r>
            <a:rPr lang="zh-CN" altLang="en-US" dirty="0" smtClean="0">
              <a:latin typeface="华文中宋" pitchFamily="2" charset="-122"/>
              <a:ea typeface="华文中宋" pitchFamily="2" charset="-122"/>
            </a:rPr>
            <a:t>版）</a:t>
          </a:r>
          <a:endParaRPr lang="zh-CN" altLang="en-US" dirty="0">
            <a:latin typeface="华文中宋" pitchFamily="2" charset="-122"/>
            <a:ea typeface="华文中宋" pitchFamily="2" charset="-122"/>
          </a:endParaRPr>
        </a:p>
      </dgm:t>
    </dgm:pt>
    <dgm:pt modelId="{B46D9B0E-F20E-45D8-AEAF-FC2FC6A6E1FE}" type="parTrans" cxnId="{C17FECA0-9D38-46A4-81FA-E7CB694AD322}">
      <dgm:prSet/>
      <dgm:spPr/>
      <dgm:t>
        <a:bodyPr/>
        <a:lstStyle/>
        <a:p>
          <a:endParaRPr lang="zh-CN" altLang="en-US">
            <a:latin typeface="华文中宋" pitchFamily="2" charset="-122"/>
            <a:ea typeface="华文中宋" pitchFamily="2" charset="-122"/>
          </a:endParaRPr>
        </a:p>
      </dgm:t>
    </dgm:pt>
    <dgm:pt modelId="{7185B0BA-F18B-49CD-941C-E69FE72E63E4}" type="sibTrans" cxnId="{C17FECA0-9D38-46A4-81FA-E7CB694AD322}">
      <dgm:prSet/>
      <dgm:spPr/>
      <dgm:t>
        <a:bodyPr/>
        <a:lstStyle/>
        <a:p>
          <a:endParaRPr lang="zh-CN" altLang="en-US">
            <a:latin typeface="华文中宋" pitchFamily="2" charset="-122"/>
            <a:ea typeface="华文中宋" pitchFamily="2" charset="-122"/>
          </a:endParaRPr>
        </a:p>
      </dgm:t>
    </dgm:pt>
    <dgm:pt modelId="{AC14D563-A025-43D0-8BAD-08CB972A79D2}">
      <dgm:prSet/>
      <dgm:spPr/>
      <dgm:t>
        <a:bodyPr/>
        <a:lstStyle/>
        <a:p>
          <a:r>
            <a:rPr lang="zh-CN" altLang="en-US" dirty="0" smtClean="0">
              <a:latin typeface="华文中宋" pitchFamily="2" charset="-122"/>
              <a:ea typeface="华文中宋" pitchFamily="2" charset="-122"/>
            </a:rPr>
            <a:t>安监局等十部门联合编制</a:t>
          </a:r>
          <a:endParaRPr lang="zh-CN" altLang="en-US" dirty="0">
            <a:latin typeface="华文中宋" pitchFamily="2" charset="-122"/>
            <a:ea typeface="华文中宋" pitchFamily="2" charset="-122"/>
          </a:endParaRPr>
        </a:p>
      </dgm:t>
    </dgm:pt>
    <dgm:pt modelId="{983AA113-D6FC-4E33-A872-04A3A092F9C3}" type="parTrans" cxnId="{30F13465-8312-4AEE-BDDD-59607716B5DD}">
      <dgm:prSet/>
      <dgm:spPr/>
      <dgm:t>
        <a:bodyPr/>
        <a:lstStyle/>
        <a:p>
          <a:endParaRPr lang="zh-CN" altLang="en-US">
            <a:latin typeface="华文中宋" pitchFamily="2" charset="-122"/>
            <a:ea typeface="华文中宋" pitchFamily="2" charset="-122"/>
          </a:endParaRPr>
        </a:p>
      </dgm:t>
    </dgm:pt>
    <dgm:pt modelId="{7CD52D60-FC50-42FB-BBAA-D3B2D9663EE6}" type="sibTrans" cxnId="{30F13465-8312-4AEE-BDDD-59607716B5DD}">
      <dgm:prSet/>
      <dgm:spPr/>
      <dgm:t>
        <a:bodyPr/>
        <a:lstStyle/>
        <a:p>
          <a:endParaRPr lang="zh-CN" altLang="en-US">
            <a:latin typeface="华文中宋" pitchFamily="2" charset="-122"/>
            <a:ea typeface="华文中宋" pitchFamily="2" charset="-122"/>
          </a:endParaRPr>
        </a:p>
      </dgm:t>
    </dgm:pt>
    <dgm:pt modelId="{AA5543F3-64B5-4636-96F5-9930661C7CC3}">
      <dgm:prSet/>
      <dgm:spPr/>
      <dgm:t>
        <a:bodyPr/>
        <a:lstStyle/>
        <a:p>
          <a:r>
            <a:rPr lang="en-US" altLang="zh-CN" dirty="0" smtClean="0">
              <a:latin typeface="华文中宋" pitchFamily="2" charset="-122"/>
              <a:ea typeface="华文中宋" pitchFamily="2" charset="-122"/>
            </a:rPr>
            <a:t>2015</a:t>
          </a:r>
          <a:r>
            <a:rPr lang="zh-CN" altLang="en-US" dirty="0" smtClean="0">
              <a:latin typeface="华文中宋" pitchFamily="2" charset="-122"/>
              <a:ea typeface="华文中宋" pitchFamily="2" charset="-122"/>
            </a:rPr>
            <a:t>年</a:t>
          </a:r>
          <a:r>
            <a:rPr lang="en-US" altLang="zh-CN" dirty="0" smtClean="0">
              <a:latin typeface="华文中宋" pitchFamily="2" charset="-122"/>
              <a:ea typeface="华文中宋" pitchFamily="2" charset="-122"/>
            </a:rPr>
            <a:t>5</a:t>
          </a:r>
          <a:r>
            <a:rPr lang="zh-CN" altLang="en-US" dirty="0" smtClean="0">
              <a:latin typeface="华文中宋" pitchFamily="2" charset="-122"/>
              <a:ea typeface="华文中宋" pitchFamily="2" charset="-122"/>
            </a:rPr>
            <a:t>月</a:t>
          </a:r>
          <a:r>
            <a:rPr lang="en-US" altLang="zh-CN" dirty="0" smtClean="0">
              <a:latin typeface="华文中宋" pitchFamily="2" charset="-122"/>
              <a:ea typeface="华文中宋" pitchFamily="2" charset="-122"/>
            </a:rPr>
            <a:t>1</a:t>
          </a:r>
          <a:r>
            <a:rPr lang="zh-CN" altLang="en-US" dirty="0" smtClean="0">
              <a:latin typeface="华文中宋" pitchFamily="2" charset="-122"/>
              <a:ea typeface="华文中宋" pitchFamily="2" charset="-122"/>
            </a:rPr>
            <a:t>日施行</a:t>
          </a:r>
          <a:endParaRPr lang="zh-CN" altLang="en-US" dirty="0">
            <a:latin typeface="华文中宋" pitchFamily="2" charset="-122"/>
            <a:ea typeface="华文中宋" pitchFamily="2" charset="-122"/>
          </a:endParaRPr>
        </a:p>
      </dgm:t>
    </dgm:pt>
    <dgm:pt modelId="{EAA552B3-9581-41ED-A984-F8E0B29CE8FD}" type="parTrans" cxnId="{1DEE4182-1395-4EE2-8D8B-89E8048E013C}">
      <dgm:prSet/>
      <dgm:spPr/>
      <dgm:t>
        <a:bodyPr/>
        <a:lstStyle/>
        <a:p>
          <a:endParaRPr lang="zh-CN" altLang="en-US">
            <a:latin typeface="华文中宋" pitchFamily="2" charset="-122"/>
            <a:ea typeface="华文中宋" pitchFamily="2" charset="-122"/>
          </a:endParaRPr>
        </a:p>
      </dgm:t>
    </dgm:pt>
    <dgm:pt modelId="{FC6C6443-60AF-4B48-BE05-DE73C3CF9672}" type="sibTrans" cxnId="{1DEE4182-1395-4EE2-8D8B-89E8048E013C}">
      <dgm:prSet/>
      <dgm:spPr/>
      <dgm:t>
        <a:bodyPr/>
        <a:lstStyle/>
        <a:p>
          <a:endParaRPr lang="zh-CN" altLang="en-US">
            <a:latin typeface="华文中宋" pitchFamily="2" charset="-122"/>
            <a:ea typeface="华文中宋" pitchFamily="2" charset="-122"/>
          </a:endParaRPr>
        </a:p>
      </dgm:t>
    </dgm:pt>
    <dgm:pt modelId="{E6B3F8ED-D6AB-42B3-8F09-71DCFF18F0C1}">
      <dgm:prSet/>
      <dgm:spPr/>
      <dgm:t>
        <a:bodyPr/>
        <a:lstStyle/>
        <a:p>
          <a:r>
            <a:rPr lang="zh-CN" altLang="en-US" dirty="0" smtClean="0">
              <a:latin typeface="华文中宋" pitchFamily="2" charset="-122"/>
              <a:ea typeface="华文中宋" pitchFamily="2" charset="-122"/>
            </a:rPr>
            <a:t>包括危险化学品</a:t>
          </a:r>
          <a:r>
            <a:rPr lang="en-US" altLang="en-US" dirty="0" smtClean="0">
              <a:latin typeface="华文中宋" pitchFamily="2" charset="-122"/>
              <a:ea typeface="华文中宋" pitchFamily="2" charset="-122"/>
            </a:rPr>
            <a:t>2828</a:t>
          </a:r>
          <a:r>
            <a:rPr lang="zh-CN" altLang="en-US" dirty="0" smtClean="0">
              <a:latin typeface="华文中宋" pitchFamily="2" charset="-122"/>
              <a:ea typeface="华文中宋" pitchFamily="2" charset="-122"/>
            </a:rPr>
            <a:t>种，其中剧毒化学品</a:t>
          </a:r>
          <a:r>
            <a:rPr lang="en-US" altLang="en-US" dirty="0" smtClean="0">
              <a:latin typeface="华文中宋" pitchFamily="2" charset="-122"/>
              <a:ea typeface="华文中宋" pitchFamily="2" charset="-122"/>
            </a:rPr>
            <a:t>148</a:t>
          </a:r>
          <a:r>
            <a:rPr lang="zh-CN" altLang="en-US" dirty="0" smtClean="0">
              <a:latin typeface="华文中宋" pitchFamily="2" charset="-122"/>
              <a:ea typeface="华文中宋" pitchFamily="2" charset="-122"/>
            </a:rPr>
            <a:t>种</a:t>
          </a:r>
          <a:endParaRPr lang="zh-CN" altLang="en-US" dirty="0">
            <a:latin typeface="华文中宋" pitchFamily="2" charset="-122"/>
            <a:ea typeface="华文中宋" pitchFamily="2" charset="-122"/>
          </a:endParaRPr>
        </a:p>
      </dgm:t>
    </dgm:pt>
    <dgm:pt modelId="{59E31D0C-F02D-4AC7-A8C0-9FC89DABECB7}" type="parTrans" cxnId="{8B958872-E4F5-4C3D-B78D-2AAEFB6CC7B3}">
      <dgm:prSet/>
      <dgm:spPr/>
      <dgm:t>
        <a:bodyPr/>
        <a:lstStyle/>
        <a:p>
          <a:endParaRPr lang="zh-CN" altLang="en-US">
            <a:latin typeface="华文中宋" pitchFamily="2" charset="-122"/>
            <a:ea typeface="华文中宋" pitchFamily="2" charset="-122"/>
          </a:endParaRPr>
        </a:p>
      </dgm:t>
    </dgm:pt>
    <dgm:pt modelId="{907BABBB-2CB3-4DC7-9161-E23DA41E5D31}" type="sibTrans" cxnId="{8B958872-E4F5-4C3D-B78D-2AAEFB6CC7B3}">
      <dgm:prSet/>
      <dgm:spPr/>
      <dgm:t>
        <a:bodyPr/>
        <a:lstStyle/>
        <a:p>
          <a:endParaRPr lang="zh-CN" altLang="en-US">
            <a:latin typeface="华文中宋" pitchFamily="2" charset="-122"/>
            <a:ea typeface="华文中宋" pitchFamily="2" charset="-122"/>
          </a:endParaRPr>
        </a:p>
      </dgm:t>
    </dgm:pt>
    <dgm:pt modelId="{DECC5698-3C50-41E9-AA9A-EC633634D117}">
      <dgm:prSet/>
      <dgm:spPr/>
      <dgm:t>
        <a:bodyPr/>
        <a:lstStyle/>
        <a:p>
          <a:r>
            <a:rPr lang="zh-CN" altLang="en-US" dirty="0" smtClean="0">
              <a:latin typeface="华文中宋" pitchFamily="2" charset="-122"/>
              <a:ea typeface="华文中宋" pitchFamily="2" charset="-122"/>
            </a:rPr>
            <a:t>国务院编制</a:t>
          </a:r>
          <a:endParaRPr lang="zh-CN" altLang="en-US" dirty="0">
            <a:latin typeface="华文中宋" pitchFamily="2" charset="-122"/>
            <a:ea typeface="华文中宋" pitchFamily="2" charset="-122"/>
          </a:endParaRPr>
        </a:p>
      </dgm:t>
    </dgm:pt>
    <dgm:pt modelId="{511CDE72-9C63-4987-85B4-5BD01DB1CAAA}" type="parTrans" cxnId="{1FB9D272-4E24-4FC5-B305-705E9607A530}">
      <dgm:prSet/>
      <dgm:spPr/>
      <dgm:t>
        <a:bodyPr/>
        <a:lstStyle/>
        <a:p>
          <a:endParaRPr lang="zh-CN" altLang="en-US">
            <a:latin typeface="华文中宋" pitchFamily="2" charset="-122"/>
            <a:ea typeface="华文中宋" pitchFamily="2" charset="-122"/>
          </a:endParaRPr>
        </a:p>
      </dgm:t>
    </dgm:pt>
    <dgm:pt modelId="{6A4D223E-71F4-48A0-93C2-B731DA29A304}" type="sibTrans" cxnId="{1FB9D272-4E24-4FC5-B305-705E9607A530}">
      <dgm:prSet/>
      <dgm:spPr/>
      <dgm:t>
        <a:bodyPr/>
        <a:lstStyle/>
        <a:p>
          <a:endParaRPr lang="zh-CN" altLang="en-US">
            <a:latin typeface="华文中宋" pitchFamily="2" charset="-122"/>
            <a:ea typeface="华文中宋" pitchFamily="2" charset="-122"/>
          </a:endParaRPr>
        </a:p>
      </dgm:t>
    </dgm:pt>
    <dgm:pt modelId="{D1FA28BF-A087-4297-8DFC-EA2CD0CCC860}">
      <dgm:prSet/>
      <dgm:spPr/>
      <dgm:t>
        <a:bodyPr/>
        <a:lstStyle/>
        <a:p>
          <a:r>
            <a:rPr lang="en-US" altLang="zh-CN" dirty="0" smtClean="0">
              <a:latin typeface="华文中宋" pitchFamily="2" charset="-122"/>
              <a:ea typeface="华文中宋" pitchFamily="2" charset="-122"/>
            </a:rPr>
            <a:t>2005</a:t>
          </a:r>
          <a:r>
            <a:rPr lang="zh-CN" altLang="en-US" dirty="0" smtClean="0">
              <a:latin typeface="华文中宋" pitchFamily="2" charset="-122"/>
              <a:ea typeface="华文中宋" pitchFamily="2" charset="-122"/>
            </a:rPr>
            <a:t>年</a:t>
          </a:r>
          <a:r>
            <a:rPr lang="en-US" altLang="zh-CN" dirty="0" smtClean="0">
              <a:latin typeface="华文中宋" pitchFamily="2" charset="-122"/>
              <a:ea typeface="华文中宋" pitchFamily="2" charset="-122"/>
            </a:rPr>
            <a:t>11</a:t>
          </a:r>
          <a:r>
            <a:rPr lang="zh-CN" altLang="en-US" dirty="0" smtClean="0">
              <a:latin typeface="华文中宋" pitchFamily="2" charset="-122"/>
              <a:ea typeface="华文中宋" pitchFamily="2" charset="-122"/>
            </a:rPr>
            <a:t>月</a:t>
          </a:r>
          <a:r>
            <a:rPr lang="en-US" altLang="zh-CN" dirty="0" smtClean="0">
              <a:latin typeface="华文中宋" pitchFamily="2" charset="-122"/>
              <a:ea typeface="华文中宋" pitchFamily="2" charset="-122"/>
            </a:rPr>
            <a:t>1</a:t>
          </a:r>
          <a:r>
            <a:rPr lang="zh-CN" altLang="en-US" dirty="0" smtClean="0">
              <a:latin typeface="华文中宋" pitchFamily="2" charset="-122"/>
              <a:ea typeface="华文中宋" pitchFamily="2" charset="-122"/>
            </a:rPr>
            <a:t>日施行</a:t>
          </a:r>
          <a:endParaRPr lang="zh-CN" altLang="en-US" dirty="0">
            <a:latin typeface="华文中宋" pitchFamily="2" charset="-122"/>
            <a:ea typeface="华文中宋" pitchFamily="2" charset="-122"/>
          </a:endParaRPr>
        </a:p>
      </dgm:t>
    </dgm:pt>
    <dgm:pt modelId="{F55178B7-63C4-46FC-9B11-F35E7CD8948B}" type="parTrans" cxnId="{3F10998C-D730-44FE-A300-D89BE847923F}">
      <dgm:prSet/>
      <dgm:spPr/>
      <dgm:t>
        <a:bodyPr/>
        <a:lstStyle/>
        <a:p>
          <a:endParaRPr lang="zh-CN" altLang="en-US">
            <a:latin typeface="华文中宋" pitchFamily="2" charset="-122"/>
            <a:ea typeface="华文中宋" pitchFamily="2" charset="-122"/>
          </a:endParaRPr>
        </a:p>
      </dgm:t>
    </dgm:pt>
    <dgm:pt modelId="{E8ABE580-F74C-4A83-A59C-2459423460DE}" type="sibTrans" cxnId="{3F10998C-D730-44FE-A300-D89BE847923F}">
      <dgm:prSet/>
      <dgm:spPr/>
      <dgm:t>
        <a:bodyPr/>
        <a:lstStyle/>
        <a:p>
          <a:endParaRPr lang="zh-CN" altLang="en-US">
            <a:latin typeface="华文中宋" pitchFamily="2" charset="-122"/>
            <a:ea typeface="华文中宋" pitchFamily="2" charset="-122"/>
          </a:endParaRPr>
        </a:p>
      </dgm:t>
    </dgm:pt>
    <dgm:pt modelId="{16AE0545-48E0-4B5A-B3C7-6B3E931B3E87}">
      <dgm:prSet/>
      <dgm:spPr/>
      <dgm:t>
        <a:bodyPr/>
        <a:lstStyle/>
        <a:p>
          <a:r>
            <a:rPr lang="zh-CN" altLang="en-US" dirty="0" smtClean="0">
              <a:latin typeface="华文中宋" pitchFamily="2" charset="-122"/>
              <a:ea typeface="华文中宋" pitchFamily="2" charset="-122"/>
            </a:rPr>
            <a:t>包括易制毒化学品</a:t>
          </a:r>
          <a:r>
            <a:rPr lang="en-US" altLang="zh-CN" dirty="0" smtClean="0">
              <a:latin typeface="华文中宋" pitchFamily="2" charset="-122"/>
              <a:ea typeface="华文中宋" pitchFamily="2" charset="-122"/>
            </a:rPr>
            <a:t>24</a:t>
          </a:r>
          <a:r>
            <a:rPr lang="zh-CN" altLang="en-US" dirty="0" smtClean="0">
              <a:latin typeface="华文中宋" pitchFamily="2" charset="-122"/>
              <a:ea typeface="华文中宋" pitchFamily="2" charset="-122"/>
            </a:rPr>
            <a:t>种，其中一类</a:t>
          </a:r>
          <a:r>
            <a:rPr lang="en-US" altLang="zh-CN" dirty="0" smtClean="0">
              <a:latin typeface="华文中宋" pitchFamily="2" charset="-122"/>
              <a:ea typeface="华文中宋" pitchFamily="2" charset="-122"/>
            </a:rPr>
            <a:t>13</a:t>
          </a:r>
          <a:r>
            <a:rPr lang="zh-CN" altLang="en-US" dirty="0" smtClean="0">
              <a:latin typeface="华文中宋" pitchFamily="2" charset="-122"/>
              <a:ea typeface="华文中宋" pitchFamily="2" charset="-122"/>
            </a:rPr>
            <a:t>种、二类</a:t>
          </a:r>
          <a:r>
            <a:rPr lang="en-US" altLang="zh-CN" dirty="0" smtClean="0">
              <a:latin typeface="华文中宋" pitchFamily="2" charset="-122"/>
              <a:ea typeface="华文中宋" pitchFamily="2" charset="-122"/>
            </a:rPr>
            <a:t>5</a:t>
          </a:r>
          <a:r>
            <a:rPr lang="zh-CN" altLang="en-US" dirty="0" smtClean="0">
              <a:latin typeface="华文中宋" pitchFamily="2" charset="-122"/>
              <a:ea typeface="华文中宋" pitchFamily="2" charset="-122"/>
            </a:rPr>
            <a:t>种、三类</a:t>
          </a:r>
          <a:r>
            <a:rPr lang="en-US" altLang="zh-CN" dirty="0" smtClean="0">
              <a:latin typeface="华文中宋" pitchFamily="2" charset="-122"/>
              <a:ea typeface="华文中宋" pitchFamily="2" charset="-122"/>
            </a:rPr>
            <a:t>6</a:t>
          </a:r>
          <a:r>
            <a:rPr lang="zh-CN" altLang="en-US" dirty="0" smtClean="0">
              <a:latin typeface="华文中宋" pitchFamily="2" charset="-122"/>
              <a:ea typeface="华文中宋" pitchFamily="2" charset="-122"/>
            </a:rPr>
            <a:t>种</a:t>
          </a:r>
          <a:endParaRPr lang="zh-CN" altLang="en-US" dirty="0">
            <a:latin typeface="华文中宋" pitchFamily="2" charset="-122"/>
            <a:ea typeface="华文中宋" pitchFamily="2" charset="-122"/>
          </a:endParaRPr>
        </a:p>
      </dgm:t>
    </dgm:pt>
    <dgm:pt modelId="{ADD24808-B6ED-450F-8F0B-540F8785783A}" type="parTrans" cxnId="{45A987AC-46FF-4B1D-AEBC-F371EC2629D6}">
      <dgm:prSet/>
      <dgm:spPr/>
      <dgm:t>
        <a:bodyPr/>
        <a:lstStyle/>
        <a:p>
          <a:endParaRPr lang="zh-CN" altLang="en-US">
            <a:latin typeface="华文中宋" pitchFamily="2" charset="-122"/>
            <a:ea typeface="华文中宋" pitchFamily="2" charset="-122"/>
          </a:endParaRPr>
        </a:p>
      </dgm:t>
    </dgm:pt>
    <dgm:pt modelId="{889B9675-4072-477C-B2E4-B3E6BF5D092B}" type="sibTrans" cxnId="{45A987AC-46FF-4B1D-AEBC-F371EC2629D6}">
      <dgm:prSet/>
      <dgm:spPr/>
      <dgm:t>
        <a:bodyPr/>
        <a:lstStyle/>
        <a:p>
          <a:endParaRPr lang="zh-CN" altLang="en-US">
            <a:latin typeface="华文中宋" pitchFamily="2" charset="-122"/>
            <a:ea typeface="华文中宋" pitchFamily="2" charset="-122"/>
          </a:endParaRPr>
        </a:p>
      </dgm:t>
    </dgm:pt>
    <dgm:pt modelId="{DDFEF1C8-AF4F-49BB-B9FC-7D5485027396}">
      <dgm:prSet/>
      <dgm:spPr/>
      <dgm:t>
        <a:bodyPr/>
        <a:lstStyle/>
        <a:p>
          <a:r>
            <a:rPr lang="zh-CN" altLang="en-US" dirty="0" smtClean="0">
              <a:latin typeface="华文中宋" pitchFamily="2" charset="-122"/>
              <a:ea typeface="华文中宋" pitchFamily="2" charset="-122"/>
            </a:rPr>
            <a:t>公安部编制</a:t>
          </a:r>
          <a:endParaRPr lang="zh-CN" altLang="en-US" dirty="0">
            <a:latin typeface="华文中宋" pitchFamily="2" charset="-122"/>
            <a:ea typeface="华文中宋" pitchFamily="2" charset="-122"/>
          </a:endParaRPr>
        </a:p>
      </dgm:t>
    </dgm:pt>
    <dgm:pt modelId="{392CF8DC-44F9-4C35-A1B8-8B3C0B5D099D}" type="parTrans" cxnId="{F1B60CB3-E552-46E7-BBC1-1F24A0F7B890}">
      <dgm:prSet/>
      <dgm:spPr/>
      <dgm:t>
        <a:bodyPr/>
        <a:lstStyle/>
        <a:p>
          <a:endParaRPr lang="zh-CN" altLang="en-US">
            <a:latin typeface="华文中宋" pitchFamily="2" charset="-122"/>
            <a:ea typeface="华文中宋" pitchFamily="2" charset="-122"/>
          </a:endParaRPr>
        </a:p>
      </dgm:t>
    </dgm:pt>
    <dgm:pt modelId="{D3820FA5-F96C-4CA4-84C0-D2703A278F49}" type="sibTrans" cxnId="{F1B60CB3-E552-46E7-BBC1-1F24A0F7B890}">
      <dgm:prSet/>
      <dgm:spPr/>
      <dgm:t>
        <a:bodyPr/>
        <a:lstStyle/>
        <a:p>
          <a:endParaRPr lang="zh-CN" altLang="en-US">
            <a:latin typeface="华文中宋" pitchFamily="2" charset="-122"/>
            <a:ea typeface="华文中宋" pitchFamily="2" charset="-122"/>
          </a:endParaRPr>
        </a:p>
      </dgm:t>
    </dgm:pt>
    <dgm:pt modelId="{D7235C82-336D-4688-B04C-DFA92731BD65}">
      <dgm:prSet/>
      <dgm:spPr/>
      <dgm:t>
        <a:bodyPr/>
        <a:lstStyle/>
        <a:p>
          <a:r>
            <a:rPr lang="en-US" altLang="zh-CN" dirty="0" smtClean="0">
              <a:latin typeface="华文中宋" pitchFamily="2" charset="-122"/>
              <a:ea typeface="华文中宋" pitchFamily="2" charset="-122"/>
            </a:rPr>
            <a:t>2011</a:t>
          </a:r>
          <a:r>
            <a:rPr lang="zh-CN" altLang="en-US" dirty="0" smtClean="0">
              <a:latin typeface="华文中宋" pitchFamily="2" charset="-122"/>
              <a:ea typeface="华文中宋" pitchFamily="2" charset="-122"/>
            </a:rPr>
            <a:t>年</a:t>
          </a:r>
          <a:r>
            <a:rPr lang="en-US" altLang="zh-CN" dirty="0" smtClean="0">
              <a:latin typeface="华文中宋" pitchFamily="2" charset="-122"/>
              <a:ea typeface="华文中宋" pitchFamily="2" charset="-122"/>
            </a:rPr>
            <a:t>11</a:t>
          </a:r>
          <a:r>
            <a:rPr lang="zh-CN" altLang="en-US" dirty="0" smtClean="0">
              <a:latin typeface="华文中宋" pitchFamily="2" charset="-122"/>
              <a:ea typeface="华文中宋" pitchFamily="2" charset="-122"/>
            </a:rPr>
            <a:t>月</a:t>
          </a:r>
          <a:r>
            <a:rPr lang="en-US" altLang="zh-CN" dirty="0" smtClean="0">
              <a:latin typeface="华文中宋" pitchFamily="2" charset="-122"/>
              <a:ea typeface="华文中宋" pitchFamily="2" charset="-122"/>
            </a:rPr>
            <a:t>25</a:t>
          </a:r>
          <a:r>
            <a:rPr lang="zh-CN" altLang="en-US" dirty="0" smtClean="0">
              <a:latin typeface="华文中宋" pitchFamily="2" charset="-122"/>
              <a:ea typeface="华文中宋" pitchFamily="2" charset="-122"/>
            </a:rPr>
            <a:t>日施行</a:t>
          </a:r>
          <a:endParaRPr lang="zh-CN" altLang="en-US" dirty="0">
            <a:latin typeface="华文中宋" pitchFamily="2" charset="-122"/>
            <a:ea typeface="华文中宋" pitchFamily="2" charset="-122"/>
          </a:endParaRPr>
        </a:p>
      </dgm:t>
    </dgm:pt>
    <dgm:pt modelId="{2635BB42-54C6-41E8-9F94-0E6BDB18619B}" type="parTrans" cxnId="{2379A9F0-3011-42BC-BAC8-7FF70084126C}">
      <dgm:prSet/>
      <dgm:spPr/>
      <dgm:t>
        <a:bodyPr/>
        <a:lstStyle/>
        <a:p>
          <a:endParaRPr lang="zh-CN" altLang="en-US">
            <a:latin typeface="华文中宋" pitchFamily="2" charset="-122"/>
            <a:ea typeface="华文中宋" pitchFamily="2" charset="-122"/>
          </a:endParaRPr>
        </a:p>
      </dgm:t>
    </dgm:pt>
    <dgm:pt modelId="{54804116-871D-4234-9887-9FA21F9B028C}" type="sibTrans" cxnId="{2379A9F0-3011-42BC-BAC8-7FF70084126C}">
      <dgm:prSet/>
      <dgm:spPr/>
      <dgm:t>
        <a:bodyPr/>
        <a:lstStyle/>
        <a:p>
          <a:endParaRPr lang="zh-CN" altLang="en-US">
            <a:latin typeface="华文中宋" pitchFamily="2" charset="-122"/>
            <a:ea typeface="华文中宋" pitchFamily="2" charset="-122"/>
          </a:endParaRPr>
        </a:p>
      </dgm:t>
    </dgm:pt>
    <dgm:pt modelId="{55CEB7B6-9FC7-46B1-85A0-33FB6BF01702}">
      <dgm:prSet/>
      <dgm:spPr/>
      <dgm:t>
        <a:bodyPr/>
        <a:lstStyle/>
        <a:p>
          <a:r>
            <a:rPr lang="zh-CN" altLang="en-US" dirty="0" smtClean="0">
              <a:latin typeface="华文中宋" pitchFamily="2" charset="-122"/>
              <a:ea typeface="华文中宋" pitchFamily="2" charset="-122"/>
            </a:rPr>
            <a:t>包括易制爆化学品</a:t>
          </a:r>
          <a:r>
            <a:rPr lang="en-US" altLang="zh-CN" dirty="0" smtClean="0">
              <a:latin typeface="华文中宋" pitchFamily="2" charset="-122"/>
              <a:ea typeface="华文中宋" pitchFamily="2" charset="-122"/>
            </a:rPr>
            <a:t>71</a:t>
          </a:r>
          <a:r>
            <a:rPr lang="zh-CN" altLang="en-US" dirty="0" smtClean="0">
              <a:latin typeface="华文中宋" pitchFamily="2" charset="-122"/>
              <a:ea typeface="华文中宋" pitchFamily="2" charset="-122"/>
            </a:rPr>
            <a:t>种</a:t>
          </a:r>
          <a:endParaRPr lang="zh-CN" altLang="en-US" dirty="0">
            <a:latin typeface="华文中宋" pitchFamily="2" charset="-122"/>
            <a:ea typeface="华文中宋" pitchFamily="2" charset="-122"/>
          </a:endParaRPr>
        </a:p>
      </dgm:t>
    </dgm:pt>
    <dgm:pt modelId="{B2451AD4-E831-42CE-AE0F-551251736EBD}" type="parTrans" cxnId="{78FA007D-9842-46D1-B6F5-A57D89159691}">
      <dgm:prSet/>
      <dgm:spPr/>
      <dgm:t>
        <a:bodyPr/>
        <a:lstStyle/>
        <a:p>
          <a:endParaRPr lang="zh-CN" altLang="en-US">
            <a:latin typeface="华文中宋" pitchFamily="2" charset="-122"/>
            <a:ea typeface="华文中宋" pitchFamily="2" charset="-122"/>
          </a:endParaRPr>
        </a:p>
      </dgm:t>
    </dgm:pt>
    <dgm:pt modelId="{F9AA93E8-7511-4DEB-990A-61A506C75FC6}" type="sibTrans" cxnId="{78FA007D-9842-46D1-B6F5-A57D89159691}">
      <dgm:prSet/>
      <dgm:spPr/>
      <dgm:t>
        <a:bodyPr/>
        <a:lstStyle/>
        <a:p>
          <a:endParaRPr lang="zh-CN" altLang="en-US">
            <a:latin typeface="华文中宋" pitchFamily="2" charset="-122"/>
            <a:ea typeface="华文中宋" pitchFamily="2" charset="-122"/>
          </a:endParaRPr>
        </a:p>
      </dgm:t>
    </dgm:pt>
    <dgm:pt modelId="{67DF4FD7-9570-4ED7-AFB9-941109262B18}">
      <dgm:prSet phldrT="[文本]"/>
      <dgm:spPr/>
      <dgm:t>
        <a:bodyPr/>
        <a:lstStyle/>
        <a:p>
          <a:pPr marL="0" marR="0" indent="0" defTabSz="914400" eaLnBrk="1" fontAlgn="auto" latinLnBrk="0" hangingPunct="1">
            <a:lnSpc>
              <a:spcPct val="100000"/>
            </a:lnSpc>
            <a:spcBef>
              <a:spcPts val="0"/>
            </a:spcBef>
            <a:spcAft>
              <a:spcPts val="0"/>
            </a:spcAft>
            <a:buClrTx/>
            <a:buSzTx/>
            <a:buFontTx/>
            <a:buNone/>
            <a:tabLst/>
            <a:defRPr/>
          </a:pPr>
          <a:r>
            <a:rPr lang="zh-CN" dirty="0" smtClean="0">
              <a:latin typeface="华文中宋" pitchFamily="2" charset="-122"/>
              <a:ea typeface="华文中宋" pitchFamily="2" charset="-122"/>
              <a:hlinkClick xmlns:r="http://schemas.openxmlformats.org/officeDocument/2006/relationships" r:id="rId4" action="ppaction://hlinkfile"/>
            </a:rPr>
            <a:t>易制爆危险化学品名录</a:t>
          </a:r>
          <a:r>
            <a:rPr lang="zh-CN" dirty="0" smtClean="0">
              <a:latin typeface="华文中宋" pitchFamily="2" charset="-122"/>
              <a:ea typeface="华文中宋" pitchFamily="2" charset="-122"/>
            </a:rPr>
            <a:t>（</a:t>
          </a:r>
          <a:r>
            <a:rPr lang="en-US" dirty="0" smtClean="0">
              <a:latin typeface="华文中宋" pitchFamily="2" charset="-122"/>
              <a:ea typeface="华文中宋" pitchFamily="2" charset="-122"/>
            </a:rPr>
            <a:t>2011</a:t>
          </a:r>
          <a:r>
            <a:rPr lang="zh-CN" dirty="0" smtClean="0">
              <a:latin typeface="华文中宋" pitchFamily="2" charset="-122"/>
              <a:ea typeface="华文中宋" pitchFamily="2" charset="-122"/>
            </a:rPr>
            <a:t>版）</a:t>
          </a:r>
          <a:endParaRPr lang="zh-CN" altLang="en-US" dirty="0">
            <a:latin typeface="华文中宋" pitchFamily="2" charset="-122"/>
            <a:ea typeface="华文中宋" pitchFamily="2" charset="-122"/>
          </a:endParaRPr>
        </a:p>
      </dgm:t>
    </dgm:pt>
    <dgm:pt modelId="{F10D55A1-23D6-4D30-82DE-E758CBA7CA9C}" type="parTrans" cxnId="{03755784-C0BE-4062-8523-84604CE19B2B}">
      <dgm:prSet/>
      <dgm:spPr/>
      <dgm:t>
        <a:bodyPr/>
        <a:lstStyle/>
        <a:p>
          <a:endParaRPr lang="zh-CN" altLang="en-US">
            <a:latin typeface="华文中宋" pitchFamily="2" charset="-122"/>
            <a:ea typeface="华文中宋" pitchFamily="2" charset="-122"/>
          </a:endParaRPr>
        </a:p>
      </dgm:t>
    </dgm:pt>
    <dgm:pt modelId="{433D4B34-4F8F-4705-BF9A-33093FA394DC}" type="sibTrans" cxnId="{03755784-C0BE-4062-8523-84604CE19B2B}">
      <dgm:prSet/>
      <dgm:spPr/>
      <dgm:t>
        <a:bodyPr/>
        <a:lstStyle/>
        <a:p>
          <a:endParaRPr lang="zh-CN" altLang="en-US">
            <a:latin typeface="华文中宋" pitchFamily="2" charset="-122"/>
            <a:ea typeface="华文中宋" pitchFamily="2" charset="-122"/>
          </a:endParaRPr>
        </a:p>
      </dgm:t>
    </dgm:pt>
    <dgm:pt modelId="{8173565C-C2B0-4C42-A4FB-CC93BA482AC8}">
      <dgm:prSet/>
      <dgm:spPr/>
      <dgm:t>
        <a:bodyPr/>
        <a:lstStyle/>
        <a:p>
          <a:r>
            <a:rPr lang="zh-CN" altLang="en-US" dirty="0" smtClean="0">
              <a:latin typeface="华文中宋" pitchFamily="2" charset="-122"/>
              <a:ea typeface="华文中宋" pitchFamily="2" charset="-122"/>
            </a:rPr>
            <a:t>废止</a:t>
          </a:r>
          <a:r>
            <a:rPr lang="en-US" altLang="zh-CN" dirty="0" smtClean="0">
              <a:latin typeface="华文中宋" pitchFamily="2" charset="-122"/>
              <a:ea typeface="华文中宋" pitchFamily="2" charset="-122"/>
            </a:rPr>
            <a:t>2002</a:t>
          </a:r>
          <a:r>
            <a:rPr lang="zh-CN" altLang="en-US" dirty="0" smtClean="0">
              <a:latin typeface="华文中宋" pitchFamily="2" charset="-122"/>
              <a:ea typeface="华文中宋" pitchFamily="2" charset="-122"/>
            </a:rPr>
            <a:t>版，隶属危险化学品目录</a:t>
          </a:r>
          <a:r>
            <a:rPr lang="en-US" altLang="zh-CN" dirty="0" smtClean="0">
              <a:latin typeface="华文中宋" pitchFamily="2" charset="-122"/>
              <a:ea typeface="华文中宋" pitchFamily="2" charset="-122"/>
            </a:rPr>
            <a:t>(2015</a:t>
          </a:r>
          <a:r>
            <a:rPr lang="zh-CN" altLang="en-US" dirty="0" smtClean="0">
              <a:latin typeface="华文中宋" pitchFamily="2" charset="-122"/>
              <a:ea typeface="华文中宋" pitchFamily="2" charset="-122"/>
            </a:rPr>
            <a:t>版</a:t>
          </a:r>
          <a:r>
            <a:rPr lang="en-US" altLang="zh-CN" dirty="0" smtClean="0">
              <a:latin typeface="华文中宋" pitchFamily="2" charset="-122"/>
              <a:ea typeface="华文中宋" pitchFamily="2" charset="-122"/>
            </a:rPr>
            <a:t>)</a:t>
          </a:r>
          <a:endParaRPr lang="zh-CN" altLang="en-US" dirty="0">
            <a:latin typeface="华文中宋" pitchFamily="2" charset="-122"/>
            <a:ea typeface="华文中宋" pitchFamily="2" charset="-122"/>
          </a:endParaRPr>
        </a:p>
      </dgm:t>
    </dgm:pt>
    <dgm:pt modelId="{8F400C12-6998-420D-84E7-EDCCD035EA8B}" type="parTrans" cxnId="{58B0270C-94FF-42EF-AC7F-81C25BF4D3E4}">
      <dgm:prSet/>
      <dgm:spPr/>
      <dgm:t>
        <a:bodyPr/>
        <a:lstStyle/>
        <a:p>
          <a:endParaRPr lang="zh-CN" altLang="en-US">
            <a:latin typeface="华文中宋" pitchFamily="2" charset="-122"/>
            <a:ea typeface="华文中宋" pitchFamily="2" charset="-122"/>
          </a:endParaRPr>
        </a:p>
      </dgm:t>
    </dgm:pt>
    <dgm:pt modelId="{61B26730-17A5-4E3D-9672-080B5B57D13A}" type="sibTrans" cxnId="{58B0270C-94FF-42EF-AC7F-81C25BF4D3E4}">
      <dgm:prSet/>
      <dgm:spPr/>
      <dgm:t>
        <a:bodyPr/>
        <a:lstStyle/>
        <a:p>
          <a:endParaRPr lang="zh-CN" altLang="en-US">
            <a:latin typeface="华文中宋" pitchFamily="2" charset="-122"/>
            <a:ea typeface="华文中宋" pitchFamily="2" charset="-122"/>
          </a:endParaRPr>
        </a:p>
      </dgm:t>
    </dgm:pt>
    <dgm:pt modelId="{7B70D32B-0546-4175-B518-F5002D217816}">
      <dgm:prSet/>
      <dgm:spPr/>
      <dgm:t>
        <a:bodyPr/>
        <a:lstStyle/>
        <a:p>
          <a:r>
            <a:rPr lang="en-US" altLang="zh-CN" dirty="0" smtClean="0">
              <a:latin typeface="华文中宋" pitchFamily="2" charset="-122"/>
              <a:ea typeface="华文中宋" pitchFamily="2" charset="-122"/>
            </a:rPr>
            <a:t>2015</a:t>
          </a:r>
          <a:r>
            <a:rPr lang="zh-CN" altLang="en-US" dirty="0" smtClean="0">
              <a:latin typeface="华文中宋" pitchFamily="2" charset="-122"/>
              <a:ea typeface="华文中宋" pitchFamily="2" charset="-122"/>
            </a:rPr>
            <a:t>年</a:t>
          </a:r>
          <a:r>
            <a:rPr lang="en-US" altLang="zh-CN" dirty="0" smtClean="0">
              <a:latin typeface="华文中宋" pitchFamily="2" charset="-122"/>
              <a:ea typeface="华文中宋" pitchFamily="2" charset="-122"/>
            </a:rPr>
            <a:t>5</a:t>
          </a:r>
          <a:r>
            <a:rPr lang="zh-CN" altLang="en-US" dirty="0" smtClean="0">
              <a:latin typeface="华文中宋" pitchFamily="2" charset="-122"/>
              <a:ea typeface="华文中宋" pitchFamily="2" charset="-122"/>
            </a:rPr>
            <a:t>月</a:t>
          </a:r>
          <a:r>
            <a:rPr lang="en-US" altLang="zh-CN" dirty="0" smtClean="0">
              <a:latin typeface="华文中宋" pitchFamily="2" charset="-122"/>
              <a:ea typeface="华文中宋" pitchFamily="2" charset="-122"/>
            </a:rPr>
            <a:t>1</a:t>
          </a:r>
          <a:r>
            <a:rPr lang="zh-CN" altLang="en-US" dirty="0" smtClean="0">
              <a:latin typeface="华文中宋" pitchFamily="2" charset="-122"/>
              <a:ea typeface="华文中宋" pitchFamily="2" charset="-122"/>
            </a:rPr>
            <a:t>日起生效</a:t>
          </a:r>
          <a:endParaRPr lang="zh-CN" altLang="en-US" dirty="0">
            <a:latin typeface="华文中宋" pitchFamily="2" charset="-122"/>
            <a:ea typeface="华文中宋" pitchFamily="2" charset="-122"/>
          </a:endParaRPr>
        </a:p>
      </dgm:t>
    </dgm:pt>
    <dgm:pt modelId="{11124343-86DA-4CE3-BEC3-88C2A9E53240}" type="parTrans" cxnId="{1AC8AE76-9DD0-4978-A151-0A1E8FB2692E}">
      <dgm:prSet/>
      <dgm:spPr/>
      <dgm:t>
        <a:bodyPr/>
        <a:lstStyle/>
        <a:p>
          <a:endParaRPr lang="zh-CN" altLang="en-US">
            <a:latin typeface="华文中宋" pitchFamily="2" charset="-122"/>
            <a:ea typeface="华文中宋" pitchFamily="2" charset="-122"/>
          </a:endParaRPr>
        </a:p>
      </dgm:t>
    </dgm:pt>
    <dgm:pt modelId="{BE7F2354-3314-4FDE-969F-35FFA14151A7}" type="sibTrans" cxnId="{1AC8AE76-9DD0-4978-A151-0A1E8FB2692E}">
      <dgm:prSet/>
      <dgm:spPr/>
      <dgm:t>
        <a:bodyPr/>
        <a:lstStyle/>
        <a:p>
          <a:endParaRPr lang="zh-CN" altLang="en-US">
            <a:latin typeface="华文中宋" pitchFamily="2" charset="-122"/>
            <a:ea typeface="华文中宋" pitchFamily="2" charset="-122"/>
          </a:endParaRPr>
        </a:p>
      </dgm:t>
    </dgm:pt>
    <dgm:pt modelId="{4B3D3460-DF39-495F-9047-028F6E94F24B}">
      <dgm:prSet/>
      <dgm:spPr/>
      <dgm:t>
        <a:bodyPr/>
        <a:lstStyle/>
        <a:p>
          <a:r>
            <a:rPr lang="zh-CN" altLang="en-US" dirty="0" smtClean="0">
              <a:latin typeface="华文中宋" pitchFamily="2" charset="-122"/>
              <a:ea typeface="华文中宋" pitchFamily="2" charset="-122"/>
            </a:rPr>
            <a:t>包括剧毒品</a:t>
          </a:r>
          <a:r>
            <a:rPr lang="en-US" altLang="zh-CN" dirty="0" smtClean="0">
              <a:latin typeface="华文中宋" pitchFamily="2" charset="-122"/>
              <a:ea typeface="华文中宋" pitchFamily="2" charset="-122"/>
            </a:rPr>
            <a:t>148</a:t>
          </a:r>
          <a:r>
            <a:rPr lang="zh-CN" altLang="en-US" dirty="0" smtClean="0">
              <a:latin typeface="华文中宋" pitchFamily="2" charset="-122"/>
              <a:ea typeface="华文中宋" pitchFamily="2" charset="-122"/>
            </a:rPr>
            <a:t>种</a:t>
          </a:r>
          <a:endParaRPr lang="zh-CN" altLang="en-US" dirty="0">
            <a:latin typeface="华文中宋" pitchFamily="2" charset="-122"/>
            <a:ea typeface="华文中宋" pitchFamily="2" charset="-122"/>
          </a:endParaRPr>
        </a:p>
      </dgm:t>
    </dgm:pt>
    <dgm:pt modelId="{24F9DA26-3104-48BD-943F-067C8196A3B4}" type="parTrans" cxnId="{F9415C6D-83E4-430D-AC28-95671449623B}">
      <dgm:prSet/>
      <dgm:spPr/>
      <dgm:t>
        <a:bodyPr/>
        <a:lstStyle/>
        <a:p>
          <a:endParaRPr lang="zh-CN" altLang="en-US">
            <a:latin typeface="华文中宋" pitchFamily="2" charset="-122"/>
            <a:ea typeface="华文中宋" pitchFamily="2" charset="-122"/>
          </a:endParaRPr>
        </a:p>
      </dgm:t>
    </dgm:pt>
    <dgm:pt modelId="{F627D83D-A65D-4D34-AF52-4327BD6A2D73}" type="sibTrans" cxnId="{F9415C6D-83E4-430D-AC28-95671449623B}">
      <dgm:prSet/>
      <dgm:spPr/>
      <dgm:t>
        <a:bodyPr/>
        <a:lstStyle/>
        <a:p>
          <a:endParaRPr lang="zh-CN" altLang="en-US">
            <a:latin typeface="华文中宋" pitchFamily="2" charset="-122"/>
            <a:ea typeface="华文中宋" pitchFamily="2" charset="-122"/>
          </a:endParaRPr>
        </a:p>
      </dgm:t>
    </dgm:pt>
    <dgm:pt modelId="{F637DA2F-99B7-4BE6-A934-A1B1FC145CEB}" type="pres">
      <dgm:prSet presAssocID="{10FD7685-687F-46C4-83BC-07CA457408FB}" presName="Name0" presStyleCnt="0">
        <dgm:presLayoutVars>
          <dgm:dir/>
          <dgm:animLvl val="lvl"/>
          <dgm:resizeHandles val="exact"/>
        </dgm:presLayoutVars>
      </dgm:prSet>
      <dgm:spPr/>
      <dgm:t>
        <a:bodyPr/>
        <a:lstStyle/>
        <a:p>
          <a:endParaRPr lang="zh-CN" altLang="en-US"/>
        </a:p>
      </dgm:t>
    </dgm:pt>
    <dgm:pt modelId="{56FBD04F-6358-45A0-B0F5-220EEF5A96E7}" type="pres">
      <dgm:prSet presAssocID="{416961AD-A061-4473-ACEF-084CB6AD187F}" presName="composite" presStyleCnt="0"/>
      <dgm:spPr/>
    </dgm:pt>
    <dgm:pt modelId="{740079A5-FA56-4BEC-B80A-CE2321C8F93B}" type="pres">
      <dgm:prSet presAssocID="{416961AD-A061-4473-ACEF-084CB6AD187F}" presName="parTx" presStyleLbl="alignNode1" presStyleIdx="0" presStyleCnt="4">
        <dgm:presLayoutVars>
          <dgm:chMax val="0"/>
          <dgm:chPref val="0"/>
          <dgm:bulletEnabled val="1"/>
        </dgm:presLayoutVars>
      </dgm:prSet>
      <dgm:spPr/>
      <dgm:t>
        <a:bodyPr/>
        <a:lstStyle/>
        <a:p>
          <a:endParaRPr lang="zh-CN" altLang="en-US"/>
        </a:p>
      </dgm:t>
    </dgm:pt>
    <dgm:pt modelId="{5B8E9E40-A388-4CA1-8BB7-1AEA26EE4D48}" type="pres">
      <dgm:prSet presAssocID="{416961AD-A061-4473-ACEF-084CB6AD187F}" presName="desTx" presStyleLbl="alignAccFollowNode1" presStyleIdx="0" presStyleCnt="4">
        <dgm:presLayoutVars>
          <dgm:bulletEnabled val="1"/>
        </dgm:presLayoutVars>
      </dgm:prSet>
      <dgm:spPr/>
      <dgm:t>
        <a:bodyPr/>
        <a:lstStyle/>
        <a:p>
          <a:endParaRPr lang="zh-CN" altLang="en-US"/>
        </a:p>
      </dgm:t>
    </dgm:pt>
    <dgm:pt modelId="{3E0CD10D-1361-4E00-B5B2-CD2B07460EFC}" type="pres">
      <dgm:prSet presAssocID="{78E37B4D-ECE2-465C-9DBC-1B8E69F408ED}" presName="space" presStyleCnt="0"/>
      <dgm:spPr/>
    </dgm:pt>
    <dgm:pt modelId="{5CDD4D81-B888-4FB0-8007-8CA1267D850D}" type="pres">
      <dgm:prSet presAssocID="{10F9B6A2-AEBE-40DA-83E4-03AFB83071D0}" presName="composite" presStyleCnt="0"/>
      <dgm:spPr/>
    </dgm:pt>
    <dgm:pt modelId="{707B116A-C134-420B-BFD3-1428D922FB2E}" type="pres">
      <dgm:prSet presAssocID="{10F9B6A2-AEBE-40DA-83E4-03AFB83071D0}" presName="parTx" presStyleLbl="alignNode1" presStyleIdx="1" presStyleCnt="4">
        <dgm:presLayoutVars>
          <dgm:chMax val="0"/>
          <dgm:chPref val="0"/>
          <dgm:bulletEnabled val="1"/>
        </dgm:presLayoutVars>
      </dgm:prSet>
      <dgm:spPr/>
      <dgm:t>
        <a:bodyPr/>
        <a:lstStyle/>
        <a:p>
          <a:endParaRPr lang="zh-CN" altLang="en-US"/>
        </a:p>
      </dgm:t>
    </dgm:pt>
    <dgm:pt modelId="{EB4CD0DD-2109-40D3-8F74-3996941F77EA}" type="pres">
      <dgm:prSet presAssocID="{10F9B6A2-AEBE-40DA-83E4-03AFB83071D0}" presName="desTx" presStyleLbl="alignAccFollowNode1" presStyleIdx="1" presStyleCnt="4">
        <dgm:presLayoutVars>
          <dgm:bulletEnabled val="1"/>
        </dgm:presLayoutVars>
      </dgm:prSet>
      <dgm:spPr/>
      <dgm:t>
        <a:bodyPr/>
        <a:lstStyle/>
        <a:p>
          <a:endParaRPr lang="zh-CN" altLang="en-US"/>
        </a:p>
      </dgm:t>
    </dgm:pt>
    <dgm:pt modelId="{BD400A9F-D485-4A0D-99B4-83CCF66FB957}" type="pres">
      <dgm:prSet presAssocID="{D33E57C0-9C5C-417E-98B4-696860FF6BB3}" presName="space" presStyleCnt="0"/>
      <dgm:spPr/>
    </dgm:pt>
    <dgm:pt modelId="{A4EC9F8D-0830-447A-AFCE-1331200A9139}" type="pres">
      <dgm:prSet presAssocID="{67DF4FD7-9570-4ED7-AFB9-941109262B18}" presName="composite" presStyleCnt="0"/>
      <dgm:spPr/>
    </dgm:pt>
    <dgm:pt modelId="{35E58110-A955-47A8-9D28-6EF3CC784AD6}" type="pres">
      <dgm:prSet presAssocID="{67DF4FD7-9570-4ED7-AFB9-941109262B18}" presName="parTx" presStyleLbl="alignNode1" presStyleIdx="2" presStyleCnt="4">
        <dgm:presLayoutVars>
          <dgm:chMax val="0"/>
          <dgm:chPref val="0"/>
          <dgm:bulletEnabled val="1"/>
        </dgm:presLayoutVars>
      </dgm:prSet>
      <dgm:spPr/>
      <dgm:t>
        <a:bodyPr/>
        <a:lstStyle/>
        <a:p>
          <a:endParaRPr lang="zh-CN" altLang="en-US"/>
        </a:p>
      </dgm:t>
    </dgm:pt>
    <dgm:pt modelId="{FAD8E879-94DE-4C17-98FF-B934ABDC6012}" type="pres">
      <dgm:prSet presAssocID="{67DF4FD7-9570-4ED7-AFB9-941109262B18}" presName="desTx" presStyleLbl="alignAccFollowNode1" presStyleIdx="2" presStyleCnt="4">
        <dgm:presLayoutVars>
          <dgm:bulletEnabled val="1"/>
        </dgm:presLayoutVars>
      </dgm:prSet>
      <dgm:spPr/>
      <dgm:t>
        <a:bodyPr/>
        <a:lstStyle/>
        <a:p>
          <a:endParaRPr lang="zh-CN" altLang="en-US"/>
        </a:p>
      </dgm:t>
    </dgm:pt>
    <dgm:pt modelId="{CB253298-2859-42A3-A2D9-2AAC77AC7F56}" type="pres">
      <dgm:prSet presAssocID="{433D4B34-4F8F-4705-BF9A-33093FA394DC}" presName="space" presStyleCnt="0"/>
      <dgm:spPr/>
    </dgm:pt>
    <dgm:pt modelId="{BB6CB30D-99C2-47F7-8EA9-7642D17A2C89}" type="pres">
      <dgm:prSet presAssocID="{82AA3A0C-2FE7-4B78-9B04-01A1C331319F}" presName="composite" presStyleCnt="0"/>
      <dgm:spPr/>
    </dgm:pt>
    <dgm:pt modelId="{B490F8AD-462E-49B3-8113-118294DC1412}" type="pres">
      <dgm:prSet presAssocID="{82AA3A0C-2FE7-4B78-9B04-01A1C331319F}" presName="parTx" presStyleLbl="alignNode1" presStyleIdx="3" presStyleCnt="4">
        <dgm:presLayoutVars>
          <dgm:chMax val="0"/>
          <dgm:chPref val="0"/>
          <dgm:bulletEnabled val="1"/>
        </dgm:presLayoutVars>
      </dgm:prSet>
      <dgm:spPr/>
      <dgm:t>
        <a:bodyPr/>
        <a:lstStyle/>
        <a:p>
          <a:endParaRPr lang="zh-CN" altLang="en-US"/>
        </a:p>
      </dgm:t>
    </dgm:pt>
    <dgm:pt modelId="{43F17DE2-E736-439A-B379-688A0F347758}" type="pres">
      <dgm:prSet presAssocID="{82AA3A0C-2FE7-4B78-9B04-01A1C331319F}" presName="desTx" presStyleLbl="alignAccFollowNode1" presStyleIdx="3" presStyleCnt="4" custLinFactNeighborX="-1178" custLinFactNeighborY="-1134">
        <dgm:presLayoutVars>
          <dgm:bulletEnabled val="1"/>
        </dgm:presLayoutVars>
      </dgm:prSet>
      <dgm:spPr/>
      <dgm:t>
        <a:bodyPr/>
        <a:lstStyle/>
        <a:p>
          <a:endParaRPr lang="zh-CN" altLang="en-US"/>
        </a:p>
      </dgm:t>
    </dgm:pt>
  </dgm:ptLst>
  <dgm:cxnLst>
    <dgm:cxn modelId="{1DEE4182-1395-4EE2-8D8B-89E8048E013C}" srcId="{416961AD-A061-4473-ACEF-084CB6AD187F}" destId="{AA5543F3-64B5-4636-96F5-9930661C7CC3}" srcOrd="1" destOrd="0" parTransId="{EAA552B3-9581-41ED-A984-F8E0B29CE8FD}" sibTransId="{FC6C6443-60AF-4B48-BE05-DE73C3CF9672}"/>
    <dgm:cxn modelId="{6319D9FA-CAA8-466C-8222-3152D364C62A}" type="presOf" srcId="{7B70D32B-0546-4175-B518-F5002D217816}" destId="{EB4CD0DD-2109-40D3-8F74-3996941F77EA}" srcOrd="0" destOrd="1" presId="urn:microsoft.com/office/officeart/2005/8/layout/hList1"/>
    <dgm:cxn modelId="{96CA30C4-1F5C-4715-B4B4-934FE02FC599}" type="presOf" srcId="{D7235C82-336D-4688-B04C-DFA92731BD65}" destId="{FAD8E879-94DE-4C17-98FF-B934ABDC6012}" srcOrd="0" destOrd="1" presId="urn:microsoft.com/office/officeart/2005/8/layout/hList1"/>
    <dgm:cxn modelId="{3F10998C-D730-44FE-A300-D89BE847923F}" srcId="{82AA3A0C-2FE7-4B78-9B04-01A1C331319F}" destId="{D1FA28BF-A087-4297-8DFC-EA2CD0CCC860}" srcOrd="1" destOrd="0" parTransId="{F55178B7-63C4-46FC-9B11-F35E7CD8948B}" sibTransId="{E8ABE580-F74C-4A83-A59C-2459423460DE}"/>
    <dgm:cxn modelId="{8FCB08FD-457C-4263-987C-E950C5450153}" type="presOf" srcId="{D1FA28BF-A087-4297-8DFC-EA2CD0CCC860}" destId="{43F17DE2-E736-439A-B379-688A0F347758}" srcOrd="0" destOrd="1" presId="urn:microsoft.com/office/officeart/2005/8/layout/hList1"/>
    <dgm:cxn modelId="{74F60DF4-3328-4470-99A3-400E4E489C3B}" type="presOf" srcId="{DECC5698-3C50-41E9-AA9A-EC633634D117}" destId="{43F17DE2-E736-439A-B379-688A0F347758}" srcOrd="0" destOrd="0" presId="urn:microsoft.com/office/officeart/2005/8/layout/hList1"/>
    <dgm:cxn modelId="{C17FECA0-9D38-46A4-81FA-E7CB694AD322}" srcId="{10FD7685-687F-46C4-83BC-07CA457408FB}" destId="{82AA3A0C-2FE7-4B78-9B04-01A1C331319F}" srcOrd="3" destOrd="0" parTransId="{B46D9B0E-F20E-45D8-AEAF-FC2FC6A6E1FE}" sibTransId="{7185B0BA-F18B-49CD-941C-E69FE72E63E4}"/>
    <dgm:cxn modelId="{00C85FF1-3512-4939-9030-DBCACF0D406B}" type="presOf" srcId="{10FD7685-687F-46C4-83BC-07CA457408FB}" destId="{F637DA2F-99B7-4BE6-A934-A1B1FC145CEB}" srcOrd="0" destOrd="0" presId="urn:microsoft.com/office/officeart/2005/8/layout/hList1"/>
    <dgm:cxn modelId="{78FA007D-9842-46D1-B6F5-A57D89159691}" srcId="{67DF4FD7-9570-4ED7-AFB9-941109262B18}" destId="{55CEB7B6-9FC7-46B1-85A0-33FB6BF01702}" srcOrd="2" destOrd="0" parTransId="{B2451AD4-E831-42CE-AE0F-551251736EBD}" sibTransId="{F9AA93E8-7511-4DEB-990A-61A506C75FC6}"/>
    <dgm:cxn modelId="{1E7AED00-2BDE-41BB-ACF1-EAEEFF6EE734}" type="presOf" srcId="{4B3D3460-DF39-495F-9047-028F6E94F24B}" destId="{EB4CD0DD-2109-40D3-8F74-3996941F77EA}" srcOrd="0" destOrd="2" presId="urn:microsoft.com/office/officeart/2005/8/layout/hList1"/>
    <dgm:cxn modelId="{47C3E0F6-E5CE-435E-8C62-37D16CC641EE}" type="presOf" srcId="{10F9B6A2-AEBE-40DA-83E4-03AFB83071D0}" destId="{707B116A-C134-420B-BFD3-1428D922FB2E}" srcOrd="0" destOrd="0" presId="urn:microsoft.com/office/officeart/2005/8/layout/hList1"/>
    <dgm:cxn modelId="{9B1B53F4-6F25-449D-B8C9-1DE425376855}" type="presOf" srcId="{E6B3F8ED-D6AB-42B3-8F09-71DCFF18F0C1}" destId="{5B8E9E40-A388-4CA1-8BB7-1AEA26EE4D48}" srcOrd="0" destOrd="2" presId="urn:microsoft.com/office/officeart/2005/8/layout/hList1"/>
    <dgm:cxn modelId="{1AC8AE76-9DD0-4978-A151-0A1E8FB2692E}" srcId="{10F9B6A2-AEBE-40DA-83E4-03AFB83071D0}" destId="{7B70D32B-0546-4175-B518-F5002D217816}" srcOrd="1" destOrd="0" parTransId="{11124343-86DA-4CE3-BEC3-88C2A9E53240}" sibTransId="{BE7F2354-3314-4FDE-969F-35FFA14151A7}"/>
    <dgm:cxn modelId="{95554E4A-8DC5-4048-ABB8-6CE841F2776D}" type="presOf" srcId="{55CEB7B6-9FC7-46B1-85A0-33FB6BF01702}" destId="{FAD8E879-94DE-4C17-98FF-B934ABDC6012}" srcOrd="0" destOrd="2" presId="urn:microsoft.com/office/officeart/2005/8/layout/hList1"/>
    <dgm:cxn modelId="{45A987AC-46FF-4B1D-AEBC-F371EC2629D6}" srcId="{82AA3A0C-2FE7-4B78-9B04-01A1C331319F}" destId="{16AE0545-48E0-4B5A-B3C7-6B3E931B3E87}" srcOrd="2" destOrd="0" parTransId="{ADD24808-B6ED-450F-8F0B-540F8785783A}" sibTransId="{889B9675-4072-477C-B2E4-B3E6BF5D092B}"/>
    <dgm:cxn modelId="{D867BD70-7DEA-4811-9EEC-D0F0B7089226}" type="presOf" srcId="{AC14D563-A025-43D0-8BAD-08CB972A79D2}" destId="{5B8E9E40-A388-4CA1-8BB7-1AEA26EE4D48}" srcOrd="0" destOrd="0" presId="urn:microsoft.com/office/officeart/2005/8/layout/hList1"/>
    <dgm:cxn modelId="{F9415C6D-83E4-430D-AC28-95671449623B}" srcId="{10F9B6A2-AEBE-40DA-83E4-03AFB83071D0}" destId="{4B3D3460-DF39-495F-9047-028F6E94F24B}" srcOrd="2" destOrd="0" parTransId="{24F9DA26-3104-48BD-943F-067C8196A3B4}" sibTransId="{F627D83D-A65D-4D34-AF52-4327BD6A2D73}"/>
    <dgm:cxn modelId="{2379A9F0-3011-42BC-BAC8-7FF70084126C}" srcId="{67DF4FD7-9570-4ED7-AFB9-941109262B18}" destId="{D7235C82-336D-4688-B04C-DFA92731BD65}" srcOrd="1" destOrd="0" parTransId="{2635BB42-54C6-41E8-9F94-0E6BDB18619B}" sibTransId="{54804116-871D-4234-9887-9FA21F9B028C}"/>
    <dgm:cxn modelId="{184A334A-BE48-4327-8127-1B8B83CCFF53}" type="presOf" srcId="{82AA3A0C-2FE7-4B78-9B04-01A1C331319F}" destId="{B490F8AD-462E-49B3-8113-118294DC1412}" srcOrd="0" destOrd="0" presId="urn:microsoft.com/office/officeart/2005/8/layout/hList1"/>
    <dgm:cxn modelId="{AF931FD9-A6A8-46E4-87CE-52438B99FBE6}" srcId="{10FD7685-687F-46C4-83BC-07CA457408FB}" destId="{10F9B6A2-AEBE-40DA-83E4-03AFB83071D0}" srcOrd="1" destOrd="0" parTransId="{D0DB3956-874C-4753-B67F-5EB22BD83EC3}" sibTransId="{D33E57C0-9C5C-417E-98B4-696860FF6BB3}"/>
    <dgm:cxn modelId="{43766F0F-29F0-4F78-8CF3-71F6109516B9}" type="presOf" srcId="{67DF4FD7-9570-4ED7-AFB9-941109262B18}" destId="{35E58110-A955-47A8-9D28-6EF3CC784AD6}" srcOrd="0" destOrd="0" presId="urn:microsoft.com/office/officeart/2005/8/layout/hList1"/>
    <dgm:cxn modelId="{889170E8-B505-41E3-AC01-D8B62BB701FB}" type="presOf" srcId="{DDFEF1C8-AF4F-49BB-B9FC-7D5485027396}" destId="{FAD8E879-94DE-4C17-98FF-B934ABDC6012}" srcOrd="0" destOrd="0" presId="urn:microsoft.com/office/officeart/2005/8/layout/hList1"/>
    <dgm:cxn modelId="{8B958872-E4F5-4C3D-B78D-2AAEFB6CC7B3}" srcId="{416961AD-A061-4473-ACEF-084CB6AD187F}" destId="{E6B3F8ED-D6AB-42B3-8F09-71DCFF18F0C1}" srcOrd="2" destOrd="0" parTransId="{59E31D0C-F02D-4AC7-A8C0-9FC89DABECB7}" sibTransId="{907BABBB-2CB3-4DC7-9161-E23DA41E5D31}"/>
    <dgm:cxn modelId="{CFF00A51-4819-401E-A703-D00502E14454}" type="presOf" srcId="{8173565C-C2B0-4C42-A4FB-CC93BA482AC8}" destId="{EB4CD0DD-2109-40D3-8F74-3996941F77EA}" srcOrd="0" destOrd="0" presId="urn:microsoft.com/office/officeart/2005/8/layout/hList1"/>
    <dgm:cxn modelId="{30F13465-8312-4AEE-BDDD-59607716B5DD}" srcId="{416961AD-A061-4473-ACEF-084CB6AD187F}" destId="{AC14D563-A025-43D0-8BAD-08CB972A79D2}" srcOrd="0" destOrd="0" parTransId="{983AA113-D6FC-4E33-A872-04A3A092F9C3}" sibTransId="{7CD52D60-FC50-42FB-BBAA-D3B2D9663EE6}"/>
    <dgm:cxn modelId="{339336D2-1EA9-4C2B-8144-5E11E8E6ACBB}" type="presOf" srcId="{AA5543F3-64B5-4636-96F5-9930661C7CC3}" destId="{5B8E9E40-A388-4CA1-8BB7-1AEA26EE4D48}" srcOrd="0" destOrd="1" presId="urn:microsoft.com/office/officeart/2005/8/layout/hList1"/>
    <dgm:cxn modelId="{03755784-C0BE-4062-8523-84604CE19B2B}" srcId="{10FD7685-687F-46C4-83BC-07CA457408FB}" destId="{67DF4FD7-9570-4ED7-AFB9-941109262B18}" srcOrd="2" destOrd="0" parTransId="{F10D55A1-23D6-4D30-82DE-E758CBA7CA9C}" sibTransId="{433D4B34-4F8F-4705-BF9A-33093FA394DC}"/>
    <dgm:cxn modelId="{1FB9D272-4E24-4FC5-B305-705E9607A530}" srcId="{82AA3A0C-2FE7-4B78-9B04-01A1C331319F}" destId="{DECC5698-3C50-41E9-AA9A-EC633634D117}" srcOrd="0" destOrd="0" parTransId="{511CDE72-9C63-4987-85B4-5BD01DB1CAAA}" sibTransId="{6A4D223E-71F4-48A0-93C2-B731DA29A304}"/>
    <dgm:cxn modelId="{3469BAF0-C00A-4C3E-9C1D-5C1F64E149D9}" type="presOf" srcId="{416961AD-A061-4473-ACEF-084CB6AD187F}" destId="{740079A5-FA56-4BEC-B80A-CE2321C8F93B}" srcOrd="0" destOrd="0" presId="urn:microsoft.com/office/officeart/2005/8/layout/hList1"/>
    <dgm:cxn modelId="{58B0270C-94FF-42EF-AC7F-81C25BF4D3E4}" srcId="{10F9B6A2-AEBE-40DA-83E4-03AFB83071D0}" destId="{8173565C-C2B0-4C42-A4FB-CC93BA482AC8}" srcOrd="0" destOrd="0" parTransId="{8F400C12-6998-420D-84E7-EDCCD035EA8B}" sibTransId="{61B26730-17A5-4E3D-9672-080B5B57D13A}"/>
    <dgm:cxn modelId="{E8FE9ED6-6FE1-4F18-A3C5-261DB7256E98}" srcId="{10FD7685-687F-46C4-83BC-07CA457408FB}" destId="{416961AD-A061-4473-ACEF-084CB6AD187F}" srcOrd="0" destOrd="0" parTransId="{B3676B8E-C303-4C95-9DBA-14D474A0770B}" sibTransId="{78E37B4D-ECE2-465C-9DBC-1B8E69F408ED}"/>
    <dgm:cxn modelId="{22946791-6CDB-483B-B486-1F081D44459C}" type="presOf" srcId="{16AE0545-48E0-4B5A-B3C7-6B3E931B3E87}" destId="{43F17DE2-E736-439A-B379-688A0F347758}" srcOrd="0" destOrd="2" presId="urn:microsoft.com/office/officeart/2005/8/layout/hList1"/>
    <dgm:cxn modelId="{F1B60CB3-E552-46E7-BBC1-1F24A0F7B890}" srcId="{67DF4FD7-9570-4ED7-AFB9-941109262B18}" destId="{DDFEF1C8-AF4F-49BB-B9FC-7D5485027396}" srcOrd="0" destOrd="0" parTransId="{392CF8DC-44F9-4C35-A1B8-8B3C0B5D099D}" sibTransId="{D3820FA5-F96C-4CA4-84C0-D2703A278F49}"/>
    <dgm:cxn modelId="{5B78EDEA-49A9-4671-923D-757D6A26D5D8}" type="presParOf" srcId="{F637DA2F-99B7-4BE6-A934-A1B1FC145CEB}" destId="{56FBD04F-6358-45A0-B0F5-220EEF5A96E7}" srcOrd="0" destOrd="0" presId="urn:microsoft.com/office/officeart/2005/8/layout/hList1"/>
    <dgm:cxn modelId="{9B70676D-26D8-4C5E-92D3-2E62853A7DFB}" type="presParOf" srcId="{56FBD04F-6358-45A0-B0F5-220EEF5A96E7}" destId="{740079A5-FA56-4BEC-B80A-CE2321C8F93B}" srcOrd="0" destOrd="0" presId="urn:microsoft.com/office/officeart/2005/8/layout/hList1"/>
    <dgm:cxn modelId="{BFBD601E-33D3-4600-A5DC-B150016AB2C5}" type="presParOf" srcId="{56FBD04F-6358-45A0-B0F5-220EEF5A96E7}" destId="{5B8E9E40-A388-4CA1-8BB7-1AEA26EE4D48}" srcOrd="1" destOrd="0" presId="urn:microsoft.com/office/officeart/2005/8/layout/hList1"/>
    <dgm:cxn modelId="{8B6EFB21-761D-4CB3-B415-53B2580E6524}" type="presParOf" srcId="{F637DA2F-99B7-4BE6-A934-A1B1FC145CEB}" destId="{3E0CD10D-1361-4E00-B5B2-CD2B07460EFC}" srcOrd="1" destOrd="0" presId="urn:microsoft.com/office/officeart/2005/8/layout/hList1"/>
    <dgm:cxn modelId="{FD65ABC4-4745-4904-A965-F886C18C84C2}" type="presParOf" srcId="{F637DA2F-99B7-4BE6-A934-A1B1FC145CEB}" destId="{5CDD4D81-B888-4FB0-8007-8CA1267D850D}" srcOrd="2" destOrd="0" presId="urn:microsoft.com/office/officeart/2005/8/layout/hList1"/>
    <dgm:cxn modelId="{B3F8DF98-1B62-4DEA-B4A7-CF354A61CB73}" type="presParOf" srcId="{5CDD4D81-B888-4FB0-8007-8CA1267D850D}" destId="{707B116A-C134-420B-BFD3-1428D922FB2E}" srcOrd="0" destOrd="0" presId="urn:microsoft.com/office/officeart/2005/8/layout/hList1"/>
    <dgm:cxn modelId="{EF998F80-0DB5-4E54-8818-4F746FA4AA46}" type="presParOf" srcId="{5CDD4D81-B888-4FB0-8007-8CA1267D850D}" destId="{EB4CD0DD-2109-40D3-8F74-3996941F77EA}" srcOrd="1" destOrd="0" presId="urn:microsoft.com/office/officeart/2005/8/layout/hList1"/>
    <dgm:cxn modelId="{B6AF41CD-E261-4538-B643-EC023E61E46E}" type="presParOf" srcId="{F637DA2F-99B7-4BE6-A934-A1B1FC145CEB}" destId="{BD400A9F-D485-4A0D-99B4-83CCF66FB957}" srcOrd="3" destOrd="0" presId="urn:microsoft.com/office/officeart/2005/8/layout/hList1"/>
    <dgm:cxn modelId="{4A364133-C1A5-4BFB-B3B1-01DC02582168}" type="presParOf" srcId="{F637DA2F-99B7-4BE6-A934-A1B1FC145CEB}" destId="{A4EC9F8D-0830-447A-AFCE-1331200A9139}" srcOrd="4" destOrd="0" presId="urn:microsoft.com/office/officeart/2005/8/layout/hList1"/>
    <dgm:cxn modelId="{AAA73507-8A68-4ACF-BA7D-7CF5656A5CB3}" type="presParOf" srcId="{A4EC9F8D-0830-447A-AFCE-1331200A9139}" destId="{35E58110-A955-47A8-9D28-6EF3CC784AD6}" srcOrd="0" destOrd="0" presId="urn:microsoft.com/office/officeart/2005/8/layout/hList1"/>
    <dgm:cxn modelId="{CF0D79C8-C582-4CA5-81DF-5E7A0D3FB057}" type="presParOf" srcId="{A4EC9F8D-0830-447A-AFCE-1331200A9139}" destId="{FAD8E879-94DE-4C17-98FF-B934ABDC6012}" srcOrd="1" destOrd="0" presId="urn:microsoft.com/office/officeart/2005/8/layout/hList1"/>
    <dgm:cxn modelId="{37D1CB31-0C9C-46BE-92A5-6D5563B4E6A1}" type="presParOf" srcId="{F637DA2F-99B7-4BE6-A934-A1B1FC145CEB}" destId="{CB253298-2859-42A3-A2D9-2AAC77AC7F56}" srcOrd="5" destOrd="0" presId="urn:microsoft.com/office/officeart/2005/8/layout/hList1"/>
    <dgm:cxn modelId="{B0798976-E262-4682-97BB-1631B7610D26}" type="presParOf" srcId="{F637DA2F-99B7-4BE6-A934-A1B1FC145CEB}" destId="{BB6CB30D-99C2-47F7-8EA9-7642D17A2C89}" srcOrd="6" destOrd="0" presId="urn:microsoft.com/office/officeart/2005/8/layout/hList1"/>
    <dgm:cxn modelId="{BAEC82AB-445B-4F2C-93EC-D672AEE1D354}" type="presParOf" srcId="{BB6CB30D-99C2-47F7-8EA9-7642D17A2C89}" destId="{B490F8AD-462E-49B3-8113-118294DC1412}" srcOrd="0" destOrd="0" presId="urn:microsoft.com/office/officeart/2005/8/layout/hList1"/>
    <dgm:cxn modelId="{94B710F3-20B7-49A1-BD9D-ABDDAE1EDB92}" type="presParOf" srcId="{BB6CB30D-99C2-47F7-8EA9-7642D17A2C89}" destId="{43F17DE2-E736-439A-B379-688A0F347758}" srcOrd="1" destOrd="0" presId="urn:microsoft.com/office/officeart/2005/8/layout/hList1"/>
  </dgm:cxnLst>
  <dgm:bg/>
  <dgm:whole/>
</dgm:dataModel>
</file>

<file path=ppt/diagrams/data4.xml><?xml version="1.0" encoding="utf-8"?>
<dgm:dataModel xmlns:dgm="http://schemas.openxmlformats.org/drawingml/2006/diagram" xmlns:a="http://schemas.openxmlformats.org/drawingml/2006/main">
  <dgm:ptLst>
    <dgm:pt modelId="{7ACA1F6B-140A-4B25-BB77-93EE2AF42C75}" type="doc">
      <dgm:prSet loTypeId="urn:microsoft.com/office/officeart/2005/8/layout/chart3" loCatId="cycle" qsTypeId="urn:microsoft.com/office/officeart/2005/8/quickstyle/3d9" qsCatId="3D" csTypeId="urn:microsoft.com/office/officeart/2005/8/colors/colorful1" csCatId="colorful" phldr="1"/>
      <dgm:spPr/>
    </dgm:pt>
    <dgm:pt modelId="{2A0AC68E-288D-464F-A39E-EF119A215B5A}">
      <dgm:prSet phldrT="[文本]"/>
      <dgm:spPr/>
      <dgm:t>
        <a:bodyPr/>
        <a:lstStyle/>
        <a:p>
          <a:r>
            <a:rPr lang="zh-CN" altLang="en-US" dirty="0" smtClean="0"/>
            <a:t>一个</a:t>
          </a:r>
          <a:endParaRPr lang="en-US" altLang="zh-CN" dirty="0" smtClean="0"/>
        </a:p>
        <a:p>
          <a:r>
            <a:rPr lang="zh-CN" altLang="en-US" dirty="0" smtClean="0"/>
            <a:t>体系</a:t>
          </a:r>
          <a:endParaRPr lang="zh-CN" altLang="en-US" dirty="0"/>
        </a:p>
      </dgm:t>
    </dgm:pt>
    <dgm:pt modelId="{5CA4AC87-D980-44B6-9CF3-9A3E035BB564}" type="parTrans" cxnId="{645D025F-2FD1-488D-B37B-10FDBF3CFC59}">
      <dgm:prSet/>
      <dgm:spPr/>
      <dgm:t>
        <a:bodyPr/>
        <a:lstStyle/>
        <a:p>
          <a:endParaRPr lang="zh-CN" altLang="en-US"/>
        </a:p>
      </dgm:t>
    </dgm:pt>
    <dgm:pt modelId="{A731E4F0-BFA3-46F5-8C42-9EEA5E14B383}" type="sibTrans" cxnId="{645D025F-2FD1-488D-B37B-10FDBF3CFC59}">
      <dgm:prSet/>
      <dgm:spPr/>
      <dgm:t>
        <a:bodyPr/>
        <a:lstStyle/>
        <a:p>
          <a:endParaRPr lang="zh-CN" altLang="en-US"/>
        </a:p>
      </dgm:t>
    </dgm:pt>
    <dgm:pt modelId="{C887F2C8-CA5D-45F8-BABE-C16F733B9E3C}">
      <dgm:prSet phldrT="[文本]"/>
      <dgm:spPr/>
      <dgm:t>
        <a:bodyPr/>
        <a:lstStyle/>
        <a:p>
          <a:r>
            <a:rPr lang="zh-CN" altLang="en-US" dirty="0" smtClean="0"/>
            <a:t>九项</a:t>
          </a:r>
          <a:endParaRPr lang="en-US" altLang="zh-CN" dirty="0" smtClean="0"/>
        </a:p>
        <a:p>
          <a:r>
            <a:rPr lang="zh-CN" altLang="en-US" dirty="0" smtClean="0"/>
            <a:t>举措</a:t>
          </a:r>
          <a:endParaRPr lang="zh-CN" altLang="en-US" dirty="0"/>
        </a:p>
      </dgm:t>
    </dgm:pt>
    <dgm:pt modelId="{E54543D1-93BA-4627-931F-4BB04FE56268}" type="parTrans" cxnId="{B9AF61C6-6B6B-4B5E-A2AB-BFCCD1461027}">
      <dgm:prSet/>
      <dgm:spPr/>
      <dgm:t>
        <a:bodyPr/>
        <a:lstStyle/>
        <a:p>
          <a:endParaRPr lang="zh-CN" altLang="en-US"/>
        </a:p>
      </dgm:t>
    </dgm:pt>
    <dgm:pt modelId="{9E37877B-A1CB-4285-BC6A-2FF5BB3FF6DF}" type="sibTrans" cxnId="{B9AF61C6-6B6B-4B5E-A2AB-BFCCD1461027}">
      <dgm:prSet/>
      <dgm:spPr/>
      <dgm:t>
        <a:bodyPr/>
        <a:lstStyle/>
        <a:p>
          <a:endParaRPr lang="zh-CN" altLang="en-US"/>
        </a:p>
      </dgm:t>
    </dgm:pt>
    <dgm:pt modelId="{948B8FA7-680A-4E32-AFED-C438CD6D2F3B}">
      <dgm:prSet phldrT="[文本]"/>
      <dgm:spPr/>
      <dgm:t>
        <a:bodyPr/>
        <a:lstStyle/>
        <a:p>
          <a:r>
            <a:rPr lang="zh-CN" altLang="en-US" dirty="0" smtClean="0">
              <a:solidFill>
                <a:schemeClr val="bg1"/>
              </a:solidFill>
            </a:rPr>
            <a:t>一种</a:t>
          </a:r>
          <a:endParaRPr lang="en-US" altLang="zh-CN" dirty="0" smtClean="0">
            <a:solidFill>
              <a:schemeClr val="bg1"/>
            </a:solidFill>
          </a:endParaRPr>
        </a:p>
        <a:p>
          <a:r>
            <a:rPr lang="zh-CN" altLang="en-US" dirty="0" smtClean="0">
              <a:solidFill>
                <a:schemeClr val="bg1"/>
              </a:solidFill>
            </a:rPr>
            <a:t>思路</a:t>
          </a:r>
          <a:endParaRPr lang="zh-CN" altLang="en-US" dirty="0">
            <a:solidFill>
              <a:schemeClr val="bg1"/>
            </a:solidFill>
          </a:endParaRPr>
        </a:p>
      </dgm:t>
    </dgm:pt>
    <dgm:pt modelId="{D3051B97-C41E-43FC-8782-6AD452ADC266}" type="parTrans" cxnId="{5A7C60DA-A66F-4156-BD49-378C3EFD56B3}">
      <dgm:prSet/>
      <dgm:spPr/>
      <dgm:t>
        <a:bodyPr/>
        <a:lstStyle/>
        <a:p>
          <a:endParaRPr lang="zh-CN" altLang="en-US"/>
        </a:p>
      </dgm:t>
    </dgm:pt>
    <dgm:pt modelId="{A6F209AF-84DC-4C82-BC95-5142582436AE}" type="sibTrans" cxnId="{5A7C60DA-A66F-4156-BD49-378C3EFD56B3}">
      <dgm:prSet/>
      <dgm:spPr/>
      <dgm:t>
        <a:bodyPr/>
        <a:lstStyle/>
        <a:p>
          <a:endParaRPr lang="zh-CN" altLang="en-US"/>
        </a:p>
      </dgm:t>
    </dgm:pt>
    <dgm:pt modelId="{4FB0A5F9-DBB0-4B90-BD42-3135DB90E43F}" type="pres">
      <dgm:prSet presAssocID="{7ACA1F6B-140A-4B25-BB77-93EE2AF42C75}" presName="compositeShape" presStyleCnt="0">
        <dgm:presLayoutVars>
          <dgm:chMax val="7"/>
          <dgm:dir/>
          <dgm:resizeHandles val="exact"/>
        </dgm:presLayoutVars>
      </dgm:prSet>
      <dgm:spPr/>
    </dgm:pt>
    <dgm:pt modelId="{329BF2C1-EBEE-48E8-8356-8C3061DDA64B}" type="pres">
      <dgm:prSet presAssocID="{7ACA1F6B-140A-4B25-BB77-93EE2AF42C75}" presName="wedge1" presStyleLbl="node1" presStyleIdx="0" presStyleCnt="3" custLinFactNeighborX="-6288" custLinFactNeighborY="2428"/>
      <dgm:spPr/>
      <dgm:t>
        <a:bodyPr/>
        <a:lstStyle/>
        <a:p>
          <a:endParaRPr lang="zh-CN" altLang="en-US"/>
        </a:p>
      </dgm:t>
    </dgm:pt>
    <dgm:pt modelId="{81CE4136-84AF-4723-8E68-762B21468994}" type="pres">
      <dgm:prSet presAssocID="{7ACA1F6B-140A-4B25-BB77-93EE2AF42C75}" presName="wedge1Tx" presStyleLbl="node1" presStyleIdx="0" presStyleCnt="3">
        <dgm:presLayoutVars>
          <dgm:chMax val="0"/>
          <dgm:chPref val="0"/>
          <dgm:bulletEnabled val="1"/>
        </dgm:presLayoutVars>
      </dgm:prSet>
      <dgm:spPr/>
      <dgm:t>
        <a:bodyPr/>
        <a:lstStyle/>
        <a:p>
          <a:endParaRPr lang="zh-CN" altLang="en-US"/>
        </a:p>
      </dgm:t>
    </dgm:pt>
    <dgm:pt modelId="{B6C6073D-C8B9-44A0-946C-EEBE7492CC37}" type="pres">
      <dgm:prSet presAssocID="{7ACA1F6B-140A-4B25-BB77-93EE2AF42C75}" presName="wedge2" presStyleLbl="node1" presStyleIdx="1" presStyleCnt="3"/>
      <dgm:spPr/>
      <dgm:t>
        <a:bodyPr/>
        <a:lstStyle/>
        <a:p>
          <a:endParaRPr lang="zh-CN" altLang="en-US"/>
        </a:p>
      </dgm:t>
    </dgm:pt>
    <dgm:pt modelId="{42672DE2-0F90-4FB0-A927-49C4BC7C3034}" type="pres">
      <dgm:prSet presAssocID="{7ACA1F6B-140A-4B25-BB77-93EE2AF42C75}" presName="wedge2Tx" presStyleLbl="node1" presStyleIdx="1" presStyleCnt="3">
        <dgm:presLayoutVars>
          <dgm:chMax val="0"/>
          <dgm:chPref val="0"/>
          <dgm:bulletEnabled val="1"/>
        </dgm:presLayoutVars>
      </dgm:prSet>
      <dgm:spPr/>
      <dgm:t>
        <a:bodyPr/>
        <a:lstStyle/>
        <a:p>
          <a:endParaRPr lang="zh-CN" altLang="en-US"/>
        </a:p>
      </dgm:t>
    </dgm:pt>
    <dgm:pt modelId="{E7C96EB1-0D74-488A-BC3A-855AFE1923EE}" type="pres">
      <dgm:prSet presAssocID="{7ACA1F6B-140A-4B25-BB77-93EE2AF42C75}" presName="wedge3" presStyleLbl="node1" presStyleIdx="2" presStyleCnt="3"/>
      <dgm:spPr/>
      <dgm:t>
        <a:bodyPr/>
        <a:lstStyle/>
        <a:p>
          <a:endParaRPr lang="zh-CN" altLang="en-US"/>
        </a:p>
      </dgm:t>
    </dgm:pt>
    <dgm:pt modelId="{93843672-3AC6-40A5-A390-2544617D072A}" type="pres">
      <dgm:prSet presAssocID="{7ACA1F6B-140A-4B25-BB77-93EE2AF42C75}" presName="wedge3Tx" presStyleLbl="node1" presStyleIdx="2" presStyleCnt="3">
        <dgm:presLayoutVars>
          <dgm:chMax val="0"/>
          <dgm:chPref val="0"/>
          <dgm:bulletEnabled val="1"/>
        </dgm:presLayoutVars>
      </dgm:prSet>
      <dgm:spPr/>
      <dgm:t>
        <a:bodyPr/>
        <a:lstStyle/>
        <a:p>
          <a:endParaRPr lang="zh-CN" altLang="en-US"/>
        </a:p>
      </dgm:t>
    </dgm:pt>
  </dgm:ptLst>
  <dgm:cxnLst>
    <dgm:cxn modelId="{1327AB04-4EB2-4E13-8FFA-9DD9D97C6DA7}" type="presOf" srcId="{7ACA1F6B-140A-4B25-BB77-93EE2AF42C75}" destId="{4FB0A5F9-DBB0-4B90-BD42-3135DB90E43F}" srcOrd="0" destOrd="0" presId="urn:microsoft.com/office/officeart/2005/8/layout/chart3"/>
    <dgm:cxn modelId="{5FCCD73F-D56B-457F-8E85-726285BE9A0E}" type="presOf" srcId="{C887F2C8-CA5D-45F8-BABE-C16F733B9E3C}" destId="{B6C6073D-C8B9-44A0-946C-EEBE7492CC37}" srcOrd="0" destOrd="0" presId="urn:microsoft.com/office/officeart/2005/8/layout/chart3"/>
    <dgm:cxn modelId="{5A7C60DA-A66F-4156-BD49-378C3EFD56B3}" srcId="{7ACA1F6B-140A-4B25-BB77-93EE2AF42C75}" destId="{948B8FA7-680A-4E32-AFED-C438CD6D2F3B}" srcOrd="2" destOrd="0" parTransId="{D3051B97-C41E-43FC-8782-6AD452ADC266}" sibTransId="{A6F209AF-84DC-4C82-BC95-5142582436AE}"/>
    <dgm:cxn modelId="{645D025F-2FD1-488D-B37B-10FDBF3CFC59}" srcId="{7ACA1F6B-140A-4B25-BB77-93EE2AF42C75}" destId="{2A0AC68E-288D-464F-A39E-EF119A215B5A}" srcOrd="0" destOrd="0" parTransId="{5CA4AC87-D980-44B6-9CF3-9A3E035BB564}" sibTransId="{A731E4F0-BFA3-46F5-8C42-9EEA5E14B383}"/>
    <dgm:cxn modelId="{D68B3FAE-1F98-4202-8A83-7B6DECF8660D}" type="presOf" srcId="{948B8FA7-680A-4E32-AFED-C438CD6D2F3B}" destId="{E7C96EB1-0D74-488A-BC3A-855AFE1923EE}" srcOrd="0" destOrd="0" presId="urn:microsoft.com/office/officeart/2005/8/layout/chart3"/>
    <dgm:cxn modelId="{D62762F1-5A32-46FA-B0CC-C699AF0F9056}" type="presOf" srcId="{948B8FA7-680A-4E32-AFED-C438CD6D2F3B}" destId="{93843672-3AC6-40A5-A390-2544617D072A}" srcOrd="1" destOrd="0" presId="urn:microsoft.com/office/officeart/2005/8/layout/chart3"/>
    <dgm:cxn modelId="{35E2A791-7C1D-412C-A177-70BD95686DAC}" type="presOf" srcId="{2A0AC68E-288D-464F-A39E-EF119A215B5A}" destId="{81CE4136-84AF-4723-8E68-762B21468994}" srcOrd="1" destOrd="0" presId="urn:microsoft.com/office/officeart/2005/8/layout/chart3"/>
    <dgm:cxn modelId="{B9AF61C6-6B6B-4B5E-A2AB-BFCCD1461027}" srcId="{7ACA1F6B-140A-4B25-BB77-93EE2AF42C75}" destId="{C887F2C8-CA5D-45F8-BABE-C16F733B9E3C}" srcOrd="1" destOrd="0" parTransId="{E54543D1-93BA-4627-931F-4BB04FE56268}" sibTransId="{9E37877B-A1CB-4285-BC6A-2FF5BB3FF6DF}"/>
    <dgm:cxn modelId="{21CCB7AD-F220-4BA2-8F61-15A705723026}" type="presOf" srcId="{2A0AC68E-288D-464F-A39E-EF119A215B5A}" destId="{329BF2C1-EBEE-48E8-8356-8C3061DDA64B}" srcOrd="0" destOrd="0" presId="urn:microsoft.com/office/officeart/2005/8/layout/chart3"/>
    <dgm:cxn modelId="{B81057A9-FBDA-4481-BBCE-9B737F55B962}" type="presOf" srcId="{C887F2C8-CA5D-45F8-BABE-C16F733B9E3C}" destId="{42672DE2-0F90-4FB0-A927-49C4BC7C3034}" srcOrd="1" destOrd="0" presId="urn:microsoft.com/office/officeart/2005/8/layout/chart3"/>
    <dgm:cxn modelId="{648E52F6-BDE6-482B-B9FB-41972967E0D8}" type="presParOf" srcId="{4FB0A5F9-DBB0-4B90-BD42-3135DB90E43F}" destId="{329BF2C1-EBEE-48E8-8356-8C3061DDA64B}" srcOrd="0" destOrd="0" presId="urn:microsoft.com/office/officeart/2005/8/layout/chart3"/>
    <dgm:cxn modelId="{844DA9B8-8D6F-4E01-8D74-50A52F49587F}" type="presParOf" srcId="{4FB0A5F9-DBB0-4B90-BD42-3135DB90E43F}" destId="{81CE4136-84AF-4723-8E68-762B21468994}" srcOrd="1" destOrd="0" presId="urn:microsoft.com/office/officeart/2005/8/layout/chart3"/>
    <dgm:cxn modelId="{D7EEA9E1-9AF0-4F1B-B809-AC658D4A4F35}" type="presParOf" srcId="{4FB0A5F9-DBB0-4B90-BD42-3135DB90E43F}" destId="{B6C6073D-C8B9-44A0-946C-EEBE7492CC37}" srcOrd="2" destOrd="0" presId="urn:microsoft.com/office/officeart/2005/8/layout/chart3"/>
    <dgm:cxn modelId="{2F976845-C107-41E0-9DF5-959038D2278C}" type="presParOf" srcId="{4FB0A5F9-DBB0-4B90-BD42-3135DB90E43F}" destId="{42672DE2-0F90-4FB0-A927-49C4BC7C3034}" srcOrd="3" destOrd="0" presId="urn:microsoft.com/office/officeart/2005/8/layout/chart3"/>
    <dgm:cxn modelId="{CE97A906-EF58-4AD3-9E3D-C2959BEE9116}" type="presParOf" srcId="{4FB0A5F9-DBB0-4B90-BD42-3135DB90E43F}" destId="{E7C96EB1-0D74-488A-BC3A-855AFE1923EE}" srcOrd="4" destOrd="0" presId="urn:microsoft.com/office/officeart/2005/8/layout/chart3"/>
    <dgm:cxn modelId="{69DD8A96-8DF0-4CF0-9D41-F540AB011BE6}" type="presParOf" srcId="{4FB0A5F9-DBB0-4B90-BD42-3135DB90E43F}" destId="{93843672-3AC6-40A5-A390-2544617D072A}" srcOrd="5" destOrd="0" presId="urn:microsoft.com/office/officeart/2005/8/layout/chart3"/>
  </dgm:cxnLst>
  <dgm:bg/>
  <dgm:whole/>
</dgm:dataModel>
</file>

<file path=ppt/diagrams/data5.xml><?xml version="1.0" encoding="utf-8"?>
<dgm:dataModel xmlns:dgm="http://schemas.openxmlformats.org/drawingml/2006/diagram" xmlns:a="http://schemas.openxmlformats.org/drawingml/2006/main">
  <dgm:ptLst>
    <dgm:pt modelId="{57F1093F-77BD-42FA-820D-F20A87A8E2BF}" type="doc">
      <dgm:prSet loTypeId="urn:microsoft.com/office/officeart/2005/8/layout/radial1" loCatId="cycle" qsTypeId="urn:microsoft.com/office/officeart/2005/8/quickstyle/simple1#4" qsCatId="simple" csTypeId="urn:microsoft.com/office/officeart/2005/8/colors/accent2_1" csCatId="accent2" phldr="1"/>
      <dgm:spPr/>
      <dgm:t>
        <a:bodyPr/>
        <a:lstStyle/>
        <a:p>
          <a:endParaRPr lang="zh-CN" altLang="en-US"/>
        </a:p>
      </dgm:t>
    </dgm:pt>
    <dgm:pt modelId="{D8B40CB1-57F0-4351-A99A-B7EECFE13CC9}">
      <dgm:prSet phldrT="[文本]"/>
      <dgm:spPr/>
      <dgm:t>
        <a:bodyPr/>
        <a:lstStyle/>
        <a:p>
          <a:r>
            <a:rPr lang="zh-CN" altLang="en-US" b="1" dirty="0" smtClean="0">
              <a:latin typeface="仿宋_GB2312" pitchFamily="49" charset="-122"/>
              <a:ea typeface="仿宋_GB2312" pitchFamily="49" charset="-122"/>
            </a:rPr>
            <a:t>八大模块</a:t>
          </a:r>
          <a:endParaRPr lang="zh-CN" altLang="en-US" b="1" dirty="0">
            <a:latin typeface="仿宋_GB2312" pitchFamily="49" charset="-122"/>
            <a:ea typeface="仿宋_GB2312" pitchFamily="49" charset="-122"/>
          </a:endParaRPr>
        </a:p>
      </dgm:t>
    </dgm:pt>
    <dgm:pt modelId="{6CCA82A3-1CD9-40DD-A717-E9A51AB0D128}" type="parTrans" cxnId="{F0226ED8-65E1-4CBC-9552-CAF4895A5D07}">
      <dgm:prSet/>
      <dgm:spPr/>
      <dgm:t>
        <a:bodyPr/>
        <a:lstStyle/>
        <a:p>
          <a:endParaRPr lang="zh-CN" altLang="en-US"/>
        </a:p>
      </dgm:t>
    </dgm:pt>
    <dgm:pt modelId="{88DD1ECD-D2BE-4D22-BA85-BF007D037FF9}" type="sibTrans" cxnId="{F0226ED8-65E1-4CBC-9552-CAF4895A5D07}">
      <dgm:prSet/>
      <dgm:spPr/>
      <dgm:t>
        <a:bodyPr/>
        <a:lstStyle/>
        <a:p>
          <a:endParaRPr lang="zh-CN" altLang="en-US"/>
        </a:p>
      </dgm:t>
    </dgm:pt>
    <dgm:pt modelId="{2BF4E16B-54F2-4117-AF80-A9158AEC1A4E}">
      <dgm:prSet phldrT="[文本]"/>
      <dgm:spPr/>
      <dgm:t>
        <a:bodyPr/>
        <a:lstStyle/>
        <a:p>
          <a:r>
            <a:rPr lang="zh-CN" altLang="en-US" b="1" dirty="0" smtClean="0">
              <a:latin typeface="楷体_GB2312" pitchFamily="49" charset="-122"/>
              <a:ea typeface="楷体_GB2312" pitchFamily="49" charset="-122"/>
            </a:rPr>
            <a:t>安全工作体制</a:t>
          </a:r>
          <a:endParaRPr lang="zh-CN" altLang="en-US" b="1" dirty="0">
            <a:latin typeface="楷体_GB2312" pitchFamily="49" charset="-122"/>
            <a:ea typeface="楷体_GB2312" pitchFamily="49" charset="-122"/>
          </a:endParaRPr>
        </a:p>
      </dgm:t>
    </dgm:pt>
    <dgm:pt modelId="{A78F206C-9D0F-45A5-B71B-505C609C5BB1}" type="parTrans" cxnId="{80190FBE-57AB-432D-B389-2DC128CE9F30}">
      <dgm:prSet/>
      <dgm:spPr/>
      <dgm:t>
        <a:bodyPr/>
        <a:lstStyle/>
        <a:p>
          <a:endParaRPr lang="zh-CN" altLang="en-US"/>
        </a:p>
      </dgm:t>
    </dgm:pt>
    <dgm:pt modelId="{B6FC1434-A8DD-4787-BF09-4DD396FFBBCD}" type="sibTrans" cxnId="{80190FBE-57AB-432D-B389-2DC128CE9F30}">
      <dgm:prSet/>
      <dgm:spPr/>
      <dgm:t>
        <a:bodyPr/>
        <a:lstStyle/>
        <a:p>
          <a:endParaRPr lang="zh-CN" altLang="en-US"/>
        </a:p>
      </dgm:t>
    </dgm:pt>
    <dgm:pt modelId="{381DEE70-6849-4F09-8BD7-CB2058831B86}">
      <dgm:prSet phldrT="[文本]"/>
      <dgm:spPr/>
      <dgm:t>
        <a:bodyPr/>
        <a:lstStyle/>
        <a:p>
          <a:r>
            <a:rPr lang="zh-CN" altLang="en-US" b="1" dirty="0" smtClean="0">
              <a:latin typeface="楷体_GB2312" pitchFamily="49" charset="-122"/>
              <a:ea typeface="楷体_GB2312" pitchFamily="49" charset="-122"/>
            </a:rPr>
            <a:t>危险化学品监管</a:t>
          </a:r>
          <a:endParaRPr lang="zh-CN" altLang="en-US" b="1" dirty="0">
            <a:latin typeface="楷体_GB2312" pitchFamily="49" charset="-122"/>
            <a:ea typeface="楷体_GB2312" pitchFamily="49" charset="-122"/>
          </a:endParaRPr>
        </a:p>
      </dgm:t>
    </dgm:pt>
    <dgm:pt modelId="{06F436EA-963D-4C09-A1CE-B95C8A50E214}" type="parTrans" cxnId="{F1E5ACC9-FF5B-4E7A-9B93-0CADA5853C03}">
      <dgm:prSet/>
      <dgm:spPr/>
      <dgm:t>
        <a:bodyPr/>
        <a:lstStyle/>
        <a:p>
          <a:endParaRPr lang="zh-CN" altLang="en-US"/>
        </a:p>
      </dgm:t>
    </dgm:pt>
    <dgm:pt modelId="{B13BA3F3-C81A-4656-A383-DDD67D3DED61}" type="sibTrans" cxnId="{F1E5ACC9-FF5B-4E7A-9B93-0CADA5853C03}">
      <dgm:prSet/>
      <dgm:spPr/>
      <dgm:t>
        <a:bodyPr/>
        <a:lstStyle/>
        <a:p>
          <a:endParaRPr lang="zh-CN" altLang="en-US"/>
        </a:p>
      </dgm:t>
    </dgm:pt>
    <dgm:pt modelId="{9A281AD6-B1DD-4A51-9E0C-A97230A01DD8}">
      <dgm:prSet phldrT="[文本]"/>
      <dgm:spPr/>
      <dgm:t>
        <a:bodyPr/>
        <a:lstStyle/>
        <a:p>
          <a:r>
            <a:rPr lang="zh-CN" altLang="en-US" b="1" dirty="0" smtClean="0">
              <a:latin typeface="楷体_GB2312" pitchFamily="49" charset="-122"/>
              <a:ea typeface="楷体_GB2312" pitchFamily="49" charset="-122"/>
            </a:rPr>
            <a:t>安全文化教育</a:t>
          </a:r>
          <a:endParaRPr lang="zh-CN" altLang="en-US" b="1" dirty="0">
            <a:latin typeface="楷体_GB2312" pitchFamily="49" charset="-122"/>
            <a:ea typeface="楷体_GB2312" pitchFamily="49" charset="-122"/>
          </a:endParaRPr>
        </a:p>
      </dgm:t>
    </dgm:pt>
    <dgm:pt modelId="{A6B5E642-8271-4372-BA54-B3FC368D1FAA}" type="parTrans" cxnId="{DAA3BC4C-B465-4167-86A4-1B57E7F44383}">
      <dgm:prSet/>
      <dgm:spPr/>
      <dgm:t>
        <a:bodyPr/>
        <a:lstStyle/>
        <a:p>
          <a:endParaRPr lang="zh-CN" altLang="en-US"/>
        </a:p>
      </dgm:t>
    </dgm:pt>
    <dgm:pt modelId="{031A3126-0DEE-4F91-9EE9-DC6ABFDA48EA}" type="sibTrans" cxnId="{DAA3BC4C-B465-4167-86A4-1B57E7F44383}">
      <dgm:prSet/>
      <dgm:spPr/>
      <dgm:t>
        <a:bodyPr/>
        <a:lstStyle/>
        <a:p>
          <a:endParaRPr lang="zh-CN" altLang="en-US"/>
        </a:p>
      </dgm:t>
    </dgm:pt>
    <dgm:pt modelId="{64DFF081-693C-4BAC-B4C1-CE9953FF1729}">
      <dgm:prSet phldrT="[文本]"/>
      <dgm:spPr/>
      <dgm:t>
        <a:bodyPr/>
        <a:lstStyle/>
        <a:p>
          <a:r>
            <a:rPr lang="zh-CN" altLang="en-US" b="1" dirty="0" smtClean="0">
              <a:latin typeface="楷体_GB2312" pitchFamily="49" charset="-122"/>
              <a:ea typeface="楷体_GB2312" pitchFamily="49" charset="-122"/>
            </a:rPr>
            <a:t>安全隐患检查</a:t>
          </a:r>
          <a:endParaRPr lang="zh-CN" altLang="en-US" b="1" dirty="0">
            <a:latin typeface="楷体_GB2312" pitchFamily="49" charset="-122"/>
            <a:ea typeface="楷体_GB2312" pitchFamily="49" charset="-122"/>
          </a:endParaRPr>
        </a:p>
      </dgm:t>
    </dgm:pt>
    <dgm:pt modelId="{F5EEA42A-DC33-4701-80BC-46740DBA5E81}" type="parTrans" cxnId="{391AAFC0-6FED-4CDB-8E89-45D8CBFAE8C6}">
      <dgm:prSet/>
      <dgm:spPr/>
      <dgm:t>
        <a:bodyPr/>
        <a:lstStyle/>
        <a:p>
          <a:endParaRPr lang="zh-CN" altLang="en-US"/>
        </a:p>
      </dgm:t>
    </dgm:pt>
    <dgm:pt modelId="{36D8956D-8BF0-4EAD-BC37-1DF6690465F8}" type="sibTrans" cxnId="{391AAFC0-6FED-4CDB-8E89-45D8CBFAE8C6}">
      <dgm:prSet/>
      <dgm:spPr/>
      <dgm:t>
        <a:bodyPr/>
        <a:lstStyle/>
        <a:p>
          <a:endParaRPr lang="zh-CN" altLang="en-US"/>
        </a:p>
      </dgm:t>
    </dgm:pt>
    <dgm:pt modelId="{CD7D100F-9D36-469B-A7FC-6DEAB661B61F}">
      <dgm:prSet phldrT="[文本]"/>
      <dgm:spPr/>
      <dgm:t>
        <a:bodyPr/>
        <a:lstStyle/>
        <a:p>
          <a:r>
            <a:rPr lang="zh-CN" altLang="en-US" b="1" dirty="0" smtClean="0">
              <a:latin typeface="楷体_GB2312" pitchFamily="49" charset="-122"/>
              <a:ea typeface="楷体_GB2312" pitchFamily="49" charset="-122"/>
            </a:rPr>
            <a:t>安防硬件设施</a:t>
          </a:r>
          <a:endParaRPr lang="zh-CN" altLang="en-US" b="1" dirty="0">
            <a:latin typeface="楷体_GB2312" pitchFamily="49" charset="-122"/>
            <a:ea typeface="楷体_GB2312" pitchFamily="49" charset="-122"/>
          </a:endParaRPr>
        </a:p>
      </dgm:t>
    </dgm:pt>
    <dgm:pt modelId="{335D49E1-3420-4A4F-915C-8B15D1D71B10}" type="parTrans" cxnId="{28197C55-3FA8-4809-957C-EBE3B95F5BE4}">
      <dgm:prSet/>
      <dgm:spPr/>
      <dgm:t>
        <a:bodyPr/>
        <a:lstStyle/>
        <a:p>
          <a:endParaRPr lang="zh-CN" altLang="en-US"/>
        </a:p>
      </dgm:t>
    </dgm:pt>
    <dgm:pt modelId="{30999273-D574-4CD9-B868-391E7DA53A7D}" type="sibTrans" cxnId="{28197C55-3FA8-4809-957C-EBE3B95F5BE4}">
      <dgm:prSet/>
      <dgm:spPr/>
      <dgm:t>
        <a:bodyPr/>
        <a:lstStyle/>
        <a:p>
          <a:endParaRPr lang="zh-CN" altLang="en-US"/>
        </a:p>
      </dgm:t>
    </dgm:pt>
    <dgm:pt modelId="{114AB63C-2E37-49F2-8B7B-4BF3D5C35DA0}">
      <dgm:prSet phldrT="[文本]"/>
      <dgm:spPr/>
      <dgm:t>
        <a:bodyPr/>
        <a:lstStyle/>
        <a:p>
          <a:r>
            <a:rPr lang="zh-CN" altLang="en-US" b="1" dirty="0" smtClean="0">
              <a:latin typeface="楷体_GB2312" pitchFamily="49" charset="-122"/>
              <a:ea typeface="楷体_GB2312" pitchFamily="49" charset="-122"/>
            </a:rPr>
            <a:t>规章制度建设</a:t>
          </a:r>
          <a:endParaRPr lang="zh-CN" altLang="en-US" b="1" dirty="0">
            <a:latin typeface="楷体_GB2312" pitchFamily="49" charset="-122"/>
            <a:ea typeface="楷体_GB2312" pitchFamily="49" charset="-122"/>
          </a:endParaRPr>
        </a:p>
      </dgm:t>
    </dgm:pt>
    <dgm:pt modelId="{60DDF0C8-D354-44D6-ABF8-1E1B2078E702}" type="sibTrans" cxnId="{E775D75C-BBBE-45BF-AC40-70532B1AF789}">
      <dgm:prSet/>
      <dgm:spPr/>
      <dgm:t>
        <a:bodyPr/>
        <a:lstStyle/>
        <a:p>
          <a:endParaRPr lang="zh-CN" altLang="en-US"/>
        </a:p>
      </dgm:t>
    </dgm:pt>
    <dgm:pt modelId="{12EADBE2-D677-41B6-8D91-F85E9DE021CB}" type="parTrans" cxnId="{E775D75C-BBBE-45BF-AC40-70532B1AF789}">
      <dgm:prSet/>
      <dgm:spPr/>
      <dgm:t>
        <a:bodyPr/>
        <a:lstStyle/>
        <a:p>
          <a:endParaRPr lang="zh-CN" altLang="en-US"/>
        </a:p>
      </dgm:t>
    </dgm:pt>
    <dgm:pt modelId="{47611AC9-C0C9-41BD-A342-DD88FA5321A9}">
      <dgm:prSet phldrT="[文本]"/>
      <dgm:spPr/>
      <dgm:t>
        <a:bodyPr/>
        <a:lstStyle/>
        <a:p>
          <a:r>
            <a:rPr lang="zh-CN" altLang="en-US" b="1" dirty="0" smtClean="0">
              <a:latin typeface="楷体_GB2312" pitchFamily="49" charset="-122"/>
              <a:ea typeface="楷体_GB2312" pitchFamily="49" charset="-122"/>
            </a:rPr>
            <a:t>事故应急处理</a:t>
          </a:r>
          <a:endParaRPr lang="zh-CN" altLang="en-US" b="1" dirty="0">
            <a:latin typeface="楷体_GB2312" pitchFamily="49" charset="-122"/>
            <a:ea typeface="楷体_GB2312" pitchFamily="49" charset="-122"/>
          </a:endParaRPr>
        </a:p>
      </dgm:t>
    </dgm:pt>
    <dgm:pt modelId="{8C99E26F-54F0-4A1A-B3DF-918C128FA4BE}" type="parTrans" cxnId="{52D66681-29EA-429C-BBBE-38FB893EA0D4}">
      <dgm:prSet/>
      <dgm:spPr/>
      <dgm:t>
        <a:bodyPr/>
        <a:lstStyle/>
        <a:p>
          <a:endParaRPr lang="zh-CN" altLang="en-US"/>
        </a:p>
      </dgm:t>
    </dgm:pt>
    <dgm:pt modelId="{BFE20D4D-C7BB-4976-B688-77BC0243F33B}" type="sibTrans" cxnId="{52D66681-29EA-429C-BBBE-38FB893EA0D4}">
      <dgm:prSet/>
      <dgm:spPr/>
      <dgm:t>
        <a:bodyPr/>
        <a:lstStyle/>
        <a:p>
          <a:endParaRPr lang="zh-CN" altLang="en-US"/>
        </a:p>
      </dgm:t>
    </dgm:pt>
    <dgm:pt modelId="{2DE433FB-E6B6-4CBC-A7B9-40E0100D9CD4}">
      <dgm:prSet phldrT="[文本]"/>
      <dgm:spPr/>
      <dgm:t>
        <a:bodyPr/>
        <a:lstStyle/>
        <a:p>
          <a:r>
            <a:rPr lang="zh-CN" altLang="en-US" b="1" dirty="0" smtClean="0">
              <a:latin typeface="楷体_GB2312" pitchFamily="49" charset="-122"/>
              <a:ea typeface="楷体_GB2312" pitchFamily="49" charset="-122"/>
            </a:rPr>
            <a:t>信息化管理平台</a:t>
          </a:r>
          <a:endParaRPr lang="zh-CN" altLang="en-US" b="1" dirty="0">
            <a:latin typeface="楷体_GB2312" pitchFamily="49" charset="-122"/>
            <a:ea typeface="楷体_GB2312" pitchFamily="49" charset="-122"/>
          </a:endParaRPr>
        </a:p>
      </dgm:t>
    </dgm:pt>
    <dgm:pt modelId="{02C510C6-A549-4350-A479-FEEC16FA9CFB}" type="sibTrans" cxnId="{67BCE60B-F421-4C65-9F98-F7A05FEABDE3}">
      <dgm:prSet/>
      <dgm:spPr/>
      <dgm:t>
        <a:bodyPr/>
        <a:lstStyle/>
        <a:p>
          <a:endParaRPr lang="zh-CN" altLang="en-US"/>
        </a:p>
      </dgm:t>
    </dgm:pt>
    <dgm:pt modelId="{6D844343-95E4-49E8-A313-4893B4AE76AF}" type="parTrans" cxnId="{67BCE60B-F421-4C65-9F98-F7A05FEABDE3}">
      <dgm:prSet/>
      <dgm:spPr/>
      <dgm:t>
        <a:bodyPr/>
        <a:lstStyle/>
        <a:p>
          <a:endParaRPr lang="zh-CN" altLang="en-US"/>
        </a:p>
      </dgm:t>
    </dgm:pt>
    <dgm:pt modelId="{2C7C5829-A75F-4C94-AA6D-BCDCB066667E}" type="pres">
      <dgm:prSet presAssocID="{57F1093F-77BD-42FA-820D-F20A87A8E2BF}" presName="cycle" presStyleCnt="0">
        <dgm:presLayoutVars>
          <dgm:chMax val="1"/>
          <dgm:dir/>
          <dgm:animLvl val="ctr"/>
          <dgm:resizeHandles val="exact"/>
        </dgm:presLayoutVars>
      </dgm:prSet>
      <dgm:spPr/>
      <dgm:t>
        <a:bodyPr/>
        <a:lstStyle/>
        <a:p>
          <a:endParaRPr lang="zh-CN" altLang="en-US"/>
        </a:p>
      </dgm:t>
    </dgm:pt>
    <dgm:pt modelId="{9C9C5A2C-85DD-4327-83F2-ECC8A8F5CC0D}" type="pres">
      <dgm:prSet presAssocID="{D8B40CB1-57F0-4351-A99A-B7EECFE13CC9}" presName="centerShape" presStyleLbl="node0" presStyleIdx="0" presStyleCnt="1"/>
      <dgm:spPr/>
      <dgm:t>
        <a:bodyPr/>
        <a:lstStyle/>
        <a:p>
          <a:endParaRPr lang="zh-CN" altLang="en-US"/>
        </a:p>
      </dgm:t>
    </dgm:pt>
    <dgm:pt modelId="{B3ED61B6-86E8-4A29-92C9-CC899E8A7283}" type="pres">
      <dgm:prSet presAssocID="{A78F206C-9D0F-45A5-B71B-505C609C5BB1}" presName="Name9" presStyleLbl="parChTrans1D2" presStyleIdx="0" presStyleCnt="8"/>
      <dgm:spPr/>
      <dgm:t>
        <a:bodyPr/>
        <a:lstStyle/>
        <a:p>
          <a:endParaRPr lang="zh-CN" altLang="en-US"/>
        </a:p>
      </dgm:t>
    </dgm:pt>
    <dgm:pt modelId="{8AEF0039-AC09-4394-AF0D-4EBE847708AD}" type="pres">
      <dgm:prSet presAssocID="{A78F206C-9D0F-45A5-B71B-505C609C5BB1}" presName="connTx" presStyleLbl="parChTrans1D2" presStyleIdx="0" presStyleCnt="8"/>
      <dgm:spPr/>
      <dgm:t>
        <a:bodyPr/>
        <a:lstStyle/>
        <a:p>
          <a:endParaRPr lang="zh-CN" altLang="en-US"/>
        </a:p>
      </dgm:t>
    </dgm:pt>
    <dgm:pt modelId="{8CF05AA6-D033-4931-8851-59D8D55CE20E}" type="pres">
      <dgm:prSet presAssocID="{2BF4E16B-54F2-4117-AF80-A9158AEC1A4E}" presName="node" presStyleLbl="node1" presStyleIdx="0" presStyleCnt="8">
        <dgm:presLayoutVars>
          <dgm:bulletEnabled val="1"/>
        </dgm:presLayoutVars>
      </dgm:prSet>
      <dgm:spPr/>
      <dgm:t>
        <a:bodyPr/>
        <a:lstStyle/>
        <a:p>
          <a:endParaRPr lang="zh-CN" altLang="en-US"/>
        </a:p>
      </dgm:t>
    </dgm:pt>
    <dgm:pt modelId="{518F9180-A1FD-409A-ADC1-996767F7FDE5}" type="pres">
      <dgm:prSet presAssocID="{12EADBE2-D677-41B6-8D91-F85E9DE021CB}" presName="Name9" presStyleLbl="parChTrans1D2" presStyleIdx="1" presStyleCnt="8"/>
      <dgm:spPr/>
      <dgm:t>
        <a:bodyPr/>
        <a:lstStyle/>
        <a:p>
          <a:endParaRPr lang="zh-CN" altLang="en-US"/>
        </a:p>
      </dgm:t>
    </dgm:pt>
    <dgm:pt modelId="{3FD9C110-30EC-44B1-A7AB-762C96F43D82}" type="pres">
      <dgm:prSet presAssocID="{12EADBE2-D677-41B6-8D91-F85E9DE021CB}" presName="connTx" presStyleLbl="parChTrans1D2" presStyleIdx="1" presStyleCnt="8"/>
      <dgm:spPr/>
      <dgm:t>
        <a:bodyPr/>
        <a:lstStyle/>
        <a:p>
          <a:endParaRPr lang="zh-CN" altLang="en-US"/>
        </a:p>
      </dgm:t>
    </dgm:pt>
    <dgm:pt modelId="{BF7D565B-45E6-41CE-A9C0-1915DB3C57EA}" type="pres">
      <dgm:prSet presAssocID="{114AB63C-2E37-49F2-8B7B-4BF3D5C35DA0}" presName="node" presStyleLbl="node1" presStyleIdx="1" presStyleCnt="8">
        <dgm:presLayoutVars>
          <dgm:bulletEnabled val="1"/>
        </dgm:presLayoutVars>
      </dgm:prSet>
      <dgm:spPr/>
      <dgm:t>
        <a:bodyPr/>
        <a:lstStyle/>
        <a:p>
          <a:endParaRPr lang="zh-CN" altLang="en-US"/>
        </a:p>
      </dgm:t>
    </dgm:pt>
    <dgm:pt modelId="{2C049BE3-6E8F-49C0-954A-D4633C7D2BAF}" type="pres">
      <dgm:prSet presAssocID="{06F436EA-963D-4C09-A1CE-B95C8A50E214}" presName="Name9" presStyleLbl="parChTrans1D2" presStyleIdx="2" presStyleCnt="8"/>
      <dgm:spPr/>
      <dgm:t>
        <a:bodyPr/>
        <a:lstStyle/>
        <a:p>
          <a:endParaRPr lang="zh-CN" altLang="en-US"/>
        </a:p>
      </dgm:t>
    </dgm:pt>
    <dgm:pt modelId="{23219517-D062-4245-8B20-6CFA41331F26}" type="pres">
      <dgm:prSet presAssocID="{06F436EA-963D-4C09-A1CE-B95C8A50E214}" presName="connTx" presStyleLbl="parChTrans1D2" presStyleIdx="2" presStyleCnt="8"/>
      <dgm:spPr/>
      <dgm:t>
        <a:bodyPr/>
        <a:lstStyle/>
        <a:p>
          <a:endParaRPr lang="zh-CN" altLang="en-US"/>
        </a:p>
      </dgm:t>
    </dgm:pt>
    <dgm:pt modelId="{FB15663F-4947-493A-8A03-5A83B1BBB721}" type="pres">
      <dgm:prSet presAssocID="{381DEE70-6849-4F09-8BD7-CB2058831B86}" presName="node" presStyleLbl="node1" presStyleIdx="2" presStyleCnt="8">
        <dgm:presLayoutVars>
          <dgm:bulletEnabled val="1"/>
        </dgm:presLayoutVars>
      </dgm:prSet>
      <dgm:spPr/>
      <dgm:t>
        <a:bodyPr/>
        <a:lstStyle/>
        <a:p>
          <a:endParaRPr lang="zh-CN" altLang="en-US"/>
        </a:p>
      </dgm:t>
    </dgm:pt>
    <dgm:pt modelId="{70FC827D-8839-4C4F-83B7-6BFA57EA2A32}" type="pres">
      <dgm:prSet presAssocID="{A6B5E642-8271-4372-BA54-B3FC368D1FAA}" presName="Name9" presStyleLbl="parChTrans1D2" presStyleIdx="3" presStyleCnt="8"/>
      <dgm:spPr/>
      <dgm:t>
        <a:bodyPr/>
        <a:lstStyle/>
        <a:p>
          <a:endParaRPr lang="zh-CN" altLang="en-US"/>
        </a:p>
      </dgm:t>
    </dgm:pt>
    <dgm:pt modelId="{B0D2D7F8-E453-456B-ACC2-44657EEC917D}" type="pres">
      <dgm:prSet presAssocID="{A6B5E642-8271-4372-BA54-B3FC368D1FAA}" presName="connTx" presStyleLbl="parChTrans1D2" presStyleIdx="3" presStyleCnt="8"/>
      <dgm:spPr/>
      <dgm:t>
        <a:bodyPr/>
        <a:lstStyle/>
        <a:p>
          <a:endParaRPr lang="zh-CN" altLang="en-US"/>
        </a:p>
      </dgm:t>
    </dgm:pt>
    <dgm:pt modelId="{FA8A3794-32F3-4F86-9BE7-62D8DFDF083F}" type="pres">
      <dgm:prSet presAssocID="{9A281AD6-B1DD-4A51-9E0C-A97230A01DD8}" presName="node" presStyleLbl="node1" presStyleIdx="3" presStyleCnt="8">
        <dgm:presLayoutVars>
          <dgm:bulletEnabled val="1"/>
        </dgm:presLayoutVars>
      </dgm:prSet>
      <dgm:spPr/>
      <dgm:t>
        <a:bodyPr/>
        <a:lstStyle/>
        <a:p>
          <a:endParaRPr lang="zh-CN" altLang="en-US"/>
        </a:p>
      </dgm:t>
    </dgm:pt>
    <dgm:pt modelId="{27CF5238-7805-45F6-954B-6C3C46883E0E}" type="pres">
      <dgm:prSet presAssocID="{F5EEA42A-DC33-4701-80BC-46740DBA5E81}" presName="Name9" presStyleLbl="parChTrans1D2" presStyleIdx="4" presStyleCnt="8"/>
      <dgm:spPr/>
      <dgm:t>
        <a:bodyPr/>
        <a:lstStyle/>
        <a:p>
          <a:endParaRPr lang="zh-CN" altLang="en-US"/>
        </a:p>
      </dgm:t>
    </dgm:pt>
    <dgm:pt modelId="{40BC74AF-8AD4-4086-BC9C-DE3DA9C2231C}" type="pres">
      <dgm:prSet presAssocID="{F5EEA42A-DC33-4701-80BC-46740DBA5E81}" presName="connTx" presStyleLbl="parChTrans1D2" presStyleIdx="4" presStyleCnt="8"/>
      <dgm:spPr/>
      <dgm:t>
        <a:bodyPr/>
        <a:lstStyle/>
        <a:p>
          <a:endParaRPr lang="zh-CN" altLang="en-US"/>
        </a:p>
      </dgm:t>
    </dgm:pt>
    <dgm:pt modelId="{9E1A5791-457C-40C6-BE83-9A4CC9A2BD72}" type="pres">
      <dgm:prSet presAssocID="{64DFF081-693C-4BAC-B4C1-CE9953FF1729}" presName="node" presStyleLbl="node1" presStyleIdx="4" presStyleCnt="8">
        <dgm:presLayoutVars>
          <dgm:bulletEnabled val="1"/>
        </dgm:presLayoutVars>
      </dgm:prSet>
      <dgm:spPr/>
      <dgm:t>
        <a:bodyPr/>
        <a:lstStyle/>
        <a:p>
          <a:endParaRPr lang="zh-CN" altLang="en-US"/>
        </a:p>
      </dgm:t>
    </dgm:pt>
    <dgm:pt modelId="{AD2B3590-6C98-41AE-A834-81B52BF8BE0D}" type="pres">
      <dgm:prSet presAssocID="{6D844343-95E4-49E8-A313-4893B4AE76AF}" presName="Name9" presStyleLbl="parChTrans1D2" presStyleIdx="5" presStyleCnt="8"/>
      <dgm:spPr/>
      <dgm:t>
        <a:bodyPr/>
        <a:lstStyle/>
        <a:p>
          <a:endParaRPr lang="zh-CN" altLang="en-US"/>
        </a:p>
      </dgm:t>
    </dgm:pt>
    <dgm:pt modelId="{45D8BC7B-08E0-481A-8703-4249608AB087}" type="pres">
      <dgm:prSet presAssocID="{6D844343-95E4-49E8-A313-4893B4AE76AF}" presName="connTx" presStyleLbl="parChTrans1D2" presStyleIdx="5" presStyleCnt="8"/>
      <dgm:spPr/>
      <dgm:t>
        <a:bodyPr/>
        <a:lstStyle/>
        <a:p>
          <a:endParaRPr lang="zh-CN" altLang="en-US"/>
        </a:p>
      </dgm:t>
    </dgm:pt>
    <dgm:pt modelId="{0799F250-AEBE-4435-A8CC-F93748E54B47}" type="pres">
      <dgm:prSet presAssocID="{2DE433FB-E6B6-4CBC-A7B9-40E0100D9CD4}" presName="node" presStyleLbl="node1" presStyleIdx="5" presStyleCnt="8">
        <dgm:presLayoutVars>
          <dgm:bulletEnabled val="1"/>
        </dgm:presLayoutVars>
      </dgm:prSet>
      <dgm:spPr/>
      <dgm:t>
        <a:bodyPr/>
        <a:lstStyle/>
        <a:p>
          <a:endParaRPr lang="zh-CN" altLang="en-US"/>
        </a:p>
      </dgm:t>
    </dgm:pt>
    <dgm:pt modelId="{25B3BE30-AB27-4297-9665-A7DD587BA9F0}" type="pres">
      <dgm:prSet presAssocID="{335D49E1-3420-4A4F-915C-8B15D1D71B10}" presName="Name9" presStyleLbl="parChTrans1D2" presStyleIdx="6" presStyleCnt="8"/>
      <dgm:spPr/>
      <dgm:t>
        <a:bodyPr/>
        <a:lstStyle/>
        <a:p>
          <a:endParaRPr lang="zh-CN" altLang="en-US"/>
        </a:p>
      </dgm:t>
    </dgm:pt>
    <dgm:pt modelId="{C9006773-974D-45BF-8BD0-4DB55E4BEA77}" type="pres">
      <dgm:prSet presAssocID="{335D49E1-3420-4A4F-915C-8B15D1D71B10}" presName="connTx" presStyleLbl="parChTrans1D2" presStyleIdx="6" presStyleCnt="8"/>
      <dgm:spPr/>
      <dgm:t>
        <a:bodyPr/>
        <a:lstStyle/>
        <a:p>
          <a:endParaRPr lang="zh-CN" altLang="en-US"/>
        </a:p>
      </dgm:t>
    </dgm:pt>
    <dgm:pt modelId="{3721425E-E7E1-4E83-BFF3-C63532AA997B}" type="pres">
      <dgm:prSet presAssocID="{CD7D100F-9D36-469B-A7FC-6DEAB661B61F}" presName="node" presStyleLbl="node1" presStyleIdx="6" presStyleCnt="8">
        <dgm:presLayoutVars>
          <dgm:bulletEnabled val="1"/>
        </dgm:presLayoutVars>
      </dgm:prSet>
      <dgm:spPr/>
      <dgm:t>
        <a:bodyPr/>
        <a:lstStyle/>
        <a:p>
          <a:endParaRPr lang="zh-CN" altLang="en-US"/>
        </a:p>
      </dgm:t>
    </dgm:pt>
    <dgm:pt modelId="{6CF8ABB0-D3BA-45C5-91C7-FE386F1FA630}" type="pres">
      <dgm:prSet presAssocID="{8C99E26F-54F0-4A1A-B3DF-918C128FA4BE}" presName="Name9" presStyleLbl="parChTrans1D2" presStyleIdx="7" presStyleCnt="8"/>
      <dgm:spPr/>
      <dgm:t>
        <a:bodyPr/>
        <a:lstStyle/>
        <a:p>
          <a:endParaRPr lang="zh-CN" altLang="en-US"/>
        </a:p>
      </dgm:t>
    </dgm:pt>
    <dgm:pt modelId="{CADEBEC2-F375-4626-ABDA-F723F34BB969}" type="pres">
      <dgm:prSet presAssocID="{8C99E26F-54F0-4A1A-B3DF-918C128FA4BE}" presName="connTx" presStyleLbl="parChTrans1D2" presStyleIdx="7" presStyleCnt="8"/>
      <dgm:spPr/>
      <dgm:t>
        <a:bodyPr/>
        <a:lstStyle/>
        <a:p>
          <a:endParaRPr lang="zh-CN" altLang="en-US"/>
        </a:p>
      </dgm:t>
    </dgm:pt>
    <dgm:pt modelId="{B7DA3A7F-53FC-49D6-9869-53E08FB6F270}" type="pres">
      <dgm:prSet presAssocID="{47611AC9-C0C9-41BD-A342-DD88FA5321A9}" presName="node" presStyleLbl="node1" presStyleIdx="7" presStyleCnt="8">
        <dgm:presLayoutVars>
          <dgm:bulletEnabled val="1"/>
        </dgm:presLayoutVars>
      </dgm:prSet>
      <dgm:spPr/>
      <dgm:t>
        <a:bodyPr/>
        <a:lstStyle/>
        <a:p>
          <a:endParaRPr lang="zh-CN" altLang="en-US"/>
        </a:p>
      </dgm:t>
    </dgm:pt>
  </dgm:ptLst>
  <dgm:cxnLst>
    <dgm:cxn modelId="{143E4D65-66A1-46FD-84F4-6574649A515C}" type="presOf" srcId="{06F436EA-963D-4C09-A1CE-B95C8A50E214}" destId="{23219517-D062-4245-8B20-6CFA41331F26}" srcOrd="1" destOrd="0" presId="urn:microsoft.com/office/officeart/2005/8/layout/radial1"/>
    <dgm:cxn modelId="{E7F48477-9B25-44E0-AD15-3A407E816F43}" type="presOf" srcId="{CD7D100F-9D36-469B-A7FC-6DEAB661B61F}" destId="{3721425E-E7E1-4E83-BFF3-C63532AA997B}" srcOrd="0" destOrd="0" presId="urn:microsoft.com/office/officeart/2005/8/layout/radial1"/>
    <dgm:cxn modelId="{1520BA23-0968-47D4-B254-5334798A42AC}" type="presOf" srcId="{335D49E1-3420-4A4F-915C-8B15D1D71B10}" destId="{25B3BE30-AB27-4297-9665-A7DD587BA9F0}" srcOrd="0" destOrd="0" presId="urn:microsoft.com/office/officeart/2005/8/layout/radial1"/>
    <dgm:cxn modelId="{525F9C99-7FBB-4CDF-A1C2-E2C65DF84F08}" type="presOf" srcId="{6D844343-95E4-49E8-A313-4893B4AE76AF}" destId="{45D8BC7B-08E0-481A-8703-4249608AB087}" srcOrd="1" destOrd="0" presId="urn:microsoft.com/office/officeart/2005/8/layout/radial1"/>
    <dgm:cxn modelId="{F1E5ACC9-FF5B-4E7A-9B93-0CADA5853C03}" srcId="{D8B40CB1-57F0-4351-A99A-B7EECFE13CC9}" destId="{381DEE70-6849-4F09-8BD7-CB2058831B86}" srcOrd="2" destOrd="0" parTransId="{06F436EA-963D-4C09-A1CE-B95C8A50E214}" sibTransId="{B13BA3F3-C81A-4656-A383-DDD67D3DED61}"/>
    <dgm:cxn modelId="{C2CF9C35-A899-44FA-B84C-772FEFA1BDE3}" type="presOf" srcId="{06F436EA-963D-4C09-A1CE-B95C8A50E214}" destId="{2C049BE3-6E8F-49C0-954A-D4633C7D2BAF}" srcOrd="0" destOrd="0" presId="urn:microsoft.com/office/officeart/2005/8/layout/radial1"/>
    <dgm:cxn modelId="{52D66681-29EA-429C-BBBE-38FB893EA0D4}" srcId="{D8B40CB1-57F0-4351-A99A-B7EECFE13CC9}" destId="{47611AC9-C0C9-41BD-A342-DD88FA5321A9}" srcOrd="7" destOrd="0" parTransId="{8C99E26F-54F0-4A1A-B3DF-918C128FA4BE}" sibTransId="{BFE20D4D-C7BB-4976-B688-77BC0243F33B}"/>
    <dgm:cxn modelId="{8542050E-93FC-4032-9FAF-DC5A1028ABF0}" type="presOf" srcId="{8C99E26F-54F0-4A1A-B3DF-918C128FA4BE}" destId="{6CF8ABB0-D3BA-45C5-91C7-FE386F1FA630}" srcOrd="0" destOrd="0" presId="urn:microsoft.com/office/officeart/2005/8/layout/radial1"/>
    <dgm:cxn modelId="{C49822B0-558B-4A2A-A38F-74BD2A55D191}" type="presOf" srcId="{2DE433FB-E6B6-4CBC-A7B9-40E0100D9CD4}" destId="{0799F250-AEBE-4435-A8CC-F93748E54B47}" srcOrd="0" destOrd="0" presId="urn:microsoft.com/office/officeart/2005/8/layout/radial1"/>
    <dgm:cxn modelId="{7AAE6BB2-D8E4-4154-8686-F2394BEC8853}" type="presOf" srcId="{12EADBE2-D677-41B6-8D91-F85E9DE021CB}" destId="{3FD9C110-30EC-44B1-A7AB-762C96F43D82}" srcOrd="1" destOrd="0" presId="urn:microsoft.com/office/officeart/2005/8/layout/radial1"/>
    <dgm:cxn modelId="{96A8C7AD-7A5F-4B9D-A81D-D0DFC6EEA7A2}" type="presOf" srcId="{A78F206C-9D0F-45A5-B71B-505C609C5BB1}" destId="{8AEF0039-AC09-4394-AF0D-4EBE847708AD}" srcOrd="1" destOrd="0" presId="urn:microsoft.com/office/officeart/2005/8/layout/radial1"/>
    <dgm:cxn modelId="{1BC26C58-A3D3-451E-8F1B-79727C7B1B85}" type="presOf" srcId="{A78F206C-9D0F-45A5-B71B-505C609C5BB1}" destId="{B3ED61B6-86E8-4A29-92C9-CC899E8A7283}" srcOrd="0" destOrd="0" presId="urn:microsoft.com/office/officeart/2005/8/layout/radial1"/>
    <dgm:cxn modelId="{3EFB0A1E-D7AC-485F-90DB-F190A065A03E}" type="presOf" srcId="{2BF4E16B-54F2-4117-AF80-A9158AEC1A4E}" destId="{8CF05AA6-D033-4931-8851-59D8D55CE20E}" srcOrd="0" destOrd="0" presId="urn:microsoft.com/office/officeart/2005/8/layout/radial1"/>
    <dgm:cxn modelId="{0E6349F5-DCEC-44DD-8ADD-1ED5C325CA41}" type="presOf" srcId="{381DEE70-6849-4F09-8BD7-CB2058831B86}" destId="{FB15663F-4947-493A-8A03-5A83B1BBB721}" srcOrd="0" destOrd="0" presId="urn:microsoft.com/office/officeart/2005/8/layout/radial1"/>
    <dgm:cxn modelId="{BE065633-875E-4BEE-9BBD-793FCA1083DF}" type="presOf" srcId="{8C99E26F-54F0-4A1A-B3DF-918C128FA4BE}" destId="{CADEBEC2-F375-4626-ABDA-F723F34BB969}" srcOrd="1" destOrd="0" presId="urn:microsoft.com/office/officeart/2005/8/layout/radial1"/>
    <dgm:cxn modelId="{DAA3BC4C-B465-4167-86A4-1B57E7F44383}" srcId="{D8B40CB1-57F0-4351-A99A-B7EECFE13CC9}" destId="{9A281AD6-B1DD-4A51-9E0C-A97230A01DD8}" srcOrd="3" destOrd="0" parTransId="{A6B5E642-8271-4372-BA54-B3FC368D1FAA}" sibTransId="{031A3126-0DEE-4F91-9EE9-DC6ABFDA48EA}"/>
    <dgm:cxn modelId="{280A96F4-2BC2-446C-A9EA-B694E4F78A96}" type="presOf" srcId="{47611AC9-C0C9-41BD-A342-DD88FA5321A9}" destId="{B7DA3A7F-53FC-49D6-9869-53E08FB6F270}" srcOrd="0" destOrd="0" presId="urn:microsoft.com/office/officeart/2005/8/layout/radial1"/>
    <dgm:cxn modelId="{91FD95DE-4861-4E8D-834A-CF98A56917D7}" type="presOf" srcId="{D8B40CB1-57F0-4351-A99A-B7EECFE13CC9}" destId="{9C9C5A2C-85DD-4327-83F2-ECC8A8F5CC0D}" srcOrd="0" destOrd="0" presId="urn:microsoft.com/office/officeart/2005/8/layout/radial1"/>
    <dgm:cxn modelId="{209CE79D-8A8D-42C1-B2DB-C7975D6407F0}" type="presOf" srcId="{F5EEA42A-DC33-4701-80BC-46740DBA5E81}" destId="{27CF5238-7805-45F6-954B-6C3C46883E0E}" srcOrd="0" destOrd="0" presId="urn:microsoft.com/office/officeart/2005/8/layout/radial1"/>
    <dgm:cxn modelId="{59686C07-6B7D-45B3-8E34-CDA0A377DB16}" type="presOf" srcId="{64DFF081-693C-4BAC-B4C1-CE9953FF1729}" destId="{9E1A5791-457C-40C6-BE83-9A4CC9A2BD72}" srcOrd="0" destOrd="0" presId="urn:microsoft.com/office/officeart/2005/8/layout/radial1"/>
    <dgm:cxn modelId="{391AAFC0-6FED-4CDB-8E89-45D8CBFAE8C6}" srcId="{D8B40CB1-57F0-4351-A99A-B7EECFE13CC9}" destId="{64DFF081-693C-4BAC-B4C1-CE9953FF1729}" srcOrd="4" destOrd="0" parTransId="{F5EEA42A-DC33-4701-80BC-46740DBA5E81}" sibTransId="{36D8956D-8BF0-4EAD-BC37-1DF6690465F8}"/>
    <dgm:cxn modelId="{F7F9E0F1-27E7-4BDA-9DC1-DCCA2B0D24F3}" type="presOf" srcId="{A6B5E642-8271-4372-BA54-B3FC368D1FAA}" destId="{B0D2D7F8-E453-456B-ACC2-44657EEC917D}" srcOrd="1" destOrd="0" presId="urn:microsoft.com/office/officeart/2005/8/layout/radial1"/>
    <dgm:cxn modelId="{E775D75C-BBBE-45BF-AC40-70532B1AF789}" srcId="{D8B40CB1-57F0-4351-A99A-B7EECFE13CC9}" destId="{114AB63C-2E37-49F2-8B7B-4BF3D5C35DA0}" srcOrd="1" destOrd="0" parTransId="{12EADBE2-D677-41B6-8D91-F85E9DE021CB}" sibTransId="{60DDF0C8-D354-44D6-ABF8-1E1B2078E702}"/>
    <dgm:cxn modelId="{28197C55-3FA8-4809-957C-EBE3B95F5BE4}" srcId="{D8B40CB1-57F0-4351-A99A-B7EECFE13CC9}" destId="{CD7D100F-9D36-469B-A7FC-6DEAB661B61F}" srcOrd="6" destOrd="0" parTransId="{335D49E1-3420-4A4F-915C-8B15D1D71B10}" sibTransId="{30999273-D574-4CD9-B868-391E7DA53A7D}"/>
    <dgm:cxn modelId="{24EF56A9-2A96-4876-9C35-1A01E1D20DA6}" type="presOf" srcId="{335D49E1-3420-4A4F-915C-8B15D1D71B10}" destId="{C9006773-974D-45BF-8BD0-4DB55E4BEA77}" srcOrd="1" destOrd="0" presId="urn:microsoft.com/office/officeart/2005/8/layout/radial1"/>
    <dgm:cxn modelId="{2C3E02D5-88ED-4E8C-9DA6-38C316CCB14E}" type="presOf" srcId="{6D844343-95E4-49E8-A313-4893B4AE76AF}" destId="{AD2B3590-6C98-41AE-A834-81B52BF8BE0D}" srcOrd="0" destOrd="0" presId="urn:microsoft.com/office/officeart/2005/8/layout/radial1"/>
    <dgm:cxn modelId="{80190FBE-57AB-432D-B389-2DC128CE9F30}" srcId="{D8B40CB1-57F0-4351-A99A-B7EECFE13CC9}" destId="{2BF4E16B-54F2-4117-AF80-A9158AEC1A4E}" srcOrd="0" destOrd="0" parTransId="{A78F206C-9D0F-45A5-B71B-505C609C5BB1}" sibTransId="{B6FC1434-A8DD-4787-BF09-4DD396FFBBCD}"/>
    <dgm:cxn modelId="{0BCA6C42-7C98-46AB-8FFE-F824AD33EE2F}" type="presOf" srcId="{57F1093F-77BD-42FA-820D-F20A87A8E2BF}" destId="{2C7C5829-A75F-4C94-AA6D-BCDCB066667E}" srcOrd="0" destOrd="0" presId="urn:microsoft.com/office/officeart/2005/8/layout/radial1"/>
    <dgm:cxn modelId="{0705FC4D-4B9C-4C53-98C3-7D58AFBE7D51}" type="presOf" srcId="{12EADBE2-D677-41B6-8D91-F85E9DE021CB}" destId="{518F9180-A1FD-409A-ADC1-996767F7FDE5}" srcOrd="0" destOrd="0" presId="urn:microsoft.com/office/officeart/2005/8/layout/radial1"/>
    <dgm:cxn modelId="{67BCE60B-F421-4C65-9F98-F7A05FEABDE3}" srcId="{D8B40CB1-57F0-4351-A99A-B7EECFE13CC9}" destId="{2DE433FB-E6B6-4CBC-A7B9-40E0100D9CD4}" srcOrd="5" destOrd="0" parTransId="{6D844343-95E4-49E8-A313-4893B4AE76AF}" sibTransId="{02C510C6-A549-4350-A479-FEEC16FA9CFB}"/>
    <dgm:cxn modelId="{F0226ED8-65E1-4CBC-9552-CAF4895A5D07}" srcId="{57F1093F-77BD-42FA-820D-F20A87A8E2BF}" destId="{D8B40CB1-57F0-4351-A99A-B7EECFE13CC9}" srcOrd="0" destOrd="0" parTransId="{6CCA82A3-1CD9-40DD-A717-E9A51AB0D128}" sibTransId="{88DD1ECD-D2BE-4D22-BA85-BF007D037FF9}"/>
    <dgm:cxn modelId="{AA7AFEE2-DA0B-40A7-B317-5EE69A27314C}" type="presOf" srcId="{114AB63C-2E37-49F2-8B7B-4BF3D5C35DA0}" destId="{BF7D565B-45E6-41CE-A9C0-1915DB3C57EA}" srcOrd="0" destOrd="0" presId="urn:microsoft.com/office/officeart/2005/8/layout/radial1"/>
    <dgm:cxn modelId="{882B4127-EC08-4C64-9A78-D59A4530E74F}" type="presOf" srcId="{9A281AD6-B1DD-4A51-9E0C-A97230A01DD8}" destId="{FA8A3794-32F3-4F86-9BE7-62D8DFDF083F}" srcOrd="0" destOrd="0" presId="urn:microsoft.com/office/officeart/2005/8/layout/radial1"/>
    <dgm:cxn modelId="{D36BB5AF-EB10-4AE8-B157-944990B8AAA1}" type="presOf" srcId="{F5EEA42A-DC33-4701-80BC-46740DBA5E81}" destId="{40BC74AF-8AD4-4086-BC9C-DE3DA9C2231C}" srcOrd="1" destOrd="0" presId="urn:microsoft.com/office/officeart/2005/8/layout/radial1"/>
    <dgm:cxn modelId="{AA1B4401-E5EF-4363-A704-25F5B43FBAEC}" type="presOf" srcId="{A6B5E642-8271-4372-BA54-B3FC368D1FAA}" destId="{70FC827D-8839-4C4F-83B7-6BFA57EA2A32}" srcOrd="0" destOrd="0" presId="urn:microsoft.com/office/officeart/2005/8/layout/radial1"/>
    <dgm:cxn modelId="{37783DC5-E831-4DBD-98F4-27A2605998C2}" type="presParOf" srcId="{2C7C5829-A75F-4C94-AA6D-BCDCB066667E}" destId="{9C9C5A2C-85DD-4327-83F2-ECC8A8F5CC0D}" srcOrd="0" destOrd="0" presId="urn:microsoft.com/office/officeart/2005/8/layout/radial1"/>
    <dgm:cxn modelId="{21C7CA57-084B-4C13-8A80-582DC674CB8E}" type="presParOf" srcId="{2C7C5829-A75F-4C94-AA6D-BCDCB066667E}" destId="{B3ED61B6-86E8-4A29-92C9-CC899E8A7283}" srcOrd="1" destOrd="0" presId="urn:microsoft.com/office/officeart/2005/8/layout/radial1"/>
    <dgm:cxn modelId="{39DCA5F3-E749-4C0B-9F79-E861B9BE297D}" type="presParOf" srcId="{B3ED61B6-86E8-4A29-92C9-CC899E8A7283}" destId="{8AEF0039-AC09-4394-AF0D-4EBE847708AD}" srcOrd="0" destOrd="0" presId="urn:microsoft.com/office/officeart/2005/8/layout/radial1"/>
    <dgm:cxn modelId="{48E24C54-A747-490F-A0D6-ED3F3BE76482}" type="presParOf" srcId="{2C7C5829-A75F-4C94-AA6D-BCDCB066667E}" destId="{8CF05AA6-D033-4931-8851-59D8D55CE20E}" srcOrd="2" destOrd="0" presId="urn:microsoft.com/office/officeart/2005/8/layout/radial1"/>
    <dgm:cxn modelId="{A6B384C2-828E-4B34-AE48-BEB658380E26}" type="presParOf" srcId="{2C7C5829-A75F-4C94-AA6D-BCDCB066667E}" destId="{518F9180-A1FD-409A-ADC1-996767F7FDE5}" srcOrd="3" destOrd="0" presId="urn:microsoft.com/office/officeart/2005/8/layout/radial1"/>
    <dgm:cxn modelId="{96C1D57F-89CB-400F-A7BF-F122392F8EA7}" type="presParOf" srcId="{518F9180-A1FD-409A-ADC1-996767F7FDE5}" destId="{3FD9C110-30EC-44B1-A7AB-762C96F43D82}" srcOrd="0" destOrd="0" presId="urn:microsoft.com/office/officeart/2005/8/layout/radial1"/>
    <dgm:cxn modelId="{86E60B80-1147-4FEC-88F0-BFDC821C5D3F}" type="presParOf" srcId="{2C7C5829-A75F-4C94-AA6D-BCDCB066667E}" destId="{BF7D565B-45E6-41CE-A9C0-1915DB3C57EA}" srcOrd="4" destOrd="0" presId="urn:microsoft.com/office/officeart/2005/8/layout/radial1"/>
    <dgm:cxn modelId="{43EEB653-3174-4CB2-AC21-5D0077897D89}" type="presParOf" srcId="{2C7C5829-A75F-4C94-AA6D-BCDCB066667E}" destId="{2C049BE3-6E8F-49C0-954A-D4633C7D2BAF}" srcOrd="5" destOrd="0" presId="urn:microsoft.com/office/officeart/2005/8/layout/radial1"/>
    <dgm:cxn modelId="{C8BBF450-0D53-4833-B5DA-A8275A6714A4}" type="presParOf" srcId="{2C049BE3-6E8F-49C0-954A-D4633C7D2BAF}" destId="{23219517-D062-4245-8B20-6CFA41331F26}" srcOrd="0" destOrd="0" presId="urn:microsoft.com/office/officeart/2005/8/layout/radial1"/>
    <dgm:cxn modelId="{6737D782-D5CC-4B18-9E44-01D8F7F8AD61}" type="presParOf" srcId="{2C7C5829-A75F-4C94-AA6D-BCDCB066667E}" destId="{FB15663F-4947-493A-8A03-5A83B1BBB721}" srcOrd="6" destOrd="0" presId="urn:microsoft.com/office/officeart/2005/8/layout/radial1"/>
    <dgm:cxn modelId="{3D583E8B-9B52-43A3-8D54-033394082C85}" type="presParOf" srcId="{2C7C5829-A75F-4C94-AA6D-BCDCB066667E}" destId="{70FC827D-8839-4C4F-83B7-6BFA57EA2A32}" srcOrd="7" destOrd="0" presId="urn:microsoft.com/office/officeart/2005/8/layout/radial1"/>
    <dgm:cxn modelId="{7F647AC6-A7CD-43DB-8CE6-747F8D396DD1}" type="presParOf" srcId="{70FC827D-8839-4C4F-83B7-6BFA57EA2A32}" destId="{B0D2D7F8-E453-456B-ACC2-44657EEC917D}" srcOrd="0" destOrd="0" presId="urn:microsoft.com/office/officeart/2005/8/layout/radial1"/>
    <dgm:cxn modelId="{87D011AF-B1AD-4624-8FA7-0BD494DDF687}" type="presParOf" srcId="{2C7C5829-A75F-4C94-AA6D-BCDCB066667E}" destId="{FA8A3794-32F3-4F86-9BE7-62D8DFDF083F}" srcOrd="8" destOrd="0" presId="urn:microsoft.com/office/officeart/2005/8/layout/radial1"/>
    <dgm:cxn modelId="{DF2642BD-B61D-463C-95C7-3D031BB98D92}" type="presParOf" srcId="{2C7C5829-A75F-4C94-AA6D-BCDCB066667E}" destId="{27CF5238-7805-45F6-954B-6C3C46883E0E}" srcOrd="9" destOrd="0" presId="urn:microsoft.com/office/officeart/2005/8/layout/radial1"/>
    <dgm:cxn modelId="{8FF8AAD4-A2FE-4FD0-8E92-C31CFA8E4CEE}" type="presParOf" srcId="{27CF5238-7805-45F6-954B-6C3C46883E0E}" destId="{40BC74AF-8AD4-4086-BC9C-DE3DA9C2231C}" srcOrd="0" destOrd="0" presId="urn:microsoft.com/office/officeart/2005/8/layout/radial1"/>
    <dgm:cxn modelId="{7D154F93-6353-4868-87B6-1EE05E6E5B05}" type="presParOf" srcId="{2C7C5829-A75F-4C94-AA6D-BCDCB066667E}" destId="{9E1A5791-457C-40C6-BE83-9A4CC9A2BD72}" srcOrd="10" destOrd="0" presId="urn:microsoft.com/office/officeart/2005/8/layout/radial1"/>
    <dgm:cxn modelId="{D5A3B2D4-0477-4854-AEAF-95117FE16047}" type="presParOf" srcId="{2C7C5829-A75F-4C94-AA6D-BCDCB066667E}" destId="{AD2B3590-6C98-41AE-A834-81B52BF8BE0D}" srcOrd="11" destOrd="0" presId="urn:microsoft.com/office/officeart/2005/8/layout/radial1"/>
    <dgm:cxn modelId="{ADEE545C-1F56-426F-99D7-5B91F20B9BCE}" type="presParOf" srcId="{AD2B3590-6C98-41AE-A834-81B52BF8BE0D}" destId="{45D8BC7B-08E0-481A-8703-4249608AB087}" srcOrd="0" destOrd="0" presId="urn:microsoft.com/office/officeart/2005/8/layout/radial1"/>
    <dgm:cxn modelId="{320236B1-5E80-4F6A-85CB-2025D24756F7}" type="presParOf" srcId="{2C7C5829-A75F-4C94-AA6D-BCDCB066667E}" destId="{0799F250-AEBE-4435-A8CC-F93748E54B47}" srcOrd="12" destOrd="0" presId="urn:microsoft.com/office/officeart/2005/8/layout/radial1"/>
    <dgm:cxn modelId="{13D4669B-1712-48DA-9BC2-0C43BAF9E80A}" type="presParOf" srcId="{2C7C5829-A75F-4C94-AA6D-BCDCB066667E}" destId="{25B3BE30-AB27-4297-9665-A7DD587BA9F0}" srcOrd="13" destOrd="0" presId="urn:microsoft.com/office/officeart/2005/8/layout/radial1"/>
    <dgm:cxn modelId="{6387B970-3042-4CE5-BF14-243A63B341ED}" type="presParOf" srcId="{25B3BE30-AB27-4297-9665-A7DD587BA9F0}" destId="{C9006773-974D-45BF-8BD0-4DB55E4BEA77}" srcOrd="0" destOrd="0" presId="urn:microsoft.com/office/officeart/2005/8/layout/radial1"/>
    <dgm:cxn modelId="{7A2A2F53-2EF3-4A6A-B893-57E3A67229FF}" type="presParOf" srcId="{2C7C5829-A75F-4C94-AA6D-BCDCB066667E}" destId="{3721425E-E7E1-4E83-BFF3-C63532AA997B}" srcOrd="14" destOrd="0" presId="urn:microsoft.com/office/officeart/2005/8/layout/radial1"/>
    <dgm:cxn modelId="{976DDADE-5E79-421F-821C-9AC4BB39B1EC}" type="presParOf" srcId="{2C7C5829-A75F-4C94-AA6D-BCDCB066667E}" destId="{6CF8ABB0-D3BA-45C5-91C7-FE386F1FA630}" srcOrd="15" destOrd="0" presId="urn:microsoft.com/office/officeart/2005/8/layout/radial1"/>
    <dgm:cxn modelId="{9D71AA9B-1904-4AC2-A311-2FD0C3070B26}" type="presParOf" srcId="{6CF8ABB0-D3BA-45C5-91C7-FE386F1FA630}" destId="{CADEBEC2-F375-4626-ABDA-F723F34BB969}" srcOrd="0" destOrd="0" presId="urn:microsoft.com/office/officeart/2005/8/layout/radial1"/>
    <dgm:cxn modelId="{3BCE32B8-3963-48F9-AE2A-AB58402D3449}" type="presParOf" srcId="{2C7C5829-A75F-4C94-AA6D-BCDCB066667E}" destId="{B7DA3A7F-53FC-49D6-9869-53E08FB6F270}" srcOrd="16" destOrd="0" presId="urn:microsoft.com/office/officeart/2005/8/layout/radial1"/>
  </dgm:cxnLst>
  <dgm:bg/>
  <dgm:whole/>
</dgm:dataModel>
</file>

<file path=ppt/diagrams/data6.xml><?xml version="1.0" encoding="utf-8"?>
<dgm:dataModel xmlns:dgm="http://schemas.openxmlformats.org/drawingml/2006/diagram" xmlns:a="http://schemas.openxmlformats.org/drawingml/2006/main">
  <dgm:ptLst>
    <dgm:pt modelId="{2812FBC5-5C3E-448D-AEF5-BC13487D1454}" type="doc">
      <dgm:prSet loTypeId="urn:microsoft.com/office/officeart/2005/8/layout/cycle8" loCatId="cycle" qsTypeId="urn:microsoft.com/office/officeart/2005/8/quickstyle/simple5" qsCatId="simple" csTypeId="urn:microsoft.com/office/officeart/2005/8/colors/colorful4" csCatId="colorful" phldr="1"/>
      <dgm:spPr/>
    </dgm:pt>
    <dgm:pt modelId="{1EF18541-11F5-4E85-9FC4-9A6C9DC405F6}">
      <dgm:prSet phldrT="[文本]" custT="1"/>
      <dgm:spPr/>
      <dgm:t>
        <a:bodyPr/>
        <a:lstStyle/>
        <a:p>
          <a:pPr>
            <a:lnSpc>
              <a:spcPts val="1200"/>
            </a:lnSpc>
          </a:pPr>
          <a:r>
            <a:rPr lang="zh-CN" altLang="en-US" sz="1200" b="1" dirty="0" smtClean="0">
              <a:latin typeface="微软雅黑" pitchFamily="34" charset="-122"/>
              <a:ea typeface="微软雅黑" pitchFamily="34" charset="-122"/>
            </a:rPr>
            <a:t>货源合法</a:t>
          </a:r>
          <a:endParaRPr lang="en-US" altLang="zh-CN" sz="1200" b="1" dirty="0" smtClean="0">
            <a:latin typeface="微软雅黑" pitchFamily="34" charset="-122"/>
            <a:ea typeface="微软雅黑" pitchFamily="34" charset="-122"/>
          </a:endParaRPr>
        </a:p>
        <a:p>
          <a:pPr>
            <a:lnSpc>
              <a:spcPts val="1200"/>
            </a:lnSpc>
          </a:pPr>
          <a:r>
            <a:rPr lang="zh-CN" altLang="en-US" sz="1200" b="1" dirty="0" smtClean="0">
              <a:latin typeface="微软雅黑" pitchFamily="34" charset="-122"/>
              <a:ea typeface="微软雅黑" pitchFamily="34" charset="-122"/>
            </a:rPr>
            <a:t>源头管理</a:t>
          </a:r>
          <a:endParaRPr lang="zh-CN" altLang="en-US" sz="1200" b="1" dirty="0">
            <a:latin typeface="微软雅黑" pitchFamily="34" charset="-122"/>
            <a:ea typeface="微软雅黑" pitchFamily="34" charset="-122"/>
          </a:endParaRPr>
        </a:p>
      </dgm:t>
    </dgm:pt>
    <dgm:pt modelId="{91D93540-2495-4DCB-8117-94FCA4B3BA1C}" type="parTrans" cxnId="{6E70212E-FBC8-4036-BEFA-EFD6CE47588F}">
      <dgm:prSet/>
      <dgm:spPr/>
      <dgm:t>
        <a:bodyPr/>
        <a:lstStyle/>
        <a:p>
          <a:endParaRPr lang="zh-CN" altLang="en-US"/>
        </a:p>
      </dgm:t>
    </dgm:pt>
    <dgm:pt modelId="{23A7EA69-F685-4139-86E5-300F416BAD2D}" type="sibTrans" cxnId="{6E70212E-FBC8-4036-BEFA-EFD6CE47588F}">
      <dgm:prSet/>
      <dgm:spPr/>
      <dgm:t>
        <a:bodyPr/>
        <a:lstStyle/>
        <a:p>
          <a:endParaRPr lang="zh-CN" altLang="en-US"/>
        </a:p>
      </dgm:t>
    </dgm:pt>
    <dgm:pt modelId="{0E26D0F4-B12A-4F8F-AC2E-DA577838B393}">
      <dgm:prSet phldrT="[文本]" custT="1"/>
      <dgm:spPr/>
      <dgm:t>
        <a:bodyPr/>
        <a:lstStyle/>
        <a:p>
          <a:pPr>
            <a:lnSpc>
              <a:spcPts val="1200"/>
            </a:lnSpc>
          </a:pPr>
          <a:r>
            <a:rPr lang="zh-CN" altLang="en-US" sz="1200" b="1" dirty="0" smtClean="0">
              <a:latin typeface="微软雅黑" pitchFamily="34" charset="-122"/>
              <a:ea typeface="微软雅黑" pitchFamily="34" charset="-122"/>
            </a:rPr>
            <a:t>在线采购</a:t>
          </a:r>
          <a:endParaRPr lang="en-US" altLang="zh-CN" sz="1200" b="1" dirty="0" smtClean="0">
            <a:latin typeface="微软雅黑" pitchFamily="34" charset="-122"/>
            <a:ea typeface="微软雅黑" pitchFamily="34" charset="-122"/>
          </a:endParaRPr>
        </a:p>
        <a:p>
          <a:pPr>
            <a:lnSpc>
              <a:spcPts val="1200"/>
            </a:lnSpc>
          </a:pPr>
          <a:r>
            <a:rPr lang="zh-CN" altLang="en-US" sz="1200" b="1" dirty="0" smtClean="0">
              <a:latin typeface="微软雅黑" pitchFamily="34" charset="-122"/>
              <a:ea typeface="微软雅黑" pitchFamily="34" charset="-122"/>
            </a:rPr>
            <a:t>简化流程</a:t>
          </a:r>
          <a:endParaRPr lang="zh-CN" altLang="en-US" sz="1200" b="1" dirty="0">
            <a:latin typeface="微软雅黑" pitchFamily="34" charset="-122"/>
            <a:ea typeface="微软雅黑" pitchFamily="34" charset="-122"/>
          </a:endParaRPr>
        </a:p>
      </dgm:t>
    </dgm:pt>
    <dgm:pt modelId="{2239B56F-B51C-4FAF-939D-E9D47EE312C0}" type="parTrans" cxnId="{467713CC-FBBF-4037-A3BA-DFAAEFD49BEF}">
      <dgm:prSet/>
      <dgm:spPr/>
      <dgm:t>
        <a:bodyPr/>
        <a:lstStyle/>
        <a:p>
          <a:endParaRPr lang="zh-CN" altLang="en-US"/>
        </a:p>
      </dgm:t>
    </dgm:pt>
    <dgm:pt modelId="{2CDA1E34-3D86-4E99-B35F-26CCD3AB783D}" type="sibTrans" cxnId="{467713CC-FBBF-4037-A3BA-DFAAEFD49BEF}">
      <dgm:prSet/>
      <dgm:spPr/>
      <dgm:t>
        <a:bodyPr/>
        <a:lstStyle/>
        <a:p>
          <a:endParaRPr lang="zh-CN" altLang="en-US"/>
        </a:p>
      </dgm:t>
    </dgm:pt>
    <dgm:pt modelId="{519D5C19-C405-4750-BCDF-F9B3F6CD0B58}">
      <dgm:prSet phldrT="[文本]" custT="1"/>
      <dgm:spPr/>
      <dgm:t>
        <a:bodyPr/>
        <a:lstStyle/>
        <a:p>
          <a:r>
            <a:rPr lang="zh-CN" altLang="en-US" sz="1200" b="1" dirty="0" smtClean="0">
              <a:latin typeface="微软雅黑" pitchFamily="34" charset="-122"/>
              <a:ea typeface="微软雅黑" pitchFamily="34" charset="-122"/>
            </a:rPr>
            <a:t>危化品全流程监管</a:t>
          </a:r>
          <a:endParaRPr lang="zh-CN" altLang="en-US" sz="1200" b="1" dirty="0">
            <a:latin typeface="微软雅黑" pitchFamily="34" charset="-122"/>
            <a:ea typeface="微软雅黑" pitchFamily="34" charset="-122"/>
          </a:endParaRPr>
        </a:p>
      </dgm:t>
    </dgm:pt>
    <dgm:pt modelId="{5E1A00B0-AD99-4147-9585-51D69C125EE5}" type="parTrans" cxnId="{6B98963D-C317-40CB-BE89-AF08BF6B4843}">
      <dgm:prSet/>
      <dgm:spPr/>
      <dgm:t>
        <a:bodyPr/>
        <a:lstStyle/>
        <a:p>
          <a:endParaRPr lang="zh-CN" altLang="en-US"/>
        </a:p>
      </dgm:t>
    </dgm:pt>
    <dgm:pt modelId="{1BB87BEF-A649-4EDE-90FB-F898FD72CE30}" type="sibTrans" cxnId="{6B98963D-C317-40CB-BE89-AF08BF6B4843}">
      <dgm:prSet/>
      <dgm:spPr/>
      <dgm:t>
        <a:bodyPr/>
        <a:lstStyle/>
        <a:p>
          <a:endParaRPr lang="zh-CN" altLang="en-US"/>
        </a:p>
      </dgm:t>
    </dgm:pt>
    <dgm:pt modelId="{8EFF697E-8010-4B71-AF34-BAC30AB5C595}" type="pres">
      <dgm:prSet presAssocID="{2812FBC5-5C3E-448D-AEF5-BC13487D1454}" presName="compositeShape" presStyleCnt="0">
        <dgm:presLayoutVars>
          <dgm:chMax val="7"/>
          <dgm:dir/>
          <dgm:resizeHandles val="exact"/>
        </dgm:presLayoutVars>
      </dgm:prSet>
      <dgm:spPr/>
    </dgm:pt>
    <dgm:pt modelId="{9063D7B1-C5B3-4C92-95CC-65EC56D04C23}" type="pres">
      <dgm:prSet presAssocID="{2812FBC5-5C3E-448D-AEF5-BC13487D1454}" presName="wedge1" presStyleLbl="node1" presStyleIdx="0" presStyleCnt="3"/>
      <dgm:spPr/>
      <dgm:t>
        <a:bodyPr/>
        <a:lstStyle/>
        <a:p>
          <a:endParaRPr lang="zh-CN" altLang="en-US"/>
        </a:p>
      </dgm:t>
    </dgm:pt>
    <dgm:pt modelId="{8C2D4F7C-1207-41A1-B282-D6CDE75D40BB}" type="pres">
      <dgm:prSet presAssocID="{2812FBC5-5C3E-448D-AEF5-BC13487D1454}" presName="dummy1a" presStyleCnt="0"/>
      <dgm:spPr/>
    </dgm:pt>
    <dgm:pt modelId="{5A94FCFC-0A31-4B16-B860-8DC540D05272}" type="pres">
      <dgm:prSet presAssocID="{2812FBC5-5C3E-448D-AEF5-BC13487D1454}" presName="dummy1b" presStyleCnt="0"/>
      <dgm:spPr/>
    </dgm:pt>
    <dgm:pt modelId="{0B28F495-4F84-4C33-B766-CCB01636F20C}" type="pres">
      <dgm:prSet presAssocID="{2812FBC5-5C3E-448D-AEF5-BC13487D1454}" presName="wedge1Tx" presStyleLbl="node1" presStyleIdx="0" presStyleCnt="3">
        <dgm:presLayoutVars>
          <dgm:chMax val="0"/>
          <dgm:chPref val="0"/>
          <dgm:bulletEnabled val="1"/>
        </dgm:presLayoutVars>
      </dgm:prSet>
      <dgm:spPr/>
      <dgm:t>
        <a:bodyPr/>
        <a:lstStyle/>
        <a:p>
          <a:endParaRPr lang="zh-CN" altLang="en-US"/>
        </a:p>
      </dgm:t>
    </dgm:pt>
    <dgm:pt modelId="{E4B0448A-5A21-44BB-AF89-4768765CDD69}" type="pres">
      <dgm:prSet presAssocID="{2812FBC5-5C3E-448D-AEF5-BC13487D1454}" presName="wedge2" presStyleLbl="node1" presStyleIdx="1" presStyleCnt="3"/>
      <dgm:spPr/>
      <dgm:t>
        <a:bodyPr/>
        <a:lstStyle/>
        <a:p>
          <a:endParaRPr lang="zh-CN" altLang="en-US"/>
        </a:p>
      </dgm:t>
    </dgm:pt>
    <dgm:pt modelId="{00936AAE-ADAB-41CC-B355-BF550DA07888}" type="pres">
      <dgm:prSet presAssocID="{2812FBC5-5C3E-448D-AEF5-BC13487D1454}" presName="dummy2a" presStyleCnt="0"/>
      <dgm:spPr/>
    </dgm:pt>
    <dgm:pt modelId="{1DCC73CB-1FA2-4953-A859-8B61D098E557}" type="pres">
      <dgm:prSet presAssocID="{2812FBC5-5C3E-448D-AEF5-BC13487D1454}" presName="dummy2b" presStyleCnt="0"/>
      <dgm:spPr/>
    </dgm:pt>
    <dgm:pt modelId="{F5439A26-FB03-479C-9270-59F7283C06E0}" type="pres">
      <dgm:prSet presAssocID="{2812FBC5-5C3E-448D-AEF5-BC13487D1454}" presName="wedge2Tx" presStyleLbl="node1" presStyleIdx="1" presStyleCnt="3">
        <dgm:presLayoutVars>
          <dgm:chMax val="0"/>
          <dgm:chPref val="0"/>
          <dgm:bulletEnabled val="1"/>
        </dgm:presLayoutVars>
      </dgm:prSet>
      <dgm:spPr/>
      <dgm:t>
        <a:bodyPr/>
        <a:lstStyle/>
        <a:p>
          <a:endParaRPr lang="zh-CN" altLang="en-US"/>
        </a:p>
      </dgm:t>
    </dgm:pt>
    <dgm:pt modelId="{69A38912-2E45-4391-99B1-E747888ABF63}" type="pres">
      <dgm:prSet presAssocID="{2812FBC5-5C3E-448D-AEF5-BC13487D1454}" presName="wedge3" presStyleLbl="node1" presStyleIdx="2" presStyleCnt="3"/>
      <dgm:spPr/>
      <dgm:t>
        <a:bodyPr/>
        <a:lstStyle/>
        <a:p>
          <a:endParaRPr lang="zh-CN" altLang="en-US"/>
        </a:p>
      </dgm:t>
    </dgm:pt>
    <dgm:pt modelId="{4025D7A8-7EC5-4FD0-95CD-CF4E2EF3411B}" type="pres">
      <dgm:prSet presAssocID="{2812FBC5-5C3E-448D-AEF5-BC13487D1454}" presName="dummy3a" presStyleCnt="0"/>
      <dgm:spPr/>
    </dgm:pt>
    <dgm:pt modelId="{E4D1A2A9-C330-4DAF-8A9E-7C39D7E90CF0}" type="pres">
      <dgm:prSet presAssocID="{2812FBC5-5C3E-448D-AEF5-BC13487D1454}" presName="dummy3b" presStyleCnt="0"/>
      <dgm:spPr/>
    </dgm:pt>
    <dgm:pt modelId="{35778F61-6942-47ED-9909-7189538EFCDF}" type="pres">
      <dgm:prSet presAssocID="{2812FBC5-5C3E-448D-AEF5-BC13487D1454}" presName="wedge3Tx" presStyleLbl="node1" presStyleIdx="2" presStyleCnt="3">
        <dgm:presLayoutVars>
          <dgm:chMax val="0"/>
          <dgm:chPref val="0"/>
          <dgm:bulletEnabled val="1"/>
        </dgm:presLayoutVars>
      </dgm:prSet>
      <dgm:spPr/>
      <dgm:t>
        <a:bodyPr/>
        <a:lstStyle/>
        <a:p>
          <a:endParaRPr lang="zh-CN" altLang="en-US"/>
        </a:p>
      </dgm:t>
    </dgm:pt>
    <dgm:pt modelId="{33DB89CE-7B3D-42FC-AA89-8A2031C6EC25}" type="pres">
      <dgm:prSet presAssocID="{23A7EA69-F685-4139-86E5-300F416BAD2D}" presName="arrowWedge1" presStyleLbl="fgSibTrans2D1" presStyleIdx="0" presStyleCnt="3"/>
      <dgm:spPr/>
    </dgm:pt>
    <dgm:pt modelId="{B9B4C3A9-FDF9-4625-8F4E-8830EC7378BE}" type="pres">
      <dgm:prSet presAssocID="{2CDA1E34-3D86-4E99-B35F-26CCD3AB783D}" presName="arrowWedge2" presStyleLbl="fgSibTrans2D1" presStyleIdx="1" presStyleCnt="3"/>
      <dgm:spPr/>
    </dgm:pt>
    <dgm:pt modelId="{D3BD0D27-0EC9-40C9-BD48-DDCEB7C1998C}" type="pres">
      <dgm:prSet presAssocID="{1BB87BEF-A649-4EDE-90FB-F898FD72CE30}" presName="arrowWedge3" presStyleLbl="fgSibTrans2D1" presStyleIdx="2" presStyleCnt="3"/>
      <dgm:spPr/>
    </dgm:pt>
  </dgm:ptLst>
  <dgm:cxnLst>
    <dgm:cxn modelId="{467713CC-FBBF-4037-A3BA-DFAAEFD49BEF}" srcId="{2812FBC5-5C3E-448D-AEF5-BC13487D1454}" destId="{0E26D0F4-B12A-4F8F-AC2E-DA577838B393}" srcOrd="1" destOrd="0" parTransId="{2239B56F-B51C-4FAF-939D-E9D47EE312C0}" sibTransId="{2CDA1E34-3D86-4E99-B35F-26CCD3AB783D}"/>
    <dgm:cxn modelId="{0F05D5C9-398A-4709-AB94-D33968DC6313}" type="presOf" srcId="{1EF18541-11F5-4E85-9FC4-9A6C9DC405F6}" destId="{9063D7B1-C5B3-4C92-95CC-65EC56D04C23}" srcOrd="0" destOrd="0" presId="urn:microsoft.com/office/officeart/2005/8/layout/cycle8"/>
    <dgm:cxn modelId="{3F6C4A92-29BB-4D7A-903F-A2644BCA0D40}" type="presOf" srcId="{519D5C19-C405-4750-BCDF-F9B3F6CD0B58}" destId="{69A38912-2E45-4391-99B1-E747888ABF63}" srcOrd="0" destOrd="0" presId="urn:microsoft.com/office/officeart/2005/8/layout/cycle8"/>
    <dgm:cxn modelId="{6E70212E-FBC8-4036-BEFA-EFD6CE47588F}" srcId="{2812FBC5-5C3E-448D-AEF5-BC13487D1454}" destId="{1EF18541-11F5-4E85-9FC4-9A6C9DC405F6}" srcOrd="0" destOrd="0" parTransId="{91D93540-2495-4DCB-8117-94FCA4B3BA1C}" sibTransId="{23A7EA69-F685-4139-86E5-300F416BAD2D}"/>
    <dgm:cxn modelId="{6B98963D-C317-40CB-BE89-AF08BF6B4843}" srcId="{2812FBC5-5C3E-448D-AEF5-BC13487D1454}" destId="{519D5C19-C405-4750-BCDF-F9B3F6CD0B58}" srcOrd="2" destOrd="0" parTransId="{5E1A00B0-AD99-4147-9585-51D69C125EE5}" sibTransId="{1BB87BEF-A649-4EDE-90FB-F898FD72CE30}"/>
    <dgm:cxn modelId="{CBB2A2D5-9925-4329-BCA2-D224A0FC3CFF}" type="presOf" srcId="{519D5C19-C405-4750-BCDF-F9B3F6CD0B58}" destId="{35778F61-6942-47ED-9909-7189538EFCDF}" srcOrd="1" destOrd="0" presId="urn:microsoft.com/office/officeart/2005/8/layout/cycle8"/>
    <dgm:cxn modelId="{1D26AAD6-3A19-4EC6-8939-BC0DC8D05EF2}" type="presOf" srcId="{1EF18541-11F5-4E85-9FC4-9A6C9DC405F6}" destId="{0B28F495-4F84-4C33-B766-CCB01636F20C}" srcOrd="1" destOrd="0" presId="urn:microsoft.com/office/officeart/2005/8/layout/cycle8"/>
    <dgm:cxn modelId="{01D8B466-6881-4607-8217-19A3EF3BDE94}" type="presOf" srcId="{0E26D0F4-B12A-4F8F-AC2E-DA577838B393}" destId="{F5439A26-FB03-479C-9270-59F7283C06E0}" srcOrd="1" destOrd="0" presId="urn:microsoft.com/office/officeart/2005/8/layout/cycle8"/>
    <dgm:cxn modelId="{91BC2C33-7AFB-48CB-8BDE-8D8A6DFC74C1}" type="presOf" srcId="{2812FBC5-5C3E-448D-AEF5-BC13487D1454}" destId="{8EFF697E-8010-4B71-AF34-BAC30AB5C595}" srcOrd="0" destOrd="0" presId="urn:microsoft.com/office/officeart/2005/8/layout/cycle8"/>
    <dgm:cxn modelId="{00F48056-A9AB-4417-A566-277D36043EEA}" type="presOf" srcId="{0E26D0F4-B12A-4F8F-AC2E-DA577838B393}" destId="{E4B0448A-5A21-44BB-AF89-4768765CDD69}" srcOrd="0" destOrd="0" presId="urn:microsoft.com/office/officeart/2005/8/layout/cycle8"/>
    <dgm:cxn modelId="{86752298-AED9-4A87-9067-70C69486425D}" type="presParOf" srcId="{8EFF697E-8010-4B71-AF34-BAC30AB5C595}" destId="{9063D7B1-C5B3-4C92-95CC-65EC56D04C23}" srcOrd="0" destOrd="0" presId="urn:microsoft.com/office/officeart/2005/8/layout/cycle8"/>
    <dgm:cxn modelId="{0A1A98B2-4816-4A7D-AB61-87DE12299F1B}" type="presParOf" srcId="{8EFF697E-8010-4B71-AF34-BAC30AB5C595}" destId="{8C2D4F7C-1207-41A1-B282-D6CDE75D40BB}" srcOrd="1" destOrd="0" presId="urn:microsoft.com/office/officeart/2005/8/layout/cycle8"/>
    <dgm:cxn modelId="{5B7BDDA4-16C2-4D87-9128-9969A283E64D}" type="presParOf" srcId="{8EFF697E-8010-4B71-AF34-BAC30AB5C595}" destId="{5A94FCFC-0A31-4B16-B860-8DC540D05272}" srcOrd="2" destOrd="0" presId="urn:microsoft.com/office/officeart/2005/8/layout/cycle8"/>
    <dgm:cxn modelId="{942408A0-D1ED-4744-8B89-EBC147789B7A}" type="presParOf" srcId="{8EFF697E-8010-4B71-AF34-BAC30AB5C595}" destId="{0B28F495-4F84-4C33-B766-CCB01636F20C}" srcOrd="3" destOrd="0" presId="urn:microsoft.com/office/officeart/2005/8/layout/cycle8"/>
    <dgm:cxn modelId="{0DA98FF4-C07C-4848-8D54-7608574F656D}" type="presParOf" srcId="{8EFF697E-8010-4B71-AF34-BAC30AB5C595}" destId="{E4B0448A-5A21-44BB-AF89-4768765CDD69}" srcOrd="4" destOrd="0" presId="urn:microsoft.com/office/officeart/2005/8/layout/cycle8"/>
    <dgm:cxn modelId="{A86F8FD9-9CDD-4DFC-A91A-0D789A194E87}" type="presParOf" srcId="{8EFF697E-8010-4B71-AF34-BAC30AB5C595}" destId="{00936AAE-ADAB-41CC-B355-BF550DA07888}" srcOrd="5" destOrd="0" presId="urn:microsoft.com/office/officeart/2005/8/layout/cycle8"/>
    <dgm:cxn modelId="{F2FD8D08-7A4B-4A20-BE27-EAE6863F2778}" type="presParOf" srcId="{8EFF697E-8010-4B71-AF34-BAC30AB5C595}" destId="{1DCC73CB-1FA2-4953-A859-8B61D098E557}" srcOrd="6" destOrd="0" presId="urn:microsoft.com/office/officeart/2005/8/layout/cycle8"/>
    <dgm:cxn modelId="{5F26DD72-827D-4212-BED0-06B044C1FE76}" type="presParOf" srcId="{8EFF697E-8010-4B71-AF34-BAC30AB5C595}" destId="{F5439A26-FB03-479C-9270-59F7283C06E0}" srcOrd="7" destOrd="0" presId="urn:microsoft.com/office/officeart/2005/8/layout/cycle8"/>
    <dgm:cxn modelId="{955CAE0D-4473-4F0B-BBC0-0C1880EF7AE1}" type="presParOf" srcId="{8EFF697E-8010-4B71-AF34-BAC30AB5C595}" destId="{69A38912-2E45-4391-99B1-E747888ABF63}" srcOrd="8" destOrd="0" presId="urn:microsoft.com/office/officeart/2005/8/layout/cycle8"/>
    <dgm:cxn modelId="{C2231AEF-1B7F-4B5D-814D-D2F1FB03B4B9}" type="presParOf" srcId="{8EFF697E-8010-4B71-AF34-BAC30AB5C595}" destId="{4025D7A8-7EC5-4FD0-95CD-CF4E2EF3411B}" srcOrd="9" destOrd="0" presId="urn:microsoft.com/office/officeart/2005/8/layout/cycle8"/>
    <dgm:cxn modelId="{40C01629-D6D8-47AD-AF86-F706A0A50AC5}" type="presParOf" srcId="{8EFF697E-8010-4B71-AF34-BAC30AB5C595}" destId="{E4D1A2A9-C330-4DAF-8A9E-7C39D7E90CF0}" srcOrd="10" destOrd="0" presId="urn:microsoft.com/office/officeart/2005/8/layout/cycle8"/>
    <dgm:cxn modelId="{D61BA0DD-2D17-430F-B775-13F11038915D}" type="presParOf" srcId="{8EFF697E-8010-4B71-AF34-BAC30AB5C595}" destId="{35778F61-6942-47ED-9909-7189538EFCDF}" srcOrd="11" destOrd="0" presId="urn:microsoft.com/office/officeart/2005/8/layout/cycle8"/>
    <dgm:cxn modelId="{BD500BFF-8452-4C17-817E-E377545F1346}" type="presParOf" srcId="{8EFF697E-8010-4B71-AF34-BAC30AB5C595}" destId="{33DB89CE-7B3D-42FC-AA89-8A2031C6EC25}" srcOrd="12" destOrd="0" presId="urn:microsoft.com/office/officeart/2005/8/layout/cycle8"/>
    <dgm:cxn modelId="{567157E1-29F0-4C04-A7D7-4E0300C31A3F}" type="presParOf" srcId="{8EFF697E-8010-4B71-AF34-BAC30AB5C595}" destId="{B9B4C3A9-FDF9-4625-8F4E-8830EC7378BE}" srcOrd="13" destOrd="0" presId="urn:microsoft.com/office/officeart/2005/8/layout/cycle8"/>
    <dgm:cxn modelId="{CFEDC493-3900-4806-81E1-AFF2414F92FE}" type="presParOf" srcId="{8EFF697E-8010-4B71-AF34-BAC30AB5C595}" destId="{D3BD0D27-0EC9-40C9-BD48-DDCEB7C1998C}" srcOrd="14" destOrd="0" presId="urn:microsoft.com/office/officeart/2005/8/layout/cycle8"/>
  </dgm:cxnLst>
  <dgm:bg/>
  <dgm:whole/>
</dgm:dataModel>
</file>

<file path=ppt/diagrams/data7.xml><?xml version="1.0" encoding="utf-8"?>
<dgm:dataModel xmlns:dgm="http://schemas.openxmlformats.org/drawingml/2006/diagram" xmlns:a="http://schemas.openxmlformats.org/drawingml/2006/main">
  <dgm:ptLst>
    <dgm:pt modelId="{57F1093F-77BD-42FA-820D-F20A87A8E2BF}" type="doc">
      <dgm:prSet loTypeId="urn:microsoft.com/office/officeart/2005/8/layout/radial5" loCatId="cycle" qsTypeId="urn:microsoft.com/office/officeart/2005/8/quickstyle/simple5" qsCatId="simple" csTypeId="urn:microsoft.com/office/officeart/2005/8/colors/accent5_2" csCatId="accent5" phldr="1"/>
      <dgm:spPr/>
      <dgm:t>
        <a:bodyPr/>
        <a:lstStyle/>
        <a:p>
          <a:endParaRPr lang="zh-CN" altLang="en-US"/>
        </a:p>
      </dgm:t>
    </dgm:pt>
    <dgm:pt modelId="{D8B40CB1-57F0-4351-A99A-B7EECFE13CC9}">
      <dgm:prSet phldrT="[文本]"/>
      <dgm:spPr/>
      <dgm:t>
        <a:bodyPr/>
        <a:lstStyle/>
        <a:p>
          <a:r>
            <a:rPr lang="zh-CN" altLang="en-US" b="1" dirty="0" smtClean="0">
              <a:latin typeface="仿宋_GB2312" pitchFamily="49" charset="-122"/>
              <a:ea typeface="仿宋_GB2312" pitchFamily="49" charset="-122"/>
            </a:rPr>
            <a:t>主要管理内容</a:t>
          </a:r>
          <a:endParaRPr lang="zh-CN" altLang="en-US" b="1" dirty="0">
            <a:latin typeface="仿宋_GB2312" pitchFamily="49" charset="-122"/>
            <a:ea typeface="仿宋_GB2312" pitchFamily="49" charset="-122"/>
          </a:endParaRPr>
        </a:p>
      </dgm:t>
    </dgm:pt>
    <dgm:pt modelId="{6CCA82A3-1CD9-40DD-A717-E9A51AB0D128}" type="parTrans" cxnId="{F0226ED8-65E1-4CBC-9552-CAF4895A5D07}">
      <dgm:prSet/>
      <dgm:spPr/>
      <dgm:t>
        <a:bodyPr/>
        <a:lstStyle/>
        <a:p>
          <a:endParaRPr lang="zh-CN" altLang="en-US"/>
        </a:p>
      </dgm:t>
    </dgm:pt>
    <dgm:pt modelId="{88DD1ECD-D2BE-4D22-BA85-BF007D037FF9}" type="sibTrans" cxnId="{F0226ED8-65E1-4CBC-9552-CAF4895A5D07}">
      <dgm:prSet/>
      <dgm:spPr/>
      <dgm:t>
        <a:bodyPr/>
        <a:lstStyle/>
        <a:p>
          <a:endParaRPr lang="zh-CN" altLang="en-US"/>
        </a:p>
      </dgm:t>
    </dgm:pt>
    <dgm:pt modelId="{2BF4E16B-54F2-4117-AF80-A9158AEC1A4E}">
      <dgm:prSet phldrT="[文本]" custT="1"/>
      <dgm:spPr/>
      <dgm:t>
        <a:bodyPr/>
        <a:lstStyle/>
        <a:p>
          <a:r>
            <a:rPr lang="zh-CN" altLang="en-US" sz="1600" b="1" dirty="0" smtClean="0">
              <a:latin typeface="楷体_GB2312" pitchFamily="49" charset="-122"/>
              <a:ea typeface="楷体_GB2312" pitchFamily="49" charset="-122"/>
            </a:rPr>
            <a:t>危险化学品</a:t>
          </a:r>
          <a:endParaRPr lang="zh-CN" altLang="en-US" sz="1600" b="1" dirty="0">
            <a:latin typeface="楷体_GB2312" pitchFamily="49" charset="-122"/>
            <a:ea typeface="楷体_GB2312" pitchFamily="49" charset="-122"/>
          </a:endParaRPr>
        </a:p>
      </dgm:t>
    </dgm:pt>
    <dgm:pt modelId="{A78F206C-9D0F-45A5-B71B-505C609C5BB1}" type="parTrans" cxnId="{80190FBE-57AB-432D-B389-2DC128CE9F30}">
      <dgm:prSet/>
      <dgm:spPr/>
      <dgm:t>
        <a:bodyPr/>
        <a:lstStyle/>
        <a:p>
          <a:endParaRPr lang="zh-CN" altLang="en-US"/>
        </a:p>
      </dgm:t>
    </dgm:pt>
    <dgm:pt modelId="{B6FC1434-A8DD-4787-BF09-4DD396FFBBCD}" type="sibTrans" cxnId="{80190FBE-57AB-432D-B389-2DC128CE9F30}">
      <dgm:prSet/>
      <dgm:spPr/>
      <dgm:t>
        <a:bodyPr/>
        <a:lstStyle/>
        <a:p>
          <a:endParaRPr lang="zh-CN" altLang="en-US"/>
        </a:p>
      </dgm:t>
    </dgm:pt>
    <dgm:pt modelId="{381DEE70-6849-4F09-8BD7-CB2058831B86}">
      <dgm:prSet phldrT="[文本]" custT="1"/>
      <dgm:spPr/>
      <dgm:t>
        <a:bodyPr/>
        <a:lstStyle/>
        <a:p>
          <a:r>
            <a:rPr lang="zh-CN" altLang="en-US" sz="1600" b="1" dirty="0" smtClean="0">
              <a:latin typeface="楷体_GB2312" pitchFamily="49" charset="-122"/>
              <a:ea typeface="楷体_GB2312" pitchFamily="49" charset="-122"/>
            </a:rPr>
            <a:t>压力气瓶</a:t>
          </a:r>
          <a:endParaRPr lang="zh-CN" altLang="en-US" sz="1600" b="1" dirty="0">
            <a:latin typeface="楷体_GB2312" pitchFamily="49" charset="-122"/>
            <a:ea typeface="楷体_GB2312" pitchFamily="49" charset="-122"/>
          </a:endParaRPr>
        </a:p>
      </dgm:t>
    </dgm:pt>
    <dgm:pt modelId="{06F436EA-963D-4C09-A1CE-B95C8A50E214}" type="parTrans" cxnId="{F1E5ACC9-FF5B-4E7A-9B93-0CADA5853C03}">
      <dgm:prSet/>
      <dgm:spPr/>
      <dgm:t>
        <a:bodyPr/>
        <a:lstStyle/>
        <a:p>
          <a:endParaRPr lang="zh-CN" altLang="en-US"/>
        </a:p>
      </dgm:t>
    </dgm:pt>
    <dgm:pt modelId="{B13BA3F3-C81A-4656-A383-DDD67D3DED61}" type="sibTrans" cxnId="{F1E5ACC9-FF5B-4E7A-9B93-0CADA5853C03}">
      <dgm:prSet/>
      <dgm:spPr/>
      <dgm:t>
        <a:bodyPr/>
        <a:lstStyle/>
        <a:p>
          <a:endParaRPr lang="zh-CN" altLang="en-US"/>
        </a:p>
      </dgm:t>
    </dgm:pt>
    <dgm:pt modelId="{9A281AD6-B1DD-4A51-9E0C-A97230A01DD8}">
      <dgm:prSet phldrT="[文本]" custT="1"/>
      <dgm:spPr/>
      <dgm:t>
        <a:bodyPr/>
        <a:lstStyle/>
        <a:p>
          <a:r>
            <a:rPr lang="zh-CN" altLang="en-US" sz="1600" b="1" dirty="0" smtClean="0">
              <a:latin typeface="楷体_GB2312" pitchFamily="49" charset="-122"/>
              <a:ea typeface="楷体_GB2312" pitchFamily="49" charset="-122"/>
            </a:rPr>
            <a:t>特种设备</a:t>
          </a:r>
          <a:endParaRPr lang="zh-CN" altLang="en-US" sz="1600" b="1" dirty="0">
            <a:latin typeface="楷体_GB2312" pitchFamily="49" charset="-122"/>
            <a:ea typeface="楷体_GB2312" pitchFamily="49" charset="-122"/>
          </a:endParaRPr>
        </a:p>
      </dgm:t>
    </dgm:pt>
    <dgm:pt modelId="{A6B5E642-8271-4372-BA54-B3FC368D1FAA}" type="parTrans" cxnId="{DAA3BC4C-B465-4167-86A4-1B57E7F44383}">
      <dgm:prSet/>
      <dgm:spPr/>
      <dgm:t>
        <a:bodyPr/>
        <a:lstStyle/>
        <a:p>
          <a:endParaRPr lang="zh-CN" altLang="en-US"/>
        </a:p>
      </dgm:t>
    </dgm:pt>
    <dgm:pt modelId="{031A3126-0DEE-4F91-9EE9-DC6ABFDA48EA}" type="sibTrans" cxnId="{DAA3BC4C-B465-4167-86A4-1B57E7F44383}">
      <dgm:prSet/>
      <dgm:spPr/>
      <dgm:t>
        <a:bodyPr/>
        <a:lstStyle/>
        <a:p>
          <a:endParaRPr lang="zh-CN" altLang="en-US"/>
        </a:p>
      </dgm:t>
    </dgm:pt>
    <dgm:pt modelId="{64DFF081-693C-4BAC-B4C1-CE9953FF1729}">
      <dgm:prSet phldrT="[文本]" custT="1"/>
      <dgm:spPr/>
      <dgm:t>
        <a:bodyPr/>
        <a:lstStyle/>
        <a:p>
          <a:r>
            <a:rPr lang="zh-CN" altLang="en-US" sz="1600" b="1" dirty="0" smtClean="0">
              <a:latin typeface="楷体_GB2312" pitchFamily="49" charset="-122"/>
              <a:ea typeface="楷体_GB2312" pitchFamily="49" charset="-122"/>
            </a:rPr>
            <a:t>辐射安全</a:t>
          </a:r>
          <a:endParaRPr lang="zh-CN" altLang="en-US" sz="1600" b="1" dirty="0">
            <a:latin typeface="楷体_GB2312" pitchFamily="49" charset="-122"/>
            <a:ea typeface="楷体_GB2312" pitchFamily="49" charset="-122"/>
          </a:endParaRPr>
        </a:p>
      </dgm:t>
    </dgm:pt>
    <dgm:pt modelId="{F5EEA42A-DC33-4701-80BC-46740DBA5E81}" type="parTrans" cxnId="{391AAFC0-6FED-4CDB-8E89-45D8CBFAE8C6}">
      <dgm:prSet/>
      <dgm:spPr/>
      <dgm:t>
        <a:bodyPr/>
        <a:lstStyle/>
        <a:p>
          <a:endParaRPr lang="zh-CN" altLang="en-US"/>
        </a:p>
      </dgm:t>
    </dgm:pt>
    <dgm:pt modelId="{36D8956D-8BF0-4EAD-BC37-1DF6690465F8}" type="sibTrans" cxnId="{391AAFC0-6FED-4CDB-8E89-45D8CBFAE8C6}">
      <dgm:prSet/>
      <dgm:spPr/>
      <dgm:t>
        <a:bodyPr/>
        <a:lstStyle/>
        <a:p>
          <a:endParaRPr lang="zh-CN" altLang="en-US"/>
        </a:p>
      </dgm:t>
    </dgm:pt>
    <dgm:pt modelId="{CD7D100F-9D36-469B-A7FC-6DEAB661B61F}">
      <dgm:prSet phldrT="[文本]" custT="1"/>
      <dgm:spPr/>
      <dgm:t>
        <a:bodyPr/>
        <a:lstStyle/>
        <a:p>
          <a:r>
            <a:rPr lang="zh-CN" altLang="en-US" sz="1400" b="1" dirty="0" smtClean="0">
              <a:latin typeface="楷体_GB2312" pitchFamily="49" charset="-122"/>
              <a:ea typeface="楷体_GB2312" pitchFamily="49" charset="-122"/>
            </a:rPr>
            <a:t>水电和消防（防雷）</a:t>
          </a:r>
          <a:endParaRPr lang="zh-CN" altLang="en-US" sz="1400" b="1" dirty="0">
            <a:latin typeface="楷体_GB2312" pitchFamily="49" charset="-122"/>
            <a:ea typeface="楷体_GB2312" pitchFamily="49" charset="-122"/>
          </a:endParaRPr>
        </a:p>
      </dgm:t>
    </dgm:pt>
    <dgm:pt modelId="{335D49E1-3420-4A4F-915C-8B15D1D71B10}" type="parTrans" cxnId="{28197C55-3FA8-4809-957C-EBE3B95F5BE4}">
      <dgm:prSet/>
      <dgm:spPr/>
      <dgm:t>
        <a:bodyPr/>
        <a:lstStyle/>
        <a:p>
          <a:endParaRPr lang="zh-CN" altLang="en-US"/>
        </a:p>
      </dgm:t>
    </dgm:pt>
    <dgm:pt modelId="{30999273-D574-4CD9-B868-391E7DA53A7D}" type="sibTrans" cxnId="{28197C55-3FA8-4809-957C-EBE3B95F5BE4}">
      <dgm:prSet/>
      <dgm:spPr/>
      <dgm:t>
        <a:bodyPr/>
        <a:lstStyle/>
        <a:p>
          <a:endParaRPr lang="zh-CN" altLang="en-US"/>
        </a:p>
      </dgm:t>
    </dgm:pt>
    <dgm:pt modelId="{114AB63C-2E37-49F2-8B7B-4BF3D5C35DA0}">
      <dgm:prSet phldrT="[文本]" custT="1"/>
      <dgm:spPr/>
      <dgm:t>
        <a:bodyPr/>
        <a:lstStyle/>
        <a:p>
          <a:r>
            <a:rPr lang="zh-CN" altLang="en-US" sz="1600" b="1" dirty="0" smtClean="0">
              <a:latin typeface="楷体_GB2312" pitchFamily="49" charset="-122"/>
              <a:ea typeface="楷体_GB2312" pitchFamily="49" charset="-122"/>
            </a:rPr>
            <a:t>危险废弃物</a:t>
          </a:r>
          <a:endParaRPr lang="zh-CN" altLang="en-US" sz="1600" b="1" dirty="0">
            <a:latin typeface="楷体_GB2312" pitchFamily="49" charset="-122"/>
            <a:ea typeface="楷体_GB2312" pitchFamily="49" charset="-122"/>
          </a:endParaRPr>
        </a:p>
      </dgm:t>
    </dgm:pt>
    <dgm:pt modelId="{60DDF0C8-D354-44D6-ABF8-1E1B2078E702}" type="sibTrans" cxnId="{E775D75C-BBBE-45BF-AC40-70532B1AF789}">
      <dgm:prSet/>
      <dgm:spPr/>
      <dgm:t>
        <a:bodyPr/>
        <a:lstStyle/>
        <a:p>
          <a:endParaRPr lang="zh-CN" altLang="en-US"/>
        </a:p>
      </dgm:t>
    </dgm:pt>
    <dgm:pt modelId="{12EADBE2-D677-41B6-8D91-F85E9DE021CB}" type="parTrans" cxnId="{E775D75C-BBBE-45BF-AC40-70532B1AF789}">
      <dgm:prSet/>
      <dgm:spPr/>
      <dgm:t>
        <a:bodyPr/>
        <a:lstStyle/>
        <a:p>
          <a:endParaRPr lang="zh-CN" altLang="en-US"/>
        </a:p>
      </dgm:t>
    </dgm:pt>
    <dgm:pt modelId="{47611AC9-C0C9-41BD-A342-DD88FA5321A9}">
      <dgm:prSet phldrT="[文本]" custT="1"/>
      <dgm:spPr/>
      <dgm:t>
        <a:bodyPr/>
        <a:lstStyle/>
        <a:p>
          <a:r>
            <a:rPr lang="zh-CN" altLang="en-US" sz="1600" b="1" dirty="0" smtClean="0">
              <a:latin typeface="楷体_GB2312" pitchFamily="49" charset="-122"/>
              <a:ea typeface="楷体_GB2312" pitchFamily="49" charset="-122"/>
            </a:rPr>
            <a:t>项目安全审核</a:t>
          </a:r>
          <a:endParaRPr lang="zh-CN" altLang="en-US" sz="1600" b="1" dirty="0">
            <a:latin typeface="楷体_GB2312" pitchFamily="49" charset="-122"/>
            <a:ea typeface="楷体_GB2312" pitchFamily="49" charset="-122"/>
          </a:endParaRPr>
        </a:p>
      </dgm:t>
    </dgm:pt>
    <dgm:pt modelId="{8C99E26F-54F0-4A1A-B3DF-918C128FA4BE}" type="parTrans" cxnId="{52D66681-29EA-429C-BBBE-38FB893EA0D4}">
      <dgm:prSet/>
      <dgm:spPr/>
      <dgm:t>
        <a:bodyPr/>
        <a:lstStyle/>
        <a:p>
          <a:endParaRPr lang="zh-CN" altLang="en-US"/>
        </a:p>
      </dgm:t>
    </dgm:pt>
    <dgm:pt modelId="{BFE20D4D-C7BB-4976-B688-77BC0243F33B}" type="sibTrans" cxnId="{52D66681-29EA-429C-BBBE-38FB893EA0D4}">
      <dgm:prSet/>
      <dgm:spPr/>
      <dgm:t>
        <a:bodyPr/>
        <a:lstStyle/>
        <a:p>
          <a:endParaRPr lang="zh-CN" altLang="en-US"/>
        </a:p>
      </dgm:t>
    </dgm:pt>
    <dgm:pt modelId="{2DE433FB-E6B6-4CBC-A7B9-40E0100D9CD4}">
      <dgm:prSet phldrT="[文本]" custT="1"/>
      <dgm:spPr/>
      <dgm:t>
        <a:bodyPr/>
        <a:lstStyle/>
        <a:p>
          <a:r>
            <a:rPr lang="zh-CN" altLang="en-US" sz="1600" b="1" dirty="0" smtClean="0">
              <a:latin typeface="楷体_GB2312" pitchFamily="49" charset="-122"/>
              <a:ea typeface="楷体_GB2312" pitchFamily="49" charset="-122"/>
            </a:rPr>
            <a:t>其他仪器设备</a:t>
          </a:r>
          <a:endParaRPr lang="zh-CN" altLang="en-US" sz="1600" b="1" dirty="0">
            <a:latin typeface="楷体_GB2312" pitchFamily="49" charset="-122"/>
            <a:ea typeface="楷体_GB2312" pitchFamily="49" charset="-122"/>
          </a:endParaRPr>
        </a:p>
      </dgm:t>
    </dgm:pt>
    <dgm:pt modelId="{02C510C6-A549-4350-A479-FEEC16FA9CFB}" type="sibTrans" cxnId="{67BCE60B-F421-4C65-9F98-F7A05FEABDE3}">
      <dgm:prSet/>
      <dgm:spPr/>
      <dgm:t>
        <a:bodyPr/>
        <a:lstStyle/>
        <a:p>
          <a:endParaRPr lang="zh-CN" altLang="en-US"/>
        </a:p>
      </dgm:t>
    </dgm:pt>
    <dgm:pt modelId="{6D844343-95E4-49E8-A313-4893B4AE76AF}" type="parTrans" cxnId="{67BCE60B-F421-4C65-9F98-F7A05FEABDE3}">
      <dgm:prSet/>
      <dgm:spPr/>
      <dgm:t>
        <a:bodyPr/>
        <a:lstStyle/>
        <a:p>
          <a:endParaRPr lang="zh-CN" altLang="en-US"/>
        </a:p>
      </dgm:t>
    </dgm:pt>
    <dgm:pt modelId="{3BB2A60D-B44D-45ED-9AF8-C421E63D2F0F}">
      <dgm:prSet phldrT="[文本]" custT="1"/>
      <dgm:spPr/>
      <dgm:t>
        <a:bodyPr/>
        <a:lstStyle/>
        <a:p>
          <a:r>
            <a:rPr lang="zh-CN" altLang="en-US" sz="1600" b="1" dirty="0" smtClean="0">
              <a:latin typeface="楷体_GB2312" pitchFamily="49" charset="-122"/>
              <a:ea typeface="楷体_GB2312" pitchFamily="49" charset="-122"/>
            </a:rPr>
            <a:t>保密安全</a:t>
          </a:r>
          <a:endParaRPr lang="zh-CN" altLang="en-US" sz="1600" b="1" dirty="0">
            <a:latin typeface="楷体_GB2312" pitchFamily="49" charset="-122"/>
            <a:ea typeface="楷体_GB2312" pitchFamily="49" charset="-122"/>
          </a:endParaRPr>
        </a:p>
      </dgm:t>
    </dgm:pt>
    <dgm:pt modelId="{CD1A0812-91D8-47E7-92D2-CF01234B0C3A}" type="parTrans" cxnId="{4EE4911E-F393-43C4-9880-9B9A163DDABA}">
      <dgm:prSet/>
      <dgm:spPr/>
      <dgm:t>
        <a:bodyPr/>
        <a:lstStyle/>
        <a:p>
          <a:endParaRPr lang="zh-CN" altLang="en-US"/>
        </a:p>
      </dgm:t>
    </dgm:pt>
    <dgm:pt modelId="{C16F5FA2-2408-448E-9ADB-45485F27EF1D}" type="sibTrans" cxnId="{4EE4911E-F393-43C4-9880-9B9A163DDABA}">
      <dgm:prSet/>
      <dgm:spPr/>
      <dgm:t>
        <a:bodyPr/>
        <a:lstStyle/>
        <a:p>
          <a:endParaRPr lang="zh-CN" altLang="en-US"/>
        </a:p>
      </dgm:t>
    </dgm:pt>
    <dgm:pt modelId="{F11E5799-0110-482C-AB94-3F6438C67508}">
      <dgm:prSet phldrT="[文本]" custT="1"/>
      <dgm:spPr/>
      <dgm:t>
        <a:bodyPr/>
        <a:lstStyle/>
        <a:p>
          <a:r>
            <a:rPr lang="zh-CN" altLang="en-US" sz="1600" b="1" dirty="0" smtClean="0">
              <a:latin typeface="楷体_GB2312" pitchFamily="49" charset="-122"/>
              <a:ea typeface="楷体_GB2312" pitchFamily="49" charset="-122"/>
            </a:rPr>
            <a:t>生物安全</a:t>
          </a:r>
          <a:endParaRPr lang="zh-CN" altLang="en-US" sz="1600" b="1" dirty="0">
            <a:latin typeface="楷体_GB2312" pitchFamily="49" charset="-122"/>
            <a:ea typeface="楷体_GB2312" pitchFamily="49" charset="-122"/>
          </a:endParaRPr>
        </a:p>
      </dgm:t>
    </dgm:pt>
    <dgm:pt modelId="{684DEA9A-FE3D-4FBF-B27F-B4D742497F85}" type="parTrans" cxnId="{A1810063-DBE5-4785-95A5-93BC88AEB6C4}">
      <dgm:prSet/>
      <dgm:spPr/>
      <dgm:t>
        <a:bodyPr/>
        <a:lstStyle/>
        <a:p>
          <a:endParaRPr lang="zh-CN" altLang="en-US"/>
        </a:p>
      </dgm:t>
    </dgm:pt>
    <dgm:pt modelId="{A14A7EA0-62CC-435D-AB25-E9374AB6A465}" type="sibTrans" cxnId="{A1810063-DBE5-4785-95A5-93BC88AEB6C4}">
      <dgm:prSet/>
      <dgm:spPr/>
      <dgm:t>
        <a:bodyPr/>
        <a:lstStyle/>
        <a:p>
          <a:endParaRPr lang="zh-CN" altLang="en-US"/>
        </a:p>
      </dgm:t>
    </dgm:pt>
    <dgm:pt modelId="{102B7E95-AEBA-471F-9E49-59B39FEDE147}">
      <dgm:prSet phldrT="[文本]" custT="1"/>
      <dgm:spPr/>
      <dgm:t>
        <a:bodyPr/>
        <a:lstStyle/>
        <a:p>
          <a:r>
            <a:rPr lang="zh-CN" altLang="en-US" sz="1600" b="1" dirty="0" smtClean="0">
              <a:latin typeface="楷体_GB2312" pitchFamily="49" charset="-122"/>
              <a:ea typeface="楷体_GB2312" pitchFamily="49" charset="-122"/>
            </a:rPr>
            <a:t>日常内务</a:t>
          </a:r>
          <a:endParaRPr lang="zh-CN" altLang="en-US" sz="1600" b="1" dirty="0">
            <a:latin typeface="楷体_GB2312" pitchFamily="49" charset="-122"/>
            <a:ea typeface="楷体_GB2312" pitchFamily="49" charset="-122"/>
          </a:endParaRPr>
        </a:p>
      </dgm:t>
    </dgm:pt>
    <dgm:pt modelId="{471C98E5-0763-45E1-B69A-02756723F838}" type="parTrans" cxnId="{249CF9DD-23F1-4313-85A9-86DA29A6C0FD}">
      <dgm:prSet/>
      <dgm:spPr/>
      <dgm:t>
        <a:bodyPr/>
        <a:lstStyle/>
        <a:p>
          <a:endParaRPr lang="zh-CN" altLang="en-US"/>
        </a:p>
      </dgm:t>
    </dgm:pt>
    <dgm:pt modelId="{5C1E76A0-7A5A-4E1F-ADBC-116E20911325}" type="sibTrans" cxnId="{249CF9DD-23F1-4313-85A9-86DA29A6C0FD}">
      <dgm:prSet/>
      <dgm:spPr/>
      <dgm:t>
        <a:bodyPr/>
        <a:lstStyle/>
        <a:p>
          <a:endParaRPr lang="zh-CN" altLang="en-US"/>
        </a:p>
      </dgm:t>
    </dgm:pt>
    <dgm:pt modelId="{0B574DC0-41EB-499F-86F4-EDF8A6B418B4}" type="pres">
      <dgm:prSet presAssocID="{57F1093F-77BD-42FA-820D-F20A87A8E2BF}" presName="Name0" presStyleCnt="0">
        <dgm:presLayoutVars>
          <dgm:chMax val="1"/>
          <dgm:dir/>
          <dgm:animLvl val="ctr"/>
          <dgm:resizeHandles val="exact"/>
        </dgm:presLayoutVars>
      </dgm:prSet>
      <dgm:spPr/>
      <dgm:t>
        <a:bodyPr/>
        <a:lstStyle/>
        <a:p>
          <a:endParaRPr lang="zh-CN" altLang="en-US"/>
        </a:p>
      </dgm:t>
    </dgm:pt>
    <dgm:pt modelId="{16409081-479E-45AC-A0C8-3C10674C2C66}" type="pres">
      <dgm:prSet presAssocID="{D8B40CB1-57F0-4351-A99A-B7EECFE13CC9}" presName="centerShape" presStyleLbl="node0" presStyleIdx="0" presStyleCnt="1"/>
      <dgm:spPr/>
      <dgm:t>
        <a:bodyPr/>
        <a:lstStyle/>
        <a:p>
          <a:endParaRPr lang="zh-CN" altLang="en-US"/>
        </a:p>
      </dgm:t>
    </dgm:pt>
    <dgm:pt modelId="{E7AC8C37-CCDE-4ABF-8644-209345ECD0B6}" type="pres">
      <dgm:prSet presAssocID="{A78F206C-9D0F-45A5-B71B-505C609C5BB1}" presName="parTrans" presStyleLbl="sibTrans2D1" presStyleIdx="0" presStyleCnt="11"/>
      <dgm:spPr/>
      <dgm:t>
        <a:bodyPr/>
        <a:lstStyle/>
        <a:p>
          <a:endParaRPr lang="zh-CN" altLang="en-US"/>
        </a:p>
      </dgm:t>
    </dgm:pt>
    <dgm:pt modelId="{E3C88D9E-530D-48FA-9095-1F045D90E60A}" type="pres">
      <dgm:prSet presAssocID="{A78F206C-9D0F-45A5-B71B-505C609C5BB1}" presName="connectorText" presStyleLbl="sibTrans2D1" presStyleIdx="0" presStyleCnt="11"/>
      <dgm:spPr/>
      <dgm:t>
        <a:bodyPr/>
        <a:lstStyle/>
        <a:p>
          <a:endParaRPr lang="zh-CN" altLang="en-US"/>
        </a:p>
      </dgm:t>
    </dgm:pt>
    <dgm:pt modelId="{C7D4FA67-337F-4CF5-AE62-172FE1596FCE}" type="pres">
      <dgm:prSet presAssocID="{2BF4E16B-54F2-4117-AF80-A9158AEC1A4E}" presName="node" presStyleLbl="node1" presStyleIdx="0" presStyleCnt="11">
        <dgm:presLayoutVars>
          <dgm:bulletEnabled val="1"/>
        </dgm:presLayoutVars>
      </dgm:prSet>
      <dgm:spPr/>
      <dgm:t>
        <a:bodyPr/>
        <a:lstStyle/>
        <a:p>
          <a:endParaRPr lang="zh-CN" altLang="en-US"/>
        </a:p>
      </dgm:t>
    </dgm:pt>
    <dgm:pt modelId="{08FCC99B-3ACE-4991-BF52-9CA84ABD6DF0}" type="pres">
      <dgm:prSet presAssocID="{12EADBE2-D677-41B6-8D91-F85E9DE021CB}" presName="parTrans" presStyleLbl="sibTrans2D1" presStyleIdx="1" presStyleCnt="11"/>
      <dgm:spPr/>
      <dgm:t>
        <a:bodyPr/>
        <a:lstStyle/>
        <a:p>
          <a:endParaRPr lang="zh-CN" altLang="en-US"/>
        </a:p>
      </dgm:t>
    </dgm:pt>
    <dgm:pt modelId="{D88D14CF-6BB4-4534-9C5F-46528C77507A}" type="pres">
      <dgm:prSet presAssocID="{12EADBE2-D677-41B6-8D91-F85E9DE021CB}" presName="connectorText" presStyleLbl="sibTrans2D1" presStyleIdx="1" presStyleCnt="11"/>
      <dgm:spPr/>
      <dgm:t>
        <a:bodyPr/>
        <a:lstStyle/>
        <a:p>
          <a:endParaRPr lang="zh-CN" altLang="en-US"/>
        </a:p>
      </dgm:t>
    </dgm:pt>
    <dgm:pt modelId="{3F929412-5252-4076-A5BC-CB0132607931}" type="pres">
      <dgm:prSet presAssocID="{114AB63C-2E37-49F2-8B7B-4BF3D5C35DA0}" presName="node" presStyleLbl="node1" presStyleIdx="1" presStyleCnt="11">
        <dgm:presLayoutVars>
          <dgm:bulletEnabled val="1"/>
        </dgm:presLayoutVars>
      </dgm:prSet>
      <dgm:spPr/>
      <dgm:t>
        <a:bodyPr/>
        <a:lstStyle/>
        <a:p>
          <a:endParaRPr lang="zh-CN" altLang="en-US"/>
        </a:p>
      </dgm:t>
    </dgm:pt>
    <dgm:pt modelId="{C7EAAA6A-1A12-495D-A1DC-D6636A1F4115}" type="pres">
      <dgm:prSet presAssocID="{06F436EA-963D-4C09-A1CE-B95C8A50E214}" presName="parTrans" presStyleLbl="sibTrans2D1" presStyleIdx="2" presStyleCnt="11"/>
      <dgm:spPr/>
      <dgm:t>
        <a:bodyPr/>
        <a:lstStyle/>
        <a:p>
          <a:endParaRPr lang="zh-CN" altLang="en-US"/>
        </a:p>
      </dgm:t>
    </dgm:pt>
    <dgm:pt modelId="{80FC4529-1DB0-4B18-9AEA-435B9F82DBB6}" type="pres">
      <dgm:prSet presAssocID="{06F436EA-963D-4C09-A1CE-B95C8A50E214}" presName="connectorText" presStyleLbl="sibTrans2D1" presStyleIdx="2" presStyleCnt="11"/>
      <dgm:spPr/>
      <dgm:t>
        <a:bodyPr/>
        <a:lstStyle/>
        <a:p>
          <a:endParaRPr lang="zh-CN" altLang="en-US"/>
        </a:p>
      </dgm:t>
    </dgm:pt>
    <dgm:pt modelId="{19B51FE4-E410-4D60-9DB1-0A66A51DDEE0}" type="pres">
      <dgm:prSet presAssocID="{381DEE70-6849-4F09-8BD7-CB2058831B86}" presName="node" presStyleLbl="node1" presStyleIdx="2" presStyleCnt="11" custRadScaleRad="99335" custRadScaleInc="14644">
        <dgm:presLayoutVars>
          <dgm:bulletEnabled val="1"/>
        </dgm:presLayoutVars>
      </dgm:prSet>
      <dgm:spPr/>
      <dgm:t>
        <a:bodyPr/>
        <a:lstStyle/>
        <a:p>
          <a:endParaRPr lang="zh-CN" altLang="en-US"/>
        </a:p>
      </dgm:t>
    </dgm:pt>
    <dgm:pt modelId="{5EAC68DC-6FCB-47D4-9951-CB23721A9FC5}" type="pres">
      <dgm:prSet presAssocID="{A6B5E642-8271-4372-BA54-B3FC368D1FAA}" presName="parTrans" presStyleLbl="sibTrans2D1" presStyleIdx="3" presStyleCnt="11"/>
      <dgm:spPr/>
      <dgm:t>
        <a:bodyPr/>
        <a:lstStyle/>
        <a:p>
          <a:endParaRPr lang="zh-CN" altLang="en-US"/>
        </a:p>
      </dgm:t>
    </dgm:pt>
    <dgm:pt modelId="{FE77E82F-1180-4011-9417-054A9F207B56}" type="pres">
      <dgm:prSet presAssocID="{A6B5E642-8271-4372-BA54-B3FC368D1FAA}" presName="connectorText" presStyleLbl="sibTrans2D1" presStyleIdx="3" presStyleCnt="11"/>
      <dgm:spPr/>
      <dgm:t>
        <a:bodyPr/>
        <a:lstStyle/>
        <a:p>
          <a:endParaRPr lang="zh-CN" altLang="en-US"/>
        </a:p>
      </dgm:t>
    </dgm:pt>
    <dgm:pt modelId="{6725DC26-EB6D-4CD9-8505-A10CF054EB60}" type="pres">
      <dgm:prSet presAssocID="{9A281AD6-B1DD-4A51-9E0C-A97230A01DD8}" presName="node" presStyleLbl="node1" presStyleIdx="3" presStyleCnt="11">
        <dgm:presLayoutVars>
          <dgm:bulletEnabled val="1"/>
        </dgm:presLayoutVars>
      </dgm:prSet>
      <dgm:spPr/>
      <dgm:t>
        <a:bodyPr/>
        <a:lstStyle/>
        <a:p>
          <a:endParaRPr lang="zh-CN" altLang="en-US"/>
        </a:p>
      </dgm:t>
    </dgm:pt>
    <dgm:pt modelId="{ECC728BE-592B-4189-A454-5F69A6FCC5C7}" type="pres">
      <dgm:prSet presAssocID="{F5EEA42A-DC33-4701-80BC-46740DBA5E81}" presName="parTrans" presStyleLbl="sibTrans2D1" presStyleIdx="4" presStyleCnt="11"/>
      <dgm:spPr/>
      <dgm:t>
        <a:bodyPr/>
        <a:lstStyle/>
        <a:p>
          <a:endParaRPr lang="zh-CN" altLang="en-US"/>
        </a:p>
      </dgm:t>
    </dgm:pt>
    <dgm:pt modelId="{271F5F18-794A-42B7-A2BF-35493BDBD937}" type="pres">
      <dgm:prSet presAssocID="{F5EEA42A-DC33-4701-80BC-46740DBA5E81}" presName="connectorText" presStyleLbl="sibTrans2D1" presStyleIdx="4" presStyleCnt="11"/>
      <dgm:spPr/>
      <dgm:t>
        <a:bodyPr/>
        <a:lstStyle/>
        <a:p>
          <a:endParaRPr lang="zh-CN" altLang="en-US"/>
        </a:p>
      </dgm:t>
    </dgm:pt>
    <dgm:pt modelId="{7A863A49-1F5F-4196-850B-FB766B2FF06D}" type="pres">
      <dgm:prSet presAssocID="{64DFF081-693C-4BAC-B4C1-CE9953FF1729}" presName="node" presStyleLbl="node1" presStyleIdx="4" presStyleCnt="11">
        <dgm:presLayoutVars>
          <dgm:bulletEnabled val="1"/>
        </dgm:presLayoutVars>
      </dgm:prSet>
      <dgm:spPr/>
      <dgm:t>
        <a:bodyPr/>
        <a:lstStyle/>
        <a:p>
          <a:endParaRPr lang="zh-CN" altLang="en-US"/>
        </a:p>
      </dgm:t>
    </dgm:pt>
    <dgm:pt modelId="{FCD8656D-D299-48D3-947B-2312D51E9ED1}" type="pres">
      <dgm:prSet presAssocID="{6D844343-95E4-49E8-A313-4893B4AE76AF}" presName="parTrans" presStyleLbl="sibTrans2D1" presStyleIdx="5" presStyleCnt="11"/>
      <dgm:spPr/>
      <dgm:t>
        <a:bodyPr/>
        <a:lstStyle/>
        <a:p>
          <a:endParaRPr lang="zh-CN" altLang="en-US"/>
        </a:p>
      </dgm:t>
    </dgm:pt>
    <dgm:pt modelId="{367902B2-F2F4-4D3D-9A3B-636130ECE98A}" type="pres">
      <dgm:prSet presAssocID="{6D844343-95E4-49E8-A313-4893B4AE76AF}" presName="connectorText" presStyleLbl="sibTrans2D1" presStyleIdx="5" presStyleCnt="11"/>
      <dgm:spPr/>
      <dgm:t>
        <a:bodyPr/>
        <a:lstStyle/>
        <a:p>
          <a:endParaRPr lang="zh-CN" altLang="en-US"/>
        </a:p>
      </dgm:t>
    </dgm:pt>
    <dgm:pt modelId="{B30226CC-1AF4-4731-A517-E1ABB9FAC294}" type="pres">
      <dgm:prSet presAssocID="{2DE433FB-E6B6-4CBC-A7B9-40E0100D9CD4}" presName="node" presStyleLbl="node1" presStyleIdx="5" presStyleCnt="11">
        <dgm:presLayoutVars>
          <dgm:bulletEnabled val="1"/>
        </dgm:presLayoutVars>
      </dgm:prSet>
      <dgm:spPr/>
      <dgm:t>
        <a:bodyPr/>
        <a:lstStyle/>
        <a:p>
          <a:endParaRPr lang="zh-CN" altLang="en-US"/>
        </a:p>
      </dgm:t>
    </dgm:pt>
    <dgm:pt modelId="{CF7E5683-EFB2-4A20-A4DA-9F5A51E22CFD}" type="pres">
      <dgm:prSet presAssocID="{684DEA9A-FE3D-4FBF-B27F-B4D742497F85}" presName="parTrans" presStyleLbl="sibTrans2D1" presStyleIdx="6" presStyleCnt="11"/>
      <dgm:spPr/>
      <dgm:t>
        <a:bodyPr/>
        <a:lstStyle/>
        <a:p>
          <a:endParaRPr lang="zh-CN" altLang="en-US"/>
        </a:p>
      </dgm:t>
    </dgm:pt>
    <dgm:pt modelId="{CC04016E-E31A-4A87-AE27-0839282957B2}" type="pres">
      <dgm:prSet presAssocID="{684DEA9A-FE3D-4FBF-B27F-B4D742497F85}" presName="connectorText" presStyleLbl="sibTrans2D1" presStyleIdx="6" presStyleCnt="11"/>
      <dgm:spPr/>
      <dgm:t>
        <a:bodyPr/>
        <a:lstStyle/>
        <a:p>
          <a:endParaRPr lang="zh-CN" altLang="en-US"/>
        </a:p>
      </dgm:t>
    </dgm:pt>
    <dgm:pt modelId="{A1DF22CD-9FE0-4367-89C5-AF844C04F287}" type="pres">
      <dgm:prSet presAssocID="{F11E5799-0110-482C-AB94-3F6438C67508}" presName="node" presStyleLbl="node1" presStyleIdx="6" presStyleCnt="11">
        <dgm:presLayoutVars>
          <dgm:bulletEnabled val="1"/>
        </dgm:presLayoutVars>
      </dgm:prSet>
      <dgm:spPr/>
      <dgm:t>
        <a:bodyPr/>
        <a:lstStyle/>
        <a:p>
          <a:endParaRPr lang="zh-CN" altLang="en-US"/>
        </a:p>
      </dgm:t>
    </dgm:pt>
    <dgm:pt modelId="{01A958FB-7E4E-4C84-8B86-19C49BA87CB8}" type="pres">
      <dgm:prSet presAssocID="{CD1A0812-91D8-47E7-92D2-CF01234B0C3A}" presName="parTrans" presStyleLbl="sibTrans2D1" presStyleIdx="7" presStyleCnt="11"/>
      <dgm:spPr/>
      <dgm:t>
        <a:bodyPr/>
        <a:lstStyle/>
        <a:p>
          <a:endParaRPr lang="zh-CN" altLang="en-US"/>
        </a:p>
      </dgm:t>
    </dgm:pt>
    <dgm:pt modelId="{C02AA629-DD52-465C-9BCD-640772FF9CE8}" type="pres">
      <dgm:prSet presAssocID="{CD1A0812-91D8-47E7-92D2-CF01234B0C3A}" presName="connectorText" presStyleLbl="sibTrans2D1" presStyleIdx="7" presStyleCnt="11"/>
      <dgm:spPr/>
      <dgm:t>
        <a:bodyPr/>
        <a:lstStyle/>
        <a:p>
          <a:endParaRPr lang="zh-CN" altLang="en-US"/>
        </a:p>
      </dgm:t>
    </dgm:pt>
    <dgm:pt modelId="{06CE090F-4592-4FF3-9896-C6774E0E4FFC}" type="pres">
      <dgm:prSet presAssocID="{3BB2A60D-B44D-45ED-9AF8-C421E63D2F0F}" presName="node" presStyleLbl="node1" presStyleIdx="7" presStyleCnt="11">
        <dgm:presLayoutVars>
          <dgm:bulletEnabled val="1"/>
        </dgm:presLayoutVars>
      </dgm:prSet>
      <dgm:spPr/>
      <dgm:t>
        <a:bodyPr/>
        <a:lstStyle/>
        <a:p>
          <a:endParaRPr lang="zh-CN" altLang="en-US"/>
        </a:p>
      </dgm:t>
    </dgm:pt>
    <dgm:pt modelId="{F98A0F84-0376-4720-8212-5CDEFE22FD6F}" type="pres">
      <dgm:prSet presAssocID="{335D49E1-3420-4A4F-915C-8B15D1D71B10}" presName="parTrans" presStyleLbl="sibTrans2D1" presStyleIdx="8" presStyleCnt="11"/>
      <dgm:spPr/>
      <dgm:t>
        <a:bodyPr/>
        <a:lstStyle/>
        <a:p>
          <a:endParaRPr lang="zh-CN" altLang="en-US"/>
        </a:p>
      </dgm:t>
    </dgm:pt>
    <dgm:pt modelId="{F56766B0-015A-408B-9D06-8B62B1FE41B7}" type="pres">
      <dgm:prSet presAssocID="{335D49E1-3420-4A4F-915C-8B15D1D71B10}" presName="connectorText" presStyleLbl="sibTrans2D1" presStyleIdx="8" presStyleCnt="11"/>
      <dgm:spPr/>
      <dgm:t>
        <a:bodyPr/>
        <a:lstStyle/>
        <a:p>
          <a:endParaRPr lang="zh-CN" altLang="en-US"/>
        </a:p>
      </dgm:t>
    </dgm:pt>
    <dgm:pt modelId="{270DA853-1D7B-4273-88B0-CE5F7B760238}" type="pres">
      <dgm:prSet presAssocID="{CD7D100F-9D36-469B-A7FC-6DEAB661B61F}" presName="node" presStyleLbl="node1" presStyleIdx="8" presStyleCnt="11">
        <dgm:presLayoutVars>
          <dgm:bulletEnabled val="1"/>
        </dgm:presLayoutVars>
      </dgm:prSet>
      <dgm:spPr/>
      <dgm:t>
        <a:bodyPr/>
        <a:lstStyle/>
        <a:p>
          <a:endParaRPr lang="zh-CN" altLang="en-US"/>
        </a:p>
      </dgm:t>
    </dgm:pt>
    <dgm:pt modelId="{63A8BA56-8963-4396-8FE7-7E517F6E3B37}" type="pres">
      <dgm:prSet presAssocID="{8C99E26F-54F0-4A1A-B3DF-918C128FA4BE}" presName="parTrans" presStyleLbl="sibTrans2D1" presStyleIdx="9" presStyleCnt="11"/>
      <dgm:spPr/>
      <dgm:t>
        <a:bodyPr/>
        <a:lstStyle/>
        <a:p>
          <a:endParaRPr lang="zh-CN" altLang="en-US"/>
        </a:p>
      </dgm:t>
    </dgm:pt>
    <dgm:pt modelId="{D1A808F3-4EEC-4BF4-B036-7A9A6D3A8103}" type="pres">
      <dgm:prSet presAssocID="{8C99E26F-54F0-4A1A-B3DF-918C128FA4BE}" presName="connectorText" presStyleLbl="sibTrans2D1" presStyleIdx="9" presStyleCnt="11"/>
      <dgm:spPr/>
      <dgm:t>
        <a:bodyPr/>
        <a:lstStyle/>
        <a:p>
          <a:endParaRPr lang="zh-CN" altLang="en-US"/>
        </a:p>
      </dgm:t>
    </dgm:pt>
    <dgm:pt modelId="{12AE6BAB-F813-4549-B9C2-84C82CF79102}" type="pres">
      <dgm:prSet presAssocID="{47611AC9-C0C9-41BD-A342-DD88FA5321A9}" presName="node" presStyleLbl="node1" presStyleIdx="9" presStyleCnt="11">
        <dgm:presLayoutVars>
          <dgm:bulletEnabled val="1"/>
        </dgm:presLayoutVars>
      </dgm:prSet>
      <dgm:spPr/>
      <dgm:t>
        <a:bodyPr/>
        <a:lstStyle/>
        <a:p>
          <a:endParaRPr lang="zh-CN" altLang="en-US"/>
        </a:p>
      </dgm:t>
    </dgm:pt>
    <dgm:pt modelId="{59D4E7EC-16A6-4A14-BF9D-0565B6BEBBD5}" type="pres">
      <dgm:prSet presAssocID="{471C98E5-0763-45E1-B69A-02756723F838}" presName="parTrans" presStyleLbl="sibTrans2D1" presStyleIdx="10" presStyleCnt="11"/>
      <dgm:spPr/>
      <dgm:t>
        <a:bodyPr/>
        <a:lstStyle/>
        <a:p>
          <a:endParaRPr lang="zh-CN" altLang="en-US"/>
        </a:p>
      </dgm:t>
    </dgm:pt>
    <dgm:pt modelId="{75BC53A6-471C-4D9A-B157-ECD5CD0B31BC}" type="pres">
      <dgm:prSet presAssocID="{471C98E5-0763-45E1-B69A-02756723F838}" presName="connectorText" presStyleLbl="sibTrans2D1" presStyleIdx="10" presStyleCnt="11"/>
      <dgm:spPr/>
      <dgm:t>
        <a:bodyPr/>
        <a:lstStyle/>
        <a:p>
          <a:endParaRPr lang="zh-CN" altLang="en-US"/>
        </a:p>
      </dgm:t>
    </dgm:pt>
    <dgm:pt modelId="{74F7B8A5-3095-4883-BF95-954BAA7D3847}" type="pres">
      <dgm:prSet presAssocID="{102B7E95-AEBA-471F-9E49-59B39FEDE147}" presName="node" presStyleLbl="node1" presStyleIdx="10" presStyleCnt="11">
        <dgm:presLayoutVars>
          <dgm:bulletEnabled val="1"/>
        </dgm:presLayoutVars>
      </dgm:prSet>
      <dgm:spPr/>
      <dgm:t>
        <a:bodyPr/>
        <a:lstStyle/>
        <a:p>
          <a:endParaRPr lang="zh-CN" altLang="en-US"/>
        </a:p>
      </dgm:t>
    </dgm:pt>
  </dgm:ptLst>
  <dgm:cxnLst>
    <dgm:cxn modelId="{2641B55E-3767-4F58-89DD-60D2398337C8}" type="presOf" srcId="{F5EEA42A-DC33-4701-80BC-46740DBA5E81}" destId="{271F5F18-794A-42B7-A2BF-35493BDBD937}" srcOrd="1" destOrd="0" presId="urn:microsoft.com/office/officeart/2005/8/layout/radial5"/>
    <dgm:cxn modelId="{72B51C6D-3289-4C6F-9B72-2E1D6B2BA909}" type="presOf" srcId="{47611AC9-C0C9-41BD-A342-DD88FA5321A9}" destId="{12AE6BAB-F813-4549-B9C2-84C82CF79102}" srcOrd="0" destOrd="0" presId="urn:microsoft.com/office/officeart/2005/8/layout/radial5"/>
    <dgm:cxn modelId="{F0226ED8-65E1-4CBC-9552-CAF4895A5D07}" srcId="{57F1093F-77BD-42FA-820D-F20A87A8E2BF}" destId="{D8B40CB1-57F0-4351-A99A-B7EECFE13CC9}" srcOrd="0" destOrd="0" parTransId="{6CCA82A3-1CD9-40DD-A717-E9A51AB0D128}" sibTransId="{88DD1ECD-D2BE-4D22-BA85-BF007D037FF9}"/>
    <dgm:cxn modelId="{D101038E-D59E-404A-B730-F588E444DDD0}" type="presOf" srcId="{9A281AD6-B1DD-4A51-9E0C-A97230A01DD8}" destId="{6725DC26-EB6D-4CD9-8505-A10CF054EB60}" srcOrd="0" destOrd="0" presId="urn:microsoft.com/office/officeart/2005/8/layout/radial5"/>
    <dgm:cxn modelId="{28197C55-3FA8-4809-957C-EBE3B95F5BE4}" srcId="{D8B40CB1-57F0-4351-A99A-B7EECFE13CC9}" destId="{CD7D100F-9D36-469B-A7FC-6DEAB661B61F}" srcOrd="8" destOrd="0" parTransId="{335D49E1-3420-4A4F-915C-8B15D1D71B10}" sibTransId="{30999273-D574-4CD9-B868-391E7DA53A7D}"/>
    <dgm:cxn modelId="{EDE326D2-0B6A-4ECB-8B34-2BE6ECB9F606}" type="presOf" srcId="{335D49E1-3420-4A4F-915C-8B15D1D71B10}" destId="{F56766B0-015A-408B-9D06-8B62B1FE41B7}" srcOrd="1" destOrd="0" presId="urn:microsoft.com/office/officeart/2005/8/layout/radial5"/>
    <dgm:cxn modelId="{C81CE128-F600-4227-83E6-83A3787F69E2}" type="presOf" srcId="{471C98E5-0763-45E1-B69A-02756723F838}" destId="{59D4E7EC-16A6-4A14-BF9D-0565B6BEBBD5}" srcOrd="0" destOrd="0" presId="urn:microsoft.com/office/officeart/2005/8/layout/radial5"/>
    <dgm:cxn modelId="{F3FBFA57-ECB9-4B7D-A7D1-74E25DA648F5}" type="presOf" srcId="{8C99E26F-54F0-4A1A-B3DF-918C128FA4BE}" destId="{D1A808F3-4EEC-4BF4-B036-7A9A6D3A8103}" srcOrd="1" destOrd="0" presId="urn:microsoft.com/office/officeart/2005/8/layout/radial5"/>
    <dgm:cxn modelId="{956F5681-427F-440C-B4E9-664D18B6525A}" type="presOf" srcId="{F11E5799-0110-482C-AB94-3F6438C67508}" destId="{A1DF22CD-9FE0-4367-89C5-AF844C04F287}" srcOrd="0" destOrd="0" presId="urn:microsoft.com/office/officeart/2005/8/layout/radial5"/>
    <dgm:cxn modelId="{249CF9DD-23F1-4313-85A9-86DA29A6C0FD}" srcId="{D8B40CB1-57F0-4351-A99A-B7EECFE13CC9}" destId="{102B7E95-AEBA-471F-9E49-59B39FEDE147}" srcOrd="10" destOrd="0" parTransId="{471C98E5-0763-45E1-B69A-02756723F838}" sibTransId="{5C1E76A0-7A5A-4E1F-ADBC-116E20911325}"/>
    <dgm:cxn modelId="{A1810063-DBE5-4785-95A5-93BC88AEB6C4}" srcId="{D8B40CB1-57F0-4351-A99A-B7EECFE13CC9}" destId="{F11E5799-0110-482C-AB94-3F6438C67508}" srcOrd="6" destOrd="0" parTransId="{684DEA9A-FE3D-4FBF-B27F-B4D742497F85}" sibTransId="{A14A7EA0-62CC-435D-AB25-E9374AB6A465}"/>
    <dgm:cxn modelId="{391AAFC0-6FED-4CDB-8E89-45D8CBFAE8C6}" srcId="{D8B40CB1-57F0-4351-A99A-B7EECFE13CC9}" destId="{64DFF081-693C-4BAC-B4C1-CE9953FF1729}" srcOrd="4" destOrd="0" parTransId="{F5EEA42A-DC33-4701-80BC-46740DBA5E81}" sibTransId="{36D8956D-8BF0-4EAD-BC37-1DF6690465F8}"/>
    <dgm:cxn modelId="{424992B3-6CBE-4604-9B5E-BF17B4C62598}" type="presOf" srcId="{A6B5E642-8271-4372-BA54-B3FC368D1FAA}" destId="{FE77E82F-1180-4011-9417-054A9F207B56}" srcOrd="1" destOrd="0" presId="urn:microsoft.com/office/officeart/2005/8/layout/radial5"/>
    <dgm:cxn modelId="{67BCE60B-F421-4C65-9F98-F7A05FEABDE3}" srcId="{D8B40CB1-57F0-4351-A99A-B7EECFE13CC9}" destId="{2DE433FB-E6B6-4CBC-A7B9-40E0100D9CD4}" srcOrd="5" destOrd="0" parTransId="{6D844343-95E4-49E8-A313-4893B4AE76AF}" sibTransId="{02C510C6-A549-4350-A479-FEEC16FA9CFB}"/>
    <dgm:cxn modelId="{4EE4911E-F393-43C4-9880-9B9A163DDABA}" srcId="{D8B40CB1-57F0-4351-A99A-B7EECFE13CC9}" destId="{3BB2A60D-B44D-45ED-9AF8-C421E63D2F0F}" srcOrd="7" destOrd="0" parTransId="{CD1A0812-91D8-47E7-92D2-CF01234B0C3A}" sibTransId="{C16F5FA2-2408-448E-9ADB-45485F27EF1D}"/>
    <dgm:cxn modelId="{2C16F044-4D5F-4CBD-8B4E-499CDC387C83}" type="presOf" srcId="{D8B40CB1-57F0-4351-A99A-B7EECFE13CC9}" destId="{16409081-479E-45AC-A0C8-3C10674C2C66}" srcOrd="0" destOrd="0" presId="urn:microsoft.com/office/officeart/2005/8/layout/radial5"/>
    <dgm:cxn modelId="{AC0ECF07-DD03-43DC-B5EC-1A4DA806AB47}" type="presOf" srcId="{12EADBE2-D677-41B6-8D91-F85E9DE021CB}" destId="{08FCC99B-3ACE-4991-BF52-9CA84ABD6DF0}" srcOrd="0" destOrd="0" presId="urn:microsoft.com/office/officeart/2005/8/layout/radial5"/>
    <dgm:cxn modelId="{E54FD3FE-1D9C-40B9-91B5-B7329786F78B}" type="presOf" srcId="{2BF4E16B-54F2-4117-AF80-A9158AEC1A4E}" destId="{C7D4FA67-337F-4CF5-AE62-172FE1596FCE}" srcOrd="0" destOrd="0" presId="urn:microsoft.com/office/officeart/2005/8/layout/radial5"/>
    <dgm:cxn modelId="{FB3660EE-AA84-4D9D-8D6F-AFBE61EAFF6A}" type="presOf" srcId="{06F436EA-963D-4C09-A1CE-B95C8A50E214}" destId="{80FC4529-1DB0-4B18-9AEA-435B9F82DBB6}" srcOrd="1" destOrd="0" presId="urn:microsoft.com/office/officeart/2005/8/layout/radial5"/>
    <dgm:cxn modelId="{DAA3BC4C-B465-4167-86A4-1B57E7F44383}" srcId="{D8B40CB1-57F0-4351-A99A-B7EECFE13CC9}" destId="{9A281AD6-B1DD-4A51-9E0C-A97230A01DD8}" srcOrd="3" destOrd="0" parTransId="{A6B5E642-8271-4372-BA54-B3FC368D1FAA}" sibTransId="{031A3126-0DEE-4F91-9EE9-DC6ABFDA48EA}"/>
    <dgm:cxn modelId="{CB1C8487-1983-4758-8C49-35A7EC51279D}" type="presOf" srcId="{06F436EA-963D-4C09-A1CE-B95C8A50E214}" destId="{C7EAAA6A-1A12-495D-A1DC-D6636A1F4115}" srcOrd="0" destOrd="0" presId="urn:microsoft.com/office/officeart/2005/8/layout/radial5"/>
    <dgm:cxn modelId="{2AFC7422-ED42-40D4-83CC-E16BDAE61535}" type="presOf" srcId="{102B7E95-AEBA-471F-9E49-59B39FEDE147}" destId="{74F7B8A5-3095-4883-BF95-954BAA7D3847}" srcOrd="0" destOrd="0" presId="urn:microsoft.com/office/officeart/2005/8/layout/radial5"/>
    <dgm:cxn modelId="{5E35A29D-AF00-48C5-A0B0-8E8AA64ACDB5}" type="presOf" srcId="{57F1093F-77BD-42FA-820D-F20A87A8E2BF}" destId="{0B574DC0-41EB-499F-86F4-EDF8A6B418B4}" srcOrd="0" destOrd="0" presId="urn:microsoft.com/office/officeart/2005/8/layout/radial5"/>
    <dgm:cxn modelId="{27986351-AF6F-4655-BBCB-54C2A1172752}" type="presOf" srcId="{A78F206C-9D0F-45A5-B71B-505C609C5BB1}" destId="{E3C88D9E-530D-48FA-9095-1F045D90E60A}" srcOrd="1" destOrd="0" presId="urn:microsoft.com/office/officeart/2005/8/layout/radial5"/>
    <dgm:cxn modelId="{0F9B6932-AF78-4D83-A12A-6E45FD5546C4}" type="presOf" srcId="{A78F206C-9D0F-45A5-B71B-505C609C5BB1}" destId="{E7AC8C37-CCDE-4ABF-8644-209345ECD0B6}" srcOrd="0" destOrd="0" presId="urn:microsoft.com/office/officeart/2005/8/layout/radial5"/>
    <dgm:cxn modelId="{D7BF2BC4-C30F-4CC1-A220-C38C743E80ED}" type="presOf" srcId="{8C99E26F-54F0-4A1A-B3DF-918C128FA4BE}" destId="{63A8BA56-8963-4396-8FE7-7E517F6E3B37}" srcOrd="0" destOrd="0" presId="urn:microsoft.com/office/officeart/2005/8/layout/radial5"/>
    <dgm:cxn modelId="{00D4B9B4-976D-4532-A24D-87F8311B1270}" type="presOf" srcId="{CD1A0812-91D8-47E7-92D2-CF01234B0C3A}" destId="{01A958FB-7E4E-4C84-8B86-19C49BA87CB8}" srcOrd="0" destOrd="0" presId="urn:microsoft.com/office/officeart/2005/8/layout/radial5"/>
    <dgm:cxn modelId="{275DC240-F05B-4FE4-A2E0-F3435DC33202}" type="presOf" srcId="{CD1A0812-91D8-47E7-92D2-CF01234B0C3A}" destId="{C02AA629-DD52-465C-9BCD-640772FF9CE8}" srcOrd="1" destOrd="0" presId="urn:microsoft.com/office/officeart/2005/8/layout/radial5"/>
    <dgm:cxn modelId="{52D66681-29EA-429C-BBBE-38FB893EA0D4}" srcId="{D8B40CB1-57F0-4351-A99A-B7EECFE13CC9}" destId="{47611AC9-C0C9-41BD-A342-DD88FA5321A9}" srcOrd="9" destOrd="0" parTransId="{8C99E26F-54F0-4A1A-B3DF-918C128FA4BE}" sibTransId="{BFE20D4D-C7BB-4976-B688-77BC0243F33B}"/>
    <dgm:cxn modelId="{4A5084B9-6258-4DF6-BDCF-B7B3E6D16F9F}" type="presOf" srcId="{114AB63C-2E37-49F2-8B7B-4BF3D5C35DA0}" destId="{3F929412-5252-4076-A5BC-CB0132607931}" srcOrd="0" destOrd="0" presId="urn:microsoft.com/office/officeart/2005/8/layout/radial5"/>
    <dgm:cxn modelId="{EB458CFE-3645-498F-A473-D3BF8AA76A77}" type="presOf" srcId="{684DEA9A-FE3D-4FBF-B27F-B4D742497F85}" destId="{CC04016E-E31A-4A87-AE27-0839282957B2}" srcOrd="1" destOrd="0" presId="urn:microsoft.com/office/officeart/2005/8/layout/radial5"/>
    <dgm:cxn modelId="{3E91854C-82FC-44B8-86DA-E11527034F19}" type="presOf" srcId="{12EADBE2-D677-41B6-8D91-F85E9DE021CB}" destId="{D88D14CF-6BB4-4534-9C5F-46528C77507A}" srcOrd="1" destOrd="0" presId="urn:microsoft.com/office/officeart/2005/8/layout/radial5"/>
    <dgm:cxn modelId="{80190FBE-57AB-432D-B389-2DC128CE9F30}" srcId="{D8B40CB1-57F0-4351-A99A-B7EECFE13CC9}" destId="{2BF4E16B-54F2-4117-AF80-A9158AEC1A4E}" srcOrd="0" destOrd="0" parTransId="{A78F206C-9D0F-45A5-B71B-505C609C5BB1}" sibTransId="{B6FC1434-A8DD-4787-BF09-4DD396FFBBCD}"/>
    <dgm:cxn modelId="{E775D75C-BBBE-45BF-AC40-70532B1AF789}" srcId="{D8B40CB1-57F0-4351-A99A-B7EECFE13CC9}" destId="{114AB63C-2E37-49F2-8B7B-4BF3D5C35DA0}" srcOrd="1" destOrd="0" parTransId="{12EADBE2-D677-41B6-8D91-F85E9DE021CB}" sibTransId="{60DDF0C8-D354-44D6-ABF8-1E1B2078E702}"/>
    <dgm:cxn modelId="{F1E5ACC9-FF5B-4E7A-9B93-0CADA5853C03}" srcId="{D8B40CB1-57F0-4351-A99A-B7EECFE13CC9}" destId="{381DEE70-6849-4F09-8BD7-CB2058831B86}" srcOrd="2" destOrd="0" parTransId="{06F436EA-963D-4C09-A1CE-B95C8A50E214}" sibTransId="{B13BA3F3-C81A-4656-A383-DDD67D3DED61}"/>
    <dgm:cxn modelId="{3D227812-2D50-44B9-A9A9-66112066F887}" type="presOf" srcId="{6D844343-95E4-49E8-A313-4893B4AE76AF}" destId="{FCD8656D-D299-48D3-947B-2312D51E9ED1}" srcOrd="0" destOrd="0" presId="urn:microsoft.com/office/officeart/2005/8/layout/radial5"/>
    <dgm:cxn modelId="{D93EE4EA-A832-45F4-8B8C-4641A30B7EEA}" type="presOf" srcId="{335D49E1-3420-4A4F-915C-8B15D1D71B10}" destId="{F98A0F84-0376-4720-8212-5CDEFE22FD6F}" srcOrd="0" destOrd="0" presId="urn:microsoft.com/office/officeart/2005/8/layout/radial5"/>
    <dgm:cxn modelId="{1C53811A-6BF6-4B7F-961C-4D66DF676453}" type="presOf" srcId="{64DFF081-693C-4BAC-B4C1-CE9953FF1729}" destId="{7A863A49-1F5F-4196-850B-FB766B2FF06D}" srcOrd="0" destOrd="0" presId="urn:microsoft.com/office/officeart/2005/8/layout/radial5"/>
    <dgm:cxn modelId="{EE336D7E-1574-478F-A671-94B658D28835}" type="presOf" srcId="{A6B5E642-8271-4372-BA54-B3FC368D1FAA}" destId="{5EAC68DC-6FCB-47D4-9951-CB23721A9FC5}" srcOrd="0" destOrd="0" presId="urn:microsoft.com/office/officeart/2005/8/layout/radial5"/>
    <dgm:cxn modelId="{659689FC-1207-408E-976A-6CA90DA48FF9}" type="presOf" srcId="{3BB2A60D-B44D-45ED-9AF8-C421E63D2F0F}" destId="{06CE090F-4592-4FF3-9896-C6774E0E4FFC}" srcOrd="0" destOrd="0" presId="urn:microsoft.com/office/officeart/2005/8/layout/radial5"/>
    <dgm:cxn modelId="{B4D25D7E-0A28-4ED8-BBE2-338A399D85AA}" type="presOf" srcId="{684DEA9A-FE3D-4FBF-B27F-B4D742497F85}" destId="{CF7E5683-EFB2-4A20-A4DA-9F5A51E22CFD}" srcOrd="0" destOrd="0" presId="urn:microsoft.com/office/officeart/2005/8/layout/radial5"/>
    <dgm:cxn modelId="{2D22ED1B-7FF7-46CE-A370-A2911B9A7469}" type="presOf" srcId="{CD7D100F-9D36-469B-A7FC-6DEAB661B61F}" destId="{270DA853-1D7B-4273-88B0-CE5F7B760238}" srcOrd="0" destOrd="0" presId="urn:microsoft.com/office/officeart/2005/8/layout/radial5"/>
    <dgm:cxn modelId="{02138FE4-020C-460D-A657-2101B6B80D3F}" type="presOf" srcId="{2DE433FB-E6B6-4CBC-A7B9-40E0100D9CD4}" destId="{B30226CC-1AF4-4731-A517-E1ABB9FAC294}" srcOrd="0" destOrd="0" presId="urn:microsoft.com/office/officeart/2005/8/layout/radial5"/>
    <dgm:cxn modelId="{BA34C806-18AD-4BC4-8932-D8E5D1382757}" type="presOf" srcId="{6D844343-95E4-49E8-A313-4893B4AE76AF}" destId="{367902B2-F2F4-4D3D-9A3B-636130ECE98A}" srcOrd="1" destOrd="0" presId="urn:microsoft.com/office/officeart/2005/8/layout/radial5"/>
    <dgm:cxn modelId="{40F47DF8-DFA4-403E-9D1D-61B7C4D83CC7}" type="presOf" srcId="{471C98E5-0763-45E1-B69A-02756723F838}" destId="{75BC53A6-471C-4D9A-B157-ECD5CD0B31BC}" srcOrd="1" destOrd="0" presId="urn:microsoft.com/office/officeart/2005/8/layout/radial5"/>
    <dgm:cxn modelId="{6FD24C32-406B-4210-980C-2EC0EBDD6E43}" type="presOf" srcId="{381DEE70-6849-4F09-8BD7-CB2058831B86}" destId="{19B51FE4-E410-4D60-9DB1-0A66A51DDEE0}" srcOrd="0" destOrd="0" presId="urn:microsoft.com/office/officeart/2005/8/layout/radial5"/>
    <dgm:cxn modelId="{E89DF30A-5A5C-421D-9AC1-6453D3FE6EE5}" type="presOf" srcId="{F5EEA42A-DC33-4701-80BC-46740DBA5E81}" destId="{ECC728BE-592B-4189-A454-5F69A6FCC5C7}" srcOrd="0" destOrd="0" presId="urn:microsoft.com/office/officeart/2005/8/layout/radial5"/>
    <dgm:cxn modelId="{F5750EBF-9DAF-4F96-AFD2-2983437D6054}" type="presParOf" srcId="{0B574DC0-41EB-499F-86F4-EDF8A6B418B4}" destId="{16409081-479E-45AC-A0C8-3C10674C2C66}" srcOrd="0" destOrd="0" presId="urn:microsoft.com/office/officeart/2005/8/layout/radial5"/>
    <dgm:cxn modelId="{5E5CDB0B-FD57-4422-93C7-A8953667490C}" type="presParOf" srcId="{0B574DC0-41EB-499F-86F4-EDF8A6B418B4}" destId="{E7AC8C37-CCDE-4ABF-8644-209345ECD0B6}" srcOrd="1" destOrd="0" presId="urn:microsoft.com/office/officeart/2005/8/layout/radial5"/>
    <dgm:cxn modelId="{7FBD2D03-7437-4C94-9FF8-E5E8E2E910B3}" type="presParOf" srcId="{E7AC8C37-CCDE-4ABF-8644-209345ECD0B6}" destId="{E3C88D9E-530D-48FA-9095-1F045D90E60A}" srcOrd="0" destOrd="0" presId="urn:microsoft.com/office/officeart/2005/8/layout/radial5"/>
    <dgm:cxn modelId="{E9D633BF-BC30-4368-BEBD-524961F40645}" type="presParOf" srcId="{0B574DC0-41EB-499F-86F4-EDF8A6B418B4}" destId="{C7D4FA67-337F-4CF5-AE62-172FE1596FCE}" srcOrd="2" destOrd="0" presId="urn:microsoft.com/office/officeart/2005/8/layout/radial5"/>
    <dgm:cxn modelId="{EB2B1DBA-6F55-4DA1-8168-98DC466AA2EB}" type="presParOf" srcId="{0B574DC0-41EB-499F-86F4-EDF8A6B418B4}" destId="{08FCC99B-3ACE-4991-BF52-9CA84ABD6DF0}" srcOrd="3" destOrd="0" presId="urn:microsoft.com/office/officeart/2005/8/layout/radial5"/>
    <dgm:cxn modelId="{103B5116-E1D0-4B47-9B67-208E9169E4D9}" type="presParOf" srcId="{08FCC99B-3ACE-4991-BF52-9CA84ABD6DF0}" destId="{D88D14CF-6BB4-4534-9C5F-46528C77507A}" srcOrd="0" destOrd="0" presId="urn:microsoft.com/office/officeart/2005/8/layout/radial5"/>
    <dgm:cxn modelId="{EE3C79FD-5324-4BAB-8B25-D056CE88CC71}" type="presParOf" srcId="{0B574DC0-41EB-499F-86F4-EDF8A6B418B4}" destId="{3F929412-5252-4076-A5BC-CB0132607931}" srcOrd="4" destOrd="0" presId="urn:microsoft.com/office/officeart/2005/8/layout/radial5"/>
    <dgm:cxn modelId="{A4F2B8D9-67D1-481F-A8E6-FCD005F89C3D}" type="presParOf" srcId="{0B574DC0-41EB-499F-86F4-EDF8A6B418B4}" destId="{C7EAAA6A-1A12-495D-A1DC-D6636A1F4115}" srcOrd="5" destOrd="0" presId="urn:microsoft.com/office/officeart/2005/8/layout/radial5"/>
    <dgm:cxn modelId="{770C0BF9-3AE9-4685-A065-3531DBF74D06}" type="presParOf" srcId="{C7EAAA6A-1A12-495D-A1DC-D6636A1F4115}" destId="{80FC4529-1DB0-4B18-9AEA-435B9F82DBB6}" srcOrd="0" destOrd="0" presId="urn:microsoft.com/office/officeart/2005/8/layout/radial5"/>
    <dgm:cxn modelId="{DF687201-F9D7-4F3E-8BD3-89FBB7A61A9B}" type="presParOf" srcId="{0B574DC0-41EB-499F-86F4-EDF8A6B418B4}" destId="{19B51FE4-E410-4D60-9DB1-0A66A51DDEE0}" srcOrd="6" destOrd="0" presId="urn:microsoft.com/office/officeart/2005/8/layout/radial5"/>
    <dgm:cxn modelId="{542112C2-A977-466A-97B3-4FF4F9FA394E}" type="presParOf" srcId="{0B574DC0-41EB-499F-86F4-EDF8A6B418B4}" destId="{5EAC68DC-6FCB-47D4-9951-CB23721A9FC5}" srcOrd="7" destOrd="0" presId="urn:microsoft.com/office/officeart/2005/8/layout/radial5"/>
    <dgm:cxn modelId="{64966BF7-7961-4368-A6F2-A97137621A49}" type="presParOf" srcId="{5EAC68DC-6FCB-47D4-9951-CB23721A9FC5}" destId="{FE77E82F-1180-4011-9417-054A9F207B56}" srcOrd="0" destOrd="0" presId="urn:microsoft.com/office/officeart/2005/8/layout/radial5"/>
    <dgm:cxn modelId="{0191E519-FA5B-434B-9815-A4C29F2A6CD4}" type="presParOf" srcId="{0B574DC0-41EB-499F-86F4-EDF8A6B418B4}" destId="{6725DC26-EB6D-4CD9-8505-A10CF054EB60}" srcOrd="8" destOrd="0" presId="urn:microsoft.com/office/officeart/2005/8/layout/radial5"/>
    <dgm:cxn modelId="{426C54E3-0EEA-4911-86E5-B6A56D09D601}" type="presParOf" srcId="{0B574DC0-41EB-499F-86F4-EDF8A6B418B4}" destId="{ECC728BE-592B-4189-A454-5F69A6FCC5C7}" srcOrd="9" destOrd="0" presId="urn:microsoft.com/office/officeart/2005/8/layout/radial5"/>
    <dgm:cxn modelId="{67208411-434C-4A6D-8D35-C8E73955C0AD}" type="presParOf" srcId="{ECC728BE-592B-4189-A454-5F69A6FCC5C7}" destId="{271F5F18-794A-42B7-A2BF-35493BDBD937}" srcOrd="0" destOrd="0" presId="urn:microsoft.com/office/officeart/2005/8/layout/radial5"/>
    <dgm:cxn modelId="{18D56E54-DB27-4983-ACC1-4F65294CE206}" type="presParOf" srcId="{0B574DC0-41EB-499F-86F4-EDF8A6B418B4}" destId="{7A863A49-1F5F-4196-850B-FB766B2FF06D}" srcOrd="10" destOrd="0" presId="urn:microsoft.com/office/officeart/2005/8/layout/radial5"/>
    <dgm:cxn modelId="{913A4FE8-C00D-4E8D-A7FE-58AA17B232D2}" type="presParOf" srcId="{0B574DC0-41EB-499F-86F4-EDF8A6B418B4}" destId="{FCD8656D-D299-48D3-947B-2312D51E9ED1}" srcOrd="11" destOrd="0" presId="urn:microsoft.com/office/officeart/2005/8/layout/radial5"/>
    <dgm:cxn modelId="{C0A3BD22-4B37-44A8-AD7D-4883567F6708}" type="presParOf" srcId="{FCD8656D-D299-48D3-947B-2312D51E9ED1}" destId="{367902B2-F2F4-4D3D-9A3B-636130ECE98A}" srcOrd="0" destOrd="0" presId="urn:microsoft.com/office/officeart/2005/8/layout/radial5"/>
    <dgm:cxn modelId="{92100227-938A-474D-AB27-DF018A357648}" type="presParOf" srcId="{0B574DC0-41EB-499F-86F4-EDF8A6B418B4}" destId="{B30226CC-1AF4-4731-A517-E1ABB9FAC294}" srcOrd="12" destOrd="0" presId="urn:microsoft.com/office/officeart/2005/8/layout/radial5"/>
    <dgm:cxn modelId="{7A8BDE79-1EA3-44BF-A0EB-F373F2B5BAB3}" type="presParOf" srcId="{0B574DC0-41EB-499F-86F4-EDF8A6B418B4}" destId="{CF7E5683-EFB2-4A20-A4DA-9F5A51E22CFD}" srcOrd="13" destOrd="0" presId="urn:microsoft.com/office/officeart/2005/8/layout/radial5"/>
    <dgm:cxn modelId="{A14C2B1E-245A-4362-A770-C11AF2DA2929}" type="presParOf" srcId="{CF7E5683-EFB2-4A20-A4DA-9F5A51E22CFD}" destId="{CC04016E-E31A-4A87-AE27-0839282957B2}" srcOrd="0" destOrd="0" presId="urn:microsoft.com/office/officeart/2005/8/layout/radial5"/>
    <dgm:cxn modelId="{98A7DF1C-2160-4955-A1E7-4954308E0F2B}" type="presParOf" srcId="{0B574DC0-41EB-499F-86F4-EDF8A6B418B4}" destId="{A1DF22CD-9FE0-4367-89C5-AF844C04F287}" srcOrd="14" destOrd="0" presId="urn:microsoft.com/office/officeart/2005/8/layout/radial5"/>
    <dgm:cxn modelId="{36592B26-C261-4982-9E54-5DFE1F4DECC3}" type="presParOf" srcId="{0B574DC0-41EB-499F-86F4-EDF8A6B418B4}" destId="{01A958FB-7E4E-4C84-8B86-19C49BA87CB8}" srcOrd="15" destOrd="0" presId="urn:microsoft.com/office/officeart/2005/8/layout/radial5"/>
    <dgm:cxn modelId="{1E37A463-6A8E-4F6D-A0A9-5ABA66982BAC}" type="presParOf" srcId="{01A958FB-7E4E-4C84-8B86-19C49BA87CB8}" destId="{C02AA629-DD52-465C-9BCD-640772FF9CE8}" srcOrd="0" destOrd="0" presId="urn:microsoft.com/office/officeart/2005/8/layout/radial5"/>
    <dgm:cxn modelId="{67811477-C0E0-4CCF-B9AA-27195ADF5DAE}" type="presParOf" srcId="{0B574DC0-41EB-499F-86F4-EDF8A6B418B4}" destId="{06CE090F-4592-4FF3-9896-C6774E0E4FFC}" srcOrd="16" destOrd="0" presId="urn:microsoft.com/office/officeart/2005/8/layout/radial5"/>
    <dgm:cxn modelId="{8102F352-4663-426F-9EA3-6301800F4B0F}" type="presParOf" srcId="{0B574DC0-41EB-499F-86F4-EDF8A6B418B4}" destId="{F98A0F84-0376-4720-8212-5CDEFE22FD6F}" srcOrd="17" destOrd="0" presId="urn:microsoft.com/office/officeart/2005/8/layout/radial5"/>
    <dgm:cxn modelId="{5F84EAD3-EE6A-41E4-9E30-52FCE8BB24B0}" type="presParOf" srcId="{F98A0F84-0376-4720-8212-5CDEFE22FD6F}" destId="{F56766B0-015A-408B-9D06-8B62B1FE41B7}" srcOrd="0" destOrd="0" presId="urn:microsoft.com/office/officeart/2005/8/layout/radial5"/>
    <dgm:cxn modelId="{A5ECE20C-1539-4B66-88CA-FEBAB6DF13CA}" type="presParOf" srcId="{0B574DC0-41EB-499F-86F4-EDF8A6B418B4}" destId="{270DA853-1D7B-4273-88B0-CE5F7B760238}" srcOrd="18" destOrd="0" presId="urn:microsoft.com/office/officeart/2005/8/layout/radial5"/>
    <dgm:cxn modelId="{EBCF271B-E494-4DAA-A734-5A42B9902CE2}" type="presParOf" srcId="{0B574DC0-41EB-499F-86F4-EDF8A6B418B4}" destId="{63A8BA56-8963-4396-8FE7-7E517F6E3B37}" srcOrd="19" destOrd="0" presId="urn:microsoft.com/office/officeart/2005/8/layout/radial5"/>
    <dgm:cxn modelId="{C255B898-35D5-4C19-9434-32D86A0709D3}" type="presParOf" srcId="{63A8BA56-8963-4396-8FE7-7E517F6E3B37}" destId="{D1A808F3-4EEC-4BF4-B036-7A9A6D3A8103}" srcOrd="0" destOrd="0" presId="urn:microsoft.com/office/officeart/2005/8/layout/radial5"/>
    <dgm:cxn modelId="{17C1C139-94E5-4866-95F4-DB68B5A234FD}" type="presParOf" srcId="{0B574DC0-41EB-499F-86F4-EDF8A6B418B4}" destId="{12AE6BAB-F813-4549-B9C2-84C82CF79102}" srcOrd="20" destOrd="0" presId="urn:microsoft.com/office/officeart/2005/8/layout/radial5"/>
    <dgm:cxn modelId="{E0A8CBFA-E2A0-47A7-B3AE-1F6DFC69EDBF}" type="presParOf" srcId="{0B574DC0-41EB-499F-86F4-EDF8A6B418B4}" destId="{59D4E7EC-16A6-4A14-BF9D-0565B6BEBBD5}" srcOrd="21" destOrd="0" presId="urn:microsoft.com/office/officeart/2005/8/layout/radial5"/>
    <dgm:cxn modelId="{ADE9B2FE-20B8-4186-B612-09F5C95CEC67}" type="presParOf" srcId="{59D4E7EC-16A6-4A14-BF9D-0565B6BEBBD5}" destId="{75BC53A6-471C-4D9A-B157-ECD5CD0B31BC}" srcOrd="0" destOrd="0" presId="urn:microsoft.com/office/officeart/2005/8/layout/radial5"/>
    <dgm:cxn modelId="{EDC3C793-F377-4705-A0C0-BC46116E053D}" type="presParOf" srcId="{0B574DC0-41EB-499F-86F4-EDF8A6B418B4}" destId="{74F7B8A5-3095-4883-BF95-954BAA7D3847}" srcOrd="22" destOrd="0" presId="urn:microsoft.com/office/officeart/2005/8/layout/radial5"/>
  </dgm:cxnLst>
  <dgm:bg/>
  <dgm:whole/>
</dgm:dataModel>
</file>

<file path=ppt/diagrams/data8.xml><?xml version="1.0" encoding="utf-8"?>
<dgm:dataModel xmlns:dgm="http://schemas.openxmlformats.org/drawingml/2006/diagram" xmlns:a="http://schemas.openxmlformats.org/drawingml/2006/main">
  <dgm:ptLst>
    <dgm:pt modelId="{F66669DD-0B6C-4020-8A4D-4D2D6190026A}" type="doc">
      <dgm:prSet loTypeId="urn:microsoft.com/office/officeart/2005/8/layout/hList1" loCatId="list" qsTypeId="urn:microsoft.com/office/officeart/2005/8/quickstyle/simple1#5" qsCatId="simple" csTypeId="urn:microsoft.com/office/officeart/2005/8/colors/accent1_2#3" csCatId="accent1" phldr="1"/>
      <dgm:spPr/>
      <dgm:t>
        <a:bodyPr/>
        <a:lstStyle/>
        <a:p>
          <a:endParaRPr lang="zh-CN" altLang="en-US"/>
        </a:p>
      </dgm:t>
    </dgm:pt>
    <dgm:pt modelId="{CC99E1A2-149A-4EBC-BA06-3FE5002C6472}">
      <dgm:prSet phldrT="[文本]"/>
      <dgm:spPr/>
      <dgm:t>
        <a:bodyPr/>
        <a:lstStyle/>
        <a:p>
          <a:r>
            <a:rPr lang="zh-CN" altLang="en-US" dirty="0" smtClean="0"/>
            <a:t>教职工行政处分暂行规定</a:t>
          </a:r>
          <a:endParaRPr lang="zh-CN" altLang="en-US" dirty="0"/>
        </a:p>
      </dgm:t>
    </dgm:pt>
    <dgm:pt modelId="{E6117983-BD1A-4F52-94C4-C918886318EE}" type="parTrans" cxnId="{72B5F323-93E3-424E-9D9D-2DA98DBE89EF}">
      <dgm:prSet/>
      <dgm:spPr/>
      <dgm:t>
        <a:bodyPr/>
        <a:lstStyle/>
        <a:p>
          <a:endParaRPr lang="zh-CN" altLang="en-US"/>
        </a:p>
      </dgm:t>
    </dgm:pt>
    <dgm:pt modelId="{4647B116-E9FE-4A3C-9865-6007F637F7D1}" type="sibTrans" cxnId="{72B5F323-93E3-424E-9D9D-2DA98DBE89EF}">
      <dgm:prSet/>
      <dgm:spPr/>
      <dgm:t>
        <a:bodyPr/>
        <a:lstStyle/>
        <a:p>
          <a:endParaRPr lang="zh-CN" altLang="en-US"/>
        </a:p>
      </dgm:t>
    </dgm:pt>
    <dgm:pt modelId="{C1428132-E17C-4247-9B66-F558E0CDA1DA}">
      <dgm:prSet phldrT="[文本]"/>
      <dgm:spPr/>
      <dgm:t>
        <a:bodyPr/>
        <a:lstStyle/>
        <a:p>
          <a:r>
            <a:rPr lang="zh-CN" dirty="0" smtClean="0"/>
            <a:t>警告；</a:t>
          </a:r>
          <a:endParaRPr lang="zh-CN" altLang="en-US" dirty="0"/>
        </a:p>
      </dgm:t>
    </dgm:pt>
    <dgm:pt modelId="{E21ED9B4-9D93-4E0B-A614-484C88AF9EF5}" type="parTrans" cxnId="{12F4139F-B371-4CF1-8BDB-9886593C091B}">
      <dgm:prSet/>
      <dgm:spPr/>
      <dgm:t>
        <a:bodyPr/>
        <a:lstStyle/>
        <a:p>
          <a:endParaRPr lang="zh-CN" altLang="en-US"/>
        </a:p>
      </dgm:t>
    </dgm:pt>
    <dgm:pt modelId="{70AE7C12-85CA-4ADA-825C-F327B64928D6}" type="sibTrans" cxnId="{12F4139F-B371-4CF1-8BDB-9886593C091B}">
      <dgm:prSet/>
      <dgm:spPr/>
      <dgm:t>
        <a:bodyPr/>
        <a:lstStyle/>
        <a:p>
          <a:endParaRPr lang="zh-CN" altLang="en-US"/>
        </a:p>
      </dgm:t>
    </dgm:pt>
    <dgm:pt modelId="{EFD61575-390A-4EF7-9E26-111896807DC8}">
      <dgm:prSet phldrT="[文本]"/>
      <dgm:spPr/>
      <dgm:t>
        <a:bodyPr/>
        <a:lstStyle/>
        <a:p>
          <a:r>
            <a:rPr lang="zh-CN" altLang="en-US" dirty="0" smtClean="0"/>
            <a:t>学生违纪处理规定</a:t>
          </a:r>
          <a:endParaRPr lang="zh-CN" altLang="en-US" dirty="0"/>
        </a:p>
      </dgm:t>
    </dgm:pt>
    <dgm:pt modelId="{027D0397-57FC-45F5-AA28-368EC9C705B3}" type="parTrans" cxnId="{4DA4D271-5496-4787-B0F6-2D82C75DFD66}">
      <dgm:prSet/>
      <dgm:spPr/>
      <dgm:t>
        <a:bodyPr/>
        <a:lstStyle/>
        <a:p>
          <a:endParaRPr lang="zh-CN" altLang="en-US"/>
        </a:p>
      </dgm:t>
    </dgm:pt>
    <dgm:pt modelId="{E174981D-108D-4C4A-AF15-C3CFBF901815}" type="sibTrans" cxnId="{4DA4D271-5496-4787-B0F6-2D82C75DFD66}">
      <dgm:prSet/>
      <dgm:spPr/>
      <dgm:t>
        <a:bodyPr/>
        <a:lstStyle/>
        <a:p>
          <a:endParaRPr lang="zh-CN" altLang="en-US"/>
        </a:p>
      </dgm:t>
    </dgm:pt>
    <dgm:pt modelId="{EF59EDBE-70E5-4CBA-A85F-0756A2D4872B}">
      <dgm:prSet phldrT="[文本]"/>
      <dgm:spPr/>
      <dgm:t>
        <a:bodyPr/>
        <a:lstStyle/>
        <a:p>
          <a:r>
            <a:rPr lang="zh-CN" altLang="en-US" dirty="0" smtClean="0"/>
            <a:t>警告</a:t>
          </a:r>
          <a:endParaRPr lang="zh-CN" altLang="en-US" dirty="0"/>
        </a:p>
      </dgm:t>
    </dgm:pt>
    <dgm:pt modelId="{ACAF6FAF-5B09-49C8-9C65-4008671FA7C8}" type="parTrans" cxnId="{CFBE2DD2-3A91-40E6-8EFF-255BE313094D}">
      <dgm:prSet/>
      <dgm:spPr/>
      <dgm:t>
        <a:bodyPr/>
        <a:lstStyle/>
        <a:p>
          <a:endParaRPr lang="zh-CN" altLang="en-US"/>
        </a:p>
      </dgm:t>
    </dgm:pt>
    <dgm:pt modelId="{ABD8821D-01A3-4DE2-85FB-0E8E1DEF054D}" type="sibTrans" cxnId="{CFBE2DD2-3A91-40E6-8EFF-255BE313094D}">
      <dgm:prSet/>
      <dgm:spPr/>
      <dgm:t>
        <a:bodyPr/>
        <a:lstStyle/>
        <a:p>
          <a:endParaRPr lang="zh-CN" altLang="en-US"/>
        </a:p>
      </dgm:t>
    </dgm:pt>
    <dgm:pt modelId="{C86CE54A-14AF-4047-B1CD-5B56D01E7F6F}">
      <dgm:prSet/>
      <dgm:spPr/>
      <dgm:t>
        <a:bodyPr/>
        <a:lstStyle/>
        <a:p>
          <a:r>
            <a:rPr lang="zh-CN" altLang="en-US" dirty="0" smtClean="0"/>
            <a:t>严重警告；</a:t>
          </a:r>
          <a:endParaRPr lang="zh-CN" altLang="en-US" dirty="0"/>
        </a:p>
      </dgm:t>
    </dgm:pt>
    <dgm:pt modelId="{323D81B0-9D05-4201-921D-2D947B740E35}" type="parTrans" cxnId="{0BB9F888-8E51-4AAB-8729-037AAD943A85}">
      <dgm:prSet/>
      <dgm:spPr/>
      <dgm:t>
        <a:bodyPr/>
        <a:lstStyle/>
        <a:p>
          <a:endParaRPr lang="zh-CN" altLang="en-US"/>
        </a:p>
      </dgm:t>
    </dgm:pt>
    <dgm:pt modelId="{16721E87-3CA0-46C1-BC05-10115574B811}" type="sibTrans" cxnId="{0BB9F888-8E51-4AAB-8729-037AAD943A85}">
      <dgm:prSet/>
      <dgm:spPr/>
      <dgm:t>
        <a:bodyPr/>
        <a:lstStyle/>
        <a:p>
          <a:endParaRPr lang="zh-CN" altLang="en-US"/>
        </a:p>
      </dgm:t>
    </dgm:pt>
    <dgm:pt modelId="{767276BE-5607-4C8B-BC16-64D08D3F02EF}">
      <dgm:prSet/>
      <dgm:spPr/>
      <dgm:t>
        <a:bodyPr/>
        <a:lstStyle/>
        <a:p>
          <a:r>
            <a:rPr lang="zh-CN" altLang="en-US" dirty="0" smtClean="0"/>
            <a:t>记过；</a:t>
          </a:r>
          <a:endParaRPr lang="zh-CN" altLang="en-US" dirty="0"/>
        </a:p>
      </dgm:t>
    </dgm:pt>
    <dgm:pt modelId="{0046A47E-DA4C-4572-BAC3-DF504F69CF92}" type="parTrans" cxnId="{979B9CCF-B33C-482E-9A2A-CFF5AC7F5E6D}">
      <dgm:prSet/>
      <dgm:spPr/>
      <dgm:t>
        <a:bodyPr/>
        <a:lstStyle/>
        <a:p>
          <a:endParaRPr lang="zh-CN" altLang="en-US"/>
        </a:p>
      </dgm:t>
    </dgm:pt>
    <dgm:pt modelId="{6D569FBF-8034-43A6-90CF-806EB78B9CE5}" type="sibTrans" cxnId="{979B9CCF-B33C-482E-9A2A-CFF5AC7F5E6D}">
      <dgm:prSet/>
      <dgm:spPr/>
      <dgm:t>
        <a:bodyPr/>
        <a:lstStyle/>
        <a:p>
          <a:endParaRPr lang="zh-CN" altLang="en-US"/>
        </a:p>
      </dgm:t>
    </dgm:pt>
    <dgm:pt modelId="{56635E41-80CF-40F2-812C-66857F1822F1}">
      <dgm:prSet/>
      <dgm:spPr/>
      <dgm:t>
        <a:bodyPr/>
        <a:lstStyle/>
        <a:p>
          <a:r>
            <a:rPr lang="zh-CN" altLang="en-US" dirty="0" smtClean="0"/>
            <a:t>留校察看；</a:t>
          </a:r>
          <a:endParaRPr lang="zh-CN" altLang="en-US" dirty="0"/>
        </a:p>
      </dgm:t>
    </dgm:pt>
    <dgm:pt modelId="{E20CD205-8708-4DC6-A3AB-034E4D6710E4}" type="parTrans" cxnId="{D52F4EEB-04DE-48D2-A090-A7D209BBC28F}">
      <dgm:prSet/>
      <dgm:spPr/>
      <dgm:t>
        <a:bodyPr/>
        <a:lstStyle/>
        <a:p>
          <a:endParaRPr lang="zh-CN" altLang="en-US"/>
        </a:p>
      </dgm:t>
    </dgm:pt>
    <dgm:pt modelId="{8C92039F-ED99-42AF-B0AE-136EC94788E4}" type="sibTrans" cxnId="{D52F4EEB-04DE-48D2-A090-A7D209BBC28F}">
      <dgm:prSet/>
      <dgm:spPr/>
      <dgm:t>
        <a:bodyPr/>
        <a:lstStyle/>
        <a:p>
          <a:endParaRPr lang="zh-CN" altLang="en-US"/>
        </a:p>
      </dgm:t>
    </dgm:pt>
    <dgm:pt modelId="{660BE957-371B-4280-9D17-EE3589EF6EF7}">
      <dgm:prSet/>
      <dgm:spPr/>
      <dgm:t>
        <a:bodyPr/>
        <a:lstStyle/>
        <a:p>
          <a:r>
            <a:rPr lang="zh-CN" altLang="en-US" dirty="0" smtClean="0"/>
            <a:t>开除学籍。</a:t>
          </a:r>
          <a:endParaRPr lang="zh-CN" altLang="en-US" dirty="0"/>
        </a:p>
      </dgm:t>
    </dgm:pt>
    <dgm:pt modelId="{C8D11DE1-BB39-4E8E-A18A-FC04049673C8}" type="parTrans" cxnId="{E3426FE1-85FB-4BF4-9103-F5A31E72B50D}">
      <dgm:prSet/>
      <dgm:spPr/>
      <dgm:t>
        <a:bodyPr/>
        <a:lstStyle/>
        <a:p>
          <a:endParaRPr lang="zh-CN" altLang="en-US"/>
        </a:p>
      </dgm:t>
    </dgm:pt>
    <dgm:pt modelId="{9AF7CA52-A005-4595-A552-8C103C4410C6}" type="sibTrans" cxnId="{E3426FE1-85FB-4BF4-9103-F5A31E72B50D}">
      <dgm:prSet/>
      <dgm:spPr/>
      <dgm:t>
        <a:bodyPr/>
        <a:lstStyle/>
        <a:p>
          <a:endParaRPr lang="zh-CN" altLang="en-US"/>
        </a:p>
      </dgm:t>
    </dgm:pt>
    <dgm:pt modelId="{7DD37520-7FBD-4A78-A773-BCD4AC5FE449}">
      <dgm:prSet/>
      <dgm:spPr/>
      <dgm:t>
        <a:bodyPr/>
        <a:lstStyle/>
        <a:p>
          <a:r>
            <a:rPr lang="zh-CN" dirty="0" smtClean="0"/>
            <a:t>记过；</a:t>
          </a:r>
          <a:endParaRPr lang="zh-CN" dirty="0"/>
        </a:p>
      </dgm:t>
    </dgm:pt>
    <dgm:pt modelId="{411BBE11-94D1-4EF2-8D63-1A23406D2B2C}" type="parTrans" cxnId="{D2048C8A-6FE1-458C-B013-9EB5B56528A2}">
      <dgm:prSet/>
      <dgm:spPr/>
      <dgm:t>
        <a:bodyPr/>
        <a:lstStyle/>
        <a:p>
          <a:endParaRPr lang="zh-CN" altLang="en-US"/>
        </a:p>
      </dgm:t>
    </dgm:pt>
    <dgm:pt modelId="{7BF4CDB3-C0E3-438E-AD3B-CEF330C1454C}" type="sibTrans" cxnId="{D2048C8A-6FE1-458C-B013-9EB5B56528A2}">
      <dgm:prSet/>
      <dgm:spPr/>
      <dgm:t>
        <a:bodyPr/>
        <a:lstStyle/>
        <a:p>
          <a:endParaRPr lang="zh-CN" altLang="en-US"/>
        </a:p>
      </dgm:t>
    </dgm:pt>
    <dgm:pt modelId="{0DE8618B-3799-43D7-AAB5-A6E783D1C161}">
      <dgm:prSet/>
      <dgm:spPr/>
      <dgm:t>
        <a:bodyPr/>
        <a:lstStyle/>
        <a:p>
          <a:r>
            <a:rPr lang="zh-CN" dirty="0" smtClean="0"/>
            <a:t>记大过；</a:t>
          </a:r>
          <a:endParaRPr lang="zh-CN" dirty="0"/>
        </a:p>
      </dgm:t>
    </dgm:pt>
    <dgm:pt modelId="{AF381FA3-9FAF-4B53-813A-CDDFF0E73E3A}" type="parTrans" cxnId="{3FC52202-A231-4163-A620-F5F7A2991413}">
      <dgm:prSet/>
      <dgm:spPr/>
      <dgm:t>
        <a:bodyPr/>
        <a:lstStyle/>
        <a:p>
          <a:endParaRPr lang="zh-CN" altLang="en-US"/>
        </a:p>
      </dgm:t>
    </dgm:pt>
    <dgm:pt modelId="{897D5C3F-0A5E-4FA6-B953-38C9477BAC35}" type="sibTrans" cxnId="{3FC52202-A231-4163-A620-F5F7A2991413}">
      <dgm:prSet/>
      <dgm:spPr/>
      <dgm:t>
        <a:bodyPr/>
        <a:lstStyle/>
        <a:p>
          <a:endParaRPr lang="zh-CN" altLang="en-US"/>
        </a:p>
      </dgm:t>
    </dgm:pt>
    <dgm:pt modelId="{AE1C82AE-CAA1-4A5D-BF57-5D0A4496756E}">
      <dgm:prSet/>
      <dgm:spPr/>
      <dgm:t>
        <a:bodyPr/>
        <a:lstStyle/>
        <a:p>
          <a:r>
            <a:rPr lang="zh-CN" dirty="0" smtClean="0"/>
            <a:t>降级；</a:t>
          </a:r>
          <a:endParaRPr lang="zh-CN" dirty="0"/>
        </a:p>
      </dgm:t>
    </dgm:pt>
    <dgm:pt modelId="{13D344AF-768B-4D9A-AEE1-82EC9C0B53BA}" type="parTrans" cxnId="{8B695353-BA3E-4BB7-8099-014C032F88E3}">
      <dgm:prSet/>
      <dgm:spPr/>
      <dgm:t>
        <a:bodyPr/>
        <a:lstStyle/>
        <a:p>
          <a:endParaRPr lang="zh-CN" altLang="en-US"/>
        </a:p>
      </dgm:t>
    </dgm:pt>
    <dgm:pt modelId="{FEBAC8AD-1DA6-4037-8078-5A6F09714CB7}" type="sibTrans" cxnId="{8B695353-BA3E-4BB7-8099-014C032F88E3}">
      <dgm:prSet/>
      <dgm:spPr/>
      <dgm:t>
        <a:bodyPr/>
        <a:lstStyle/>
        <a:p>
          <a:endParaRPr lang="zh-CN" altLang="en-US"/>
        </a:p>
      </dgm:t>
    </dgm:pt>
    <dgm:pt modelId="{DAB8B46B-BD7E-428C-9EED-916C1B7904D7}">
      <dgm:prSet/>
      <dgm:spPr/>
      <dgm:t>
        <a:bodyPr/>
        <a:lstStyle/>
        <a:p>
          <a:r>
            <a:rPr lang="zh-CN" dirty="0" smtClean="0"/>
            <a:t>撤职；</a:t>
          </a:r>
          <a:endParaRPr lang="zh-CN" dirty="0"/>
        </a:p>
      </dgm:t>
    </dgm:pt>
    <dgm:pt modelId="{474DF56F-BF65-40CC-9757-0F27AB28D332}" type="parTrans" cxnId="{9A42CD37-BED8-4B44-9F88-63BDC5B73EAE}">
      <dgm:prSet/>
      <dgm:spPr/>
      <dgm:t>
        <a:bodyPr/>
        <a:lstStyle/>
        <a:p>
          <a:endParaRPr lang="zh-CN" altLang="en-US"/>
        </a:p>
      </dgm:t>
    </dgm:pt>
    <dgm:pt modelId="{9EAB8189-A8AF-42B5-B011-429C0AF3D1F1}" type="sibTrans" cxnId="{9A42CD37-BED8-4B44-9F88-63BDC5B73EAE}">
      <dgm:prSet/>
      <dgm:spPr/>
      <dgm:t>
        <a:bodyPr/>
        <a:lstStyle/>
        <a:p>
          <a:endParaRPr lang="zh-CN" altLang="en-US"/>
        </a:p>
      </dgm:t>
    </dgm:pt>
    <dgm:pt modelId="{B7078726-05F2-44E2-97BE-C5CB294420A6}">
      <dgm:prSet/>
      <dgm:spPr/>
      <dgm:t>
        <a:bodyPr/>
        <a:lstStyle/>
        <a:p>
          <a:r>
            <a:rPr lang="zh-CN" dirty="0" smtClean="0"/>
            <a:t>开除留用察看；</a:t>
          </a:r>
          <a:endParaRPr lang="zh-CN" dirty="0"/>
        </a:p>
      </dgm:t>
    </dgm:pt>
    <dgm:pt modelId="{F7288F81-104F-4555-A62D-CDFE1E255DAF}" type="parTrans" cxnId="{33B0A4A4-AAD0-434B-852B-3D1EF3DACBEC}">
      <dgm:prSet/>
      <dgm:spPr/>
      <dgm:t>
        <a:bodyPr/>
        <a:lstStyle/>
        <a:p>
          <a:endParaRPr lang="zh-CN" altLang="en-US"/>
        </a:p>
      </dgm:t>
    </dgm:pt>
    <dgm:pt modelId="{C1ADEEC7-51B3-4819-B054-3CB484E10D6E}" type="sibTrans" cxnId="{33B0A4A4-AAD0-434B-852B-3D1EF3DACBEC}">
      <dgm:prSet/>
      <dgm:spPr/>
      <dgm:t>
        <a:bodyPr/>
        <a:lstStyle/>
        <a:p>
          <a:endParaRPr lang="zh-CN" altLang="en-US"/>
        </a:p>
      </dgm:t>
    </dgm:pt>
    <dgm:pt modelId="{151AACEF-73E7-4711-BFC7-9A56C7BD5453}">
      <dgm:prSet/>
      <dgm:spPr/>
      <dgm:t>
        <a:bodyPr/>
        <a:lstStyle/>
        <a:p>
          <a:r>
            <a:rPr lang="zh-CN" dirty="0" smtClean="0"/>
            <a:t>开除。</a:t>
          </a:r>
          <a:endParaRPr lang="zh-CN" dirty="0"/>
        </a:p>
      </dgm:t>
    </dgm:pt>
    <dgm:pt modelId="{80DE654D-FF21-407B-9C30-640F51AE4A90}" type="parTrans" cxnId="{86855EF7-46D3-4EE2-9FC7-EE920AE9D0C0}">
      <dgm:prSet/>
      <dgm:spPr/>
      <dgm:t>
        <a:bodyPr/>
        <a:lstStyle/>
        <a:p>
          <a:endParaRPr lang="zh-CN" altLang="en-US"/>
        </a:p>
      </dgm:t>
    </dgm:pt>
    <dgm:pt modelId="{6FFFDDF4-3C32-45C7-8252-669651CA3B28}" type="sibTrans" cxnId="{86855EF7-46D3-4EE2-9FC7-EE920AE9D0C0}">
      <dgm:prSet/>
      <dgm:spPr/>
      <dgm:t>
        <a:bodyPr/>
        <a:lstStyle/>
        <a:p>
          <a:endParaRPr lang="zh-CN" altLang="en-US"/>
        </a:p>
      </dgm:t>
    </dgm:pt>
    <dgm:pt modelId="{FE88B8E7-818E-4ECA-B1BE-F8386B8662A5}" type="pres">
      <dgm:prSet presAssocID="{F66669DD-0B6C-4020-8A4D-4D2D6190026A}" presName="Name0" presStyleCnt="0">
        <dgm:presLayoutVars>
          <dgm:dir/>
          <dgm:animLvl val="lvl"/>
          <dgm:resizeHandles val="exact"/>
        </dgm:presLayoutVars>
      </dgm:prSet>
      <dgm:spPr/>
      <dgm:t>
        <a:bodyPr/>
        <a:lstStyle/>
        <a:p>
          <a:endParaRPr lang="zh-CN" altLang="en-US"/>
        </a:p>
      </dgm:t>
    </dgm:pt>
    <dgm:pt modelId="{DEA5D1CA-FA42-428C-B9E1-403B6451C299}" type="pres">
      <dgm:prSet presAssocID="{CC99E1A2-149A-4EBC-BA06-3FE5002C6472}" presName="composite" presStyleCnt="0"/>
      <dgm:spPr/>
    </dgm:pt>
    <dgm:pt modelId="{CC3D2A79-D4EC-4B73-9311-B2CBCCE7D7D8}" type="pres">
      <dgm:prSet presAssocID="{CC99E1A2-149A-4EBC-BA06-3FE5002C6472}" presName="parTx" presStyleLbl="alignNode1" presStyleIdx="0" presStyleCnt="2">
        <dgm:presLayoutVars>
          <dgm:chMax val="0"/>
          <dgm:chPref val="0"/>
          <dgm:bulletEnabled val="1"/>
        </dgm:presLayoutVars>
      </dgm:prSet>
      <dgm:spPr/>
      <dgm:t>
        <a:bodyPr/>
        <a:lstStyle/>
        <a:p>
          <a:endParaRPr lang="zh-CN" altLang="en-US"/>
        </a:p>
      </dgm:t>
    </dgm:pt>
    <dgm:pt modelId="{F11B8E3D-11B8-47E9-844F-2082F6C5E34C}" type="pres">
      <dgm:prSet presAssocID="{CC99E1A2-149A-4EBC-BA06-3FE5002C6472}" presName="desTx" presStyleLbl="alignAccFollowNode1" presStyleIdx="0" presStyleCnt="2">
        <dgm:presLayoutVars>
          <dgm:bulletEnabled val="1"/>
        </dgm:presLayoutVars>
      </dgm:prSet>
      <dgm:spPr/>
      <dgm:t>
        <a:bodyPr/>
        <a:lstStyle/>
        <a:p>
          <a:endParaRPr lang="zh-CN" altLang="en-US"/>
        </a:p>
      </dgm:t>
    </dgm:pt>
    <dgm:pt modelId="{8B6D800C-2878-45EA-99A0-E476385790F3}" type="pres">
      <dgm:prSet presAssocID="{4647B116-E9FE-4A3C-9865-6007F637F7D1}" presName="space" presStyleCnt="0"/>
      <dgm:spPr/>
    </dgm:pt>
    <dgm:pt modelId="{04E9814F-A881-4D62-8996-DD8D5B6368C1}" type="pres">
      <dgm:prSet presAssocID="{EFD61575-390A-4EF7-9E26-111896807DC8}" presName="composite" presStyleCnt="0"/>
      <dgm:spPr/>
    </dgm:pt>
    <dgm:pt modelId="{BABA2D44-9767-49D7-AA14-5AEC678D28E2}" type="pres">
      <dgm:prSet presAssocID="{EFD61575-390A-4EF7-9E26-111896807DC8}" presName="parTx" presStyleLbl="alignNode1" presStyleIdx="1" presStyleCnt="2">
        <dgm:presLayoutVars>
          <dgm:chMax val="0"/>
          <dgm:chPref val="0"/>
          <dgm:bulletEnabled val="1"/>
        </dgm:presLayoutVars>
      </dgm:prSet>
      <dgm:spPr/>
      <dgm:t>
        <a:bodyPr/>
        <a:lstStyle/>
        <a:p>
          <a:endParaRPr lang="zh-CN" altLang="en-US"/>
        </a:p>
      </dgm:t>
    </dgm:pt>
    <dgm:pt modelId="{58EBFCA9-16BB-4141-AE6B-E6892E7A2101}" type="pres">
      <dgm:prSet presAssocID="{EFD61575-390A-4EF7-9E26-111896807DC8}" presName="desTx" presStyleLbl="alignAccFollowNode1" presStyleIdx="1" presStyleCnt="2">
        <dgm:presLayoutVars>
          <dgm:bulletEnabled val="1"/>
        </dgm:presLayoutVars>
      </dgm:prSet>
      <dgm:spPr/>
      <dgm:t>
        <a:bodyPr/>
        <a:lstStyle/>
        <a:p>
          <a:endParaRPr lang="zh-CN" altLang="en-US"/>
        </a:p>
      </dgm:t>
    </dgm:pt>
  </dgm:ptLst>
  <dgm:cxnLst>
    <dgm:cxn modelId="{4DA4D271-5496-4787-B0F6-2D82C75DFD66}" srcId="{F66669DD-0B6C-4020-8A4D-4D2D6190026A}" destId="{EFD61575-390A-4EF7-9E26-111896807DC8}" srcOrd="1" destOrd="0" parTransId="{027D0397-57FC-45F5-AA28-368EC9C705B3}" sibTransId="{E174981D-108D-4C4A-AF15-C3CFBF901815}"/>
    <dgm:cxn modelId="{979B9CCF-B33C-482E-9A2A-CFF5AC7F5E6D}" srcId="{EFD61575-390A-4EF7-9E26-111896807DC8}" destId="{767276BE-5607-4C8B-BC16-64D08D3F02EF}" srcOrd="2" destOrd="0" parTransId="{0046A47E-DA4C-4572-BAC3-DF504F69CF92}" sibTransId="{6D569FBF-8034-43A6-90CF-806EB78B9CE5}"/>
    <dgm:cxn modelId="{72B5F323-93E3-424E-9D9D-2DA98DBE89EF}" srcId="{F66669DD-0B6C-4020-8A4D-4D2D6190026A}" destId="{CC99E1A2-149A-4EBC-BA06-3FE5002C6472}" srcOrd="0" destOrd="0" parTransId="{E6117983-BD1A-4F52-94C4-C918886318EE}" sibTransId="{4647B116-E9FE-4A3C-9865-6007F637F7D1}"/>
    <dgm:cxn modelId="{8CCA359E-05D5-4849-875C-D9B5703778C1}" type="presOf" srcId="{CC99E1A2-149A-4EBC-BA06-3FE5002C6472}" destId="{CC3D2A79-D4EC-4B73-9311-B2CBCCE7D7D8}" srcOrd="0" destOrd="0" presId="urn:microsoft.com/office/officeart/2005/8/layout/hList1"/>
    <dgm:cxn modelId="{E3426FE1-85FB-4BF4-9103-F5A31E72B50D}" srcId="{EFD61575-390A-4EF7-9E26-111896807DC8}" destId="{660BE957-371B-4280-9D17-EE3589EF6EF7}" srcOrd="4" destOrd="0" parTransId="{C8D11DE1-BB39-4E8E-A18A-FC04049673C8}" sibTransId="{9AF7CA52-A005-4595-A552-8C103C4410C6}"/>
    <dgm:cxn modelId="{33B0A4A4-AAD0-434B-852B-3D1EF3DACBEC}" srcId="{CC99E1A2-149A-4EBC-BA06-3FE5002C6472}" destId="{B7078726-05F2-44E2-97BE-C5CB294420A6}" srcOrd="5" destOrd="0" parTransId="{F7288F81-104F-4555-A62D-CDFE1E255DAF}" sibTransId="{C1ADEEC7-51B3-4819-B054-3CB484E10D6E}"/>
    <dgm:cxn modelId="{D2048C8A-6FE1-458C-B013-9EB5B56528A2}" srcId="{CC99E1A2-149A-4EBC-BA06-3FE5002C6472}" destId="{7DD37520-7FBD-4A78-A773-BCD4AC5FE449}" srcOrd="1" destOrd="0" parTransId="{411BBE11-94D1-4EF2-8D63-1A23406D2B2C}" sibTransId="{7BF4CDB3-C0E3-438E-AD3B-CEF330C1454C}"/>
    <dgm:cxn modelId="{5A7162BE-A964-4873-AD40-8D000DF35047}" type="presOf" srcId="{AE1C82AE-CAA1-4A5D-BF57-5D0A4496756E}" destId="{F11B8E3D-11B8-47E9-844F-2082F6C5E34C}" srcOrd="0" destOrd="3" presId="urn:microsoft.com/office/officeart/2005/8/layout/hList1"/>
    <dgm:cxn modelId="{CFBE2DD2-3A91-40E6-8EFF-255BE313094D}" srcId="{EFD61575-390A-4EF7-9E26-111896807DC8}" destId="{EF59EDBE-70E5-4CBA-A85F-0756A2D4872B}" srcOrd="0" destOrd="0" parTransId="{ACAF6FAF-5B09-49C8-9C65-4008671FA7C8}" sibTransId="{ABD8821D-01A3-4DE2-85FB-0E8E1DEF054D}"/>
    <dgm:cxn modelId="{0BB9F888-8E51-4AAB-8729-037AAD943A85}" srcId="{EFD61575-390A-4EF7-9E26-111896807DC8}" destId="{C86CE54A-14AF-4047-B1CD-5B56D01E7F6F}" srcOrd="1" destOrd="0" parTransId="{323D81B0-9D05-4201-921D-2D947B740E35}" sibTransId="{16721E87-3CA0-46C1-BC05-10115574B811}"/>
    <dgm:cxn modelId="{23C8199B-6ADB-4E65-A9C3-FC5387A05C21}" type="presOf" srcId="{151AACEF-73E7-4711-BFC7-9A56C7BD5453}" destId="{F11B8E3D-11B8-47E9-844F-2082F6C5E34C}" srcOrd="0" destOrd="6" presId="urn:microsoft.com/office/officeart/2005/8/layout/hList1"/>
    <dgm:cxn modelId="{E2FBAD9B-4679-4B1B-8B26-D12EC847775A}" type="presOf" srcId="{DAB8B46B-BD7E-428C-9EED-916C1B7904D7}" destId="{F11B8E3D-11B8-47E9-844F-2082F6C5E34C}" srcOrd="0" destOrd="4" presId="urn:microsoft.com/office/officeart/2005/8/layout/hList1"/>
    <dgm:cxn modelId="{3FC52202-A231-4163-A620-F5F7A2991413}" srcId="{CC99E1A2-149A-4EBC-BA06-3FE5002C6472}" destId="{0DE8618B-3799-43D7-AAB5-A6E783D1C161}" srcOrd="2" destOrd="0" parTransId="{AF381FA3-9FAF-4B53-813A-CDDFF0E73E3A}" sibTransId="{897D5C3F-0A5E-4FA6-B953-38C9477BAC35}"/>
    <dgm:cxn modelId="{9A42CD37-BED8-4B44-9F88-63BDC5B73EAE}" srcId="{CC99E1A2-149A-4EBC-BA06-3FE5002C6472}" destId="{DAB8B46B-BD7E-428C-9EED-916C1B7904D7}" srcOrd="4" destOrd="0" parTransId="{474DF56F-BF65-40CC-9757-0F27AB28D332}" sibTransId="{9EAB8189-A8AF-42B5-B011-429C0AF3D1F1}"/>
    <dgm:cxn modelId="{D52F4EEB-04DE-48D2-A090-A7D209BBC28F}" srcId="{EFD61575-390A-4EF7-9E26-111896807DC8}" destId="{56635E41-80CF-40F2-812C-66857F1822F1}" srcOrd="3" destOrd="0" parTransId="{E20CD205-8708-4DC6-A3AB-034E4D6710E4}" sibTransId="{8C92039F-ED99-42AF-B0AE-136EC94788E4}"/>
    <dgm:cxn modelId="{8B695353-BA3E-4BB7-8099-014C032F88E3}" srcId="{CC99E1A2-149A-4EBC-BA06-3FE5002C6472}" destId="{AE1C82AE-CAA1-4A5D-BF57-5D0A4496756E}" srcOrd="3" destOrd="0" parTransId="{13D344AF-768B-4D9A-AEE1-82EC9C0B53BA}" sibTransId="{FEBAC8AD-1DA6-4037-8078-5A6F09714CB7}"/>
    <dgm:cxn modelId="{86855EF7-46D3-4EE2-9FC7-EE920AE9D0C0}" srcId="{CC99E1A2-149A-4EBC-BA06-3FE5002C6472}" destId="{151AACEF-73E7-4711-BFC7-9A56C7BD5453}" srcOrd="6" destOrd="0" parTransId="{80DE654D-FF21-407B-9C30-640F51AE4A90}" sibTransId="{6FFFDDF4-3C32-45C7-8252-669651CA3B28}"/>
    <dgm:cxn modelId="{44A0433E-58D0-4346-AFAE-344975B3F3AB}" type="presOf" srcId="{7DD37520-7FBD-4A78-A773-BCD4AC5FE449}" destId="{F11B8E3D-11B8-47E9-844F-2082F6C5E34C}" srcOrd="0" destOrd="1" presId="urn:microsoft.com/office/officeart/2005/8/layout/hList1"/>
    <dgm:cxn modelId="{12F4139F-B371-4CF1-8BDB-9886593C091B}" srcId="{CC99E1A2-149A-4EBC-BA06-3FE5002C6472}" destId="{C1428132-E17C-4247-9B66-F558E0CDA1DA}" srcOrd="0" destOrd="0" parTransId="{E21ED9B4-9D93-4E0B-A614-484C88AF9EF5}" sibTransId="{70AE7C12-85CA-4ADA-825C-F327B64928D6}"/>
    <dgm:cxn modelId="{16D34ADD-86E8-438F-8CD5-3B6CE57E7720}" type="presOf" srcId="{0DE8618B-3799-43D7-AAB5-A6E783D1C161}" destId="{F11B8E3D-11B8-47E9-844F-2082F6C5E34C}" srcOrd="0" destOrd="2" presId="urn:microsoft.com/office/officeart/2005/8/layout/hList1"/>
    <dgm:cxn modelId="{F484797B-8F08-46F1-B96A-5A6867A30EF0}" type="presOf" srcId="{56635E41-80CF-40F2-812C-66857F1822F1}" destId="{58EBFCA9-16BB-4141-AE6B-E6892E7A2101}" srcOrd="0" destOrd="3" presId="urn:microsoft.com/office/officeart/2005/8/layout/hList1"/>
    <dgm:cxn modelId="{33A6C6C1-958D-4EF3-BFAF-B47D1ECF3D0D}" type="presOf" srcId="{660BE957-371B-4280-9D17-EE3589EF6EF7}" destId="{58EBFCA9-16BB-4141-AE6B-E6892E7A2101}" srcOrd="0" destOrd="4" presId="urn:microsoft.com/office/officeart/2005/8/layout/hList1"/>
    <dgm:cxn modelId="{A37D6D6F-0C73-4FC3-B6C4-A49C67753CA5}" type="presOf" srcId="{F66669DD-0B6C-4020-8A4D-4D2D6190026A}" destId="{FE88B8E7-818E-4ECA-B1BE-F8386B8662A5}" srcOrd="0" destOrd="0" presId="urn:microsoft.com/office/officeart/2005/8/layout/hList1"/>
    <dgm:cxn modelId="{FE0A4E86-CF53-4895-AA5F-E341EDE2FAE9}" type="presOf" srcId="{767276BE-5607-4C8B-BC16-64D08D3F02EF}" destId="{58EBFCA9-16BB-4141-AE6B-E6892E7A2101}" srcOrd="0" destOrd="2" presId="urn:microsoft.com/office/officeart/2005/8/layout/hList1"/>
    <dgm:cxn modelId="{37C64118-9C3B-4708-A916-374B487FE51B}" type="presOf" srcId="{C1428132-E17C-4247-9B66-F558E0CDA1DA}" destId="{F11B8E3D-11B8-47E9-844F-2082F6C5E34C}" srcOrd="0" destOrd="0" presId="urn:microsoft.com/office/officeart/2005/8/layout/hList1"/>
    <dgm:cxn modelId="{B107633F-89FF-4CFA-AB13-EE3682C5D9FF}" type="presOf" srcId="{EFD61575-390A-4EF7-9E26-111896807DC8}" destId="{BABA2D44-9767-49D7-AA14-5AEC678D28E2}" srcOrd="0" destOrd="0" presId="urn:microsoft.com/office/officeart/2005/8/layout/hList1"/>
    <dgm:cxn modelId="{B927BBCC-6B1A-4BEF-BC62-DDE511B0C511}" type="presOf" srcId="{B7078726-05F2-44E2-97BE-C5CB294420A6}" destId="{F11B8E3D-11B8-47E9-844F-2082F6C5E34C}" srcOrd="0" destOrd="5" presId="urn:microsoft.com/office/officeart/2005/8/layout/hList1"/>
    <dgm:cxn modelId="{440CFDB5-8456-4C79-B2BD-2C5316A68BD3}" type="presOf" srcId="{EF59EDBE-70E5-4CBA-A85F-0756A2D4872B}" destId="{58EBFCA9-16BB-4141-AE6B-E6892E7A2101}" srcOrd="0" destOrd="0" presId="urn:microsoft.com/office/officeart/2005/8/layout/hList1"/>
    <dgm:cxn modelId="{0D24DD06-D41C-4DC1-9F35-3E978593D80D}" type="presOf" srcId="{C86CE54A-14AF-4047-B1CD-5B56D01E7F6F}" destId="{58EBFCA9-16BB-4141-AE6B-E6892E7A2101}" srcOrd="0" destOrd="1" presId="urn:microsoft.com/office/officeart/2005/8/layout/hList1"/>
    <dgm:cxn modelId="{B78E2415-A72C-42FC-B920-843D865DEDC6}" type="presParOf" srcId="{FE88B8E7-818E-4ECA-B1BE-F8386B8662A5}" destId="{DEA5D1CA-FA42-428C-B9E1-403B6451C299}" srcOrd="0" destOrd="0" presId="urn:microsoft.com/office/officeart/2005/8/layout/hList1"/>
    <dgm:cxn modelId="{3E98DB8A-7AFB-4326-8F02-D5774CF2C627}" type="presParOf" srcId="{DEA5D1CA-FA42-428C-B9E1-403B6451C299}" destId="{CC3D2A79-D4EC-4B73-9311-B2CBCCE7D7D8}" srcOrd="0" destOrd="0" presId="urn:microsoft.com/office/officeart/2005/8/layout/hList1"/>
    <dgm:cxn modelId="{FB649890-E6CD-49F1-84FD-68A9B6A40D78}" type="presParOf" srcId="{DEA5D1CA-FA42-428C-B9E1-403B6451C299}" destId="{F11B8E3D-11B8-47E9-844F-2082F6C5E34C}" srcOrd="1" destOrd="0" presId="urn:microsoft.com/office/officeart/2005/8/layout/hList1"/>
    <dgm:cxn modelId="{E196E11F-04AA-4AA8-B2A2-860F47E4DC5F}" type="presParOf" srcId="{FE88B8E7-818E-4ECA-B1BE-F8386B8662A5}" destId="{8B6D800C-2878-45EA-99A0-E476385790F3}" srcOrd="1" destOrd="0" presId="urn:microsoft.com/office/officeart/2005/8/layout/hList1"/>
    <dgm:cxn modelId="{05D3736C-6788-4953-892D-EABFB23C6879}" type="presParOf" srcId="{FE88B8E7-818E-4ECA-B1BE-F8386B8662A5}" destId="{04E9814F-A881-4D62-8996-DD8D5B6368C1}" srcOrd="2" destOrd="0" presId="urn:microsoft.com/office/officeart/2005/8/layout/hList1"/>
    <dgm:cxn modelId="{B787CE42-DCC4-4222-92A5-603827396473}" type="presParOf" srcId="{04E9814F-A881-4D62-8996-DD8D5B6368C1}" destId="{BABA2D44-9767-49D7-AA14-5AEC678D28E2}" srcOrd="0" destOrd="0" presId="urn:microsoft.com/office/officeart/2005/8/layout/hList1"/>
    <dgm:cxn modelId="{503F8444-7275-4681-A72D-E3BBD1A300F7}" type="presParOf" srcId="{04E9814F-A881-4D62-8996-DD8D5B6368C1}" destId="{58EBFCA9-16BB-4141-AE6B-E6892E7A2101}" srcOrd="1" destOrd="0" presId="urn:microsoft.com/office/officeart/2005/8/layout/hList1"/>
  </dgm:cxnLst>
  <dgm:bg/>
  <dgm:whole/>
</dgm:dataModel>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5.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3">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5">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0AC54D1D-C50B-4DE1-9BE3-21A8F1B726E7}" type="datetimeFigureOut">
              <a:rPr lang="zh-CN" altLang="en-US"/>
              <a:pPr>
                <a:defRPr/>
              </a:pPr>
              <a:t>2017-11-6</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A67744A2-6A28-403A-A054-94E1F3A937A5}"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png>
</file>

<file path=ppt/media/image12.png>
</file>

<file path=ppt/media/image13.jpeg>
</file>

<file path=ppt/media/image14.png>
</file>

<file path=ppt/media/image15.png>
</file>

<file path=ppt/media/image16.png>
</file>

<file path=ppt/media/image17.jpeg>
</file>

<file path=ppt/media/image18.jpeg>
</file>

<file path=ppt/media/image19.png>
</file>

<file path=ppt/media/image2.jpeg>
</file>

<file path=ppt/media/image20.jpeg>
</file>

<file path=ppt/media/image21.jpeg>
</file>

<file path=ppt/media/image22.jpeg>
</file>

<file path=ppt/media/image23.jpeg>
</file>

<file path=ppt/media/image24.gif>
</file>

<file path=ppt/media/image25.png>
</file>

<file path=ppt/media/image26.png>
</file>

<file path=ppt/media/image27.png>
</file>

<file path=ppt/media/image28.png>
</file>

<file path=ppt/media/image29.png>
</file>

<file path=ppt/media/image3.jpeg>
</file>

<file path=ppt/media/image30.png>
</file>

<file path=ppt/media/image31.jpeg>
</file>

<file path=ppt/media/image32.jpeg>
</file>

<file path=ppt/media/image33.jpeg>
</file>

<file path=ppt/media/image34.jpeg>
</file>

<file path=ppt/media/image35.jpeg>
</file>

<file path=ppt/media/image36.jpeg>
</file>

<file path=ppt/media/image37.png>
</file>

<file path=ppt/media/image38.png>
</file>

<file path=ppt/media/image39.jpeg>
</file>

<file path=ppt/media/image4.png>
</file>

<file path=ppt/media/image40.jpeg>
</file>

<file path=ppt/media/image41.png>
</file>

<file path=ppt/media/image42.jpeg>
</file>

<file path=ppt/media/image43.jpe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png>
</file>

<file path=ppt/media/image57.jpeg>
</file>

<file path=ppt/media/image58.png>
</file>

<file path=ppt/media/image59.png>
</file>

<file path=ppt/media/image6.png>
</file>

<file path=ppt/media/image60.png>
</file>

<file path=ppt/media/image61.gif>
</file>

<file path=ppt/media/image62.png>
</file>

<file path=ppt/media/image63.jpe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jpeg>
</file>

<file path=ppt/media/image86.png>
</file>

<file path=ppt/media/image87.png>
</file>

<file path=ppt/media/image88.png>
</file>

<file path=ppt/media/image89.png>
</file>

<file path=ppt/media/image9.png>
</file>

<file path=ppt/media/image90.jpeg>
</file>

<file path=ppt/media/image91.jpeg>
</file>

<file path=ppt/media/image92.jpeg>
</file>

<file path=ppt/media/image9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CA52E82C-147B-4A69-A92B-D3E2ABBA2E04}" type="datetimeFigureOut">
              <a:rPr lang="zh-CN" altLang="en-US"/>
              <a:pPr>
                <a:defRPr/>
              </a:pPr>
              <a:t>2017-11-6</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7DE0EF28-53EB-4D0E-BE73-5265B1D50BB3}"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幻灯片图像占位符 1"/>
          <p:cNvSpPr>
            <a:spLocks noGrp="1" noRot="1" noChangeAspect="1" noTextEdit="1"/>
          </p:cNvSpPr>
          <p:nvPr>
            <p:ph type="sldImg"/>
          </p:nvPr>
        </p:nvSpPr>
        <p:spPr bwMode="auto">
          <a:noFill/>
          <a:ln>
            <a:solidFill>
              <a:srgbClr val="000000"/>
            </a:solidFill>
            <a:miter lim="800000"/>
            <a:headEnd/>
            <a:tailEnd/>
          </a:ln>
        </p:spPr>
      </p:sp>
      <p:sp>
        <p:nvSpPr>
          <p:cNvPr id="108547"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16387"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635D7860-6455-40D5-893D-A5ED12B6FAB6}" type="slidenum">
              <a:rPr lang="zh-CN" altLang="en-US" smtClean="0"/>
              <a:pPr fontAlgn="base">
                <a:spcBef>
                  <a:spcPct val="0"/>
                </a:spcBef>
                <a:spcAft>
                  <a:spcPct val="0"/>
                </a:spcAft>
                <a:defRPr/>
              </a:pPr>
              <a:t>1</a:t>
            </a:fld>
            <a:endParaRPr lang="en-US" altLang="zh-CN"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幻灯片图像占位符 1"/>
          <p:cNvSpPr>
            <a:spLocks noGrp="1" noRot="1" noChangeAspect="1" noTextEdit="1"/>
          </p:cNvSpPr>
          <p:nvPr>
            <p:ph type="sldImg"/>
          </p:nvPr>
        </p:nvSpPr>
        <p:spPr bwMode="auto">
          <a:noFill/>
          <a:ln>
            <a:solidFill>
              <a:srgbClr val="000000"/>
            </a:solidFill>
            <a:miter lim="800000"/>
            <a:headEnd/>
            <a:tailEnd/>
          </a:ln>
        </p:spPr>
      </p:sp>
      <p:sp>
        <p:nvSpPr>
          <p:cNvPr id="109571"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1843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A09A07B-7CE2-468B-9F9E-749245EE3620}" type="slidenum">
              <a:rPr lang="en-US" altLang="zh-CN" smtClean="0"/>
              <a:pPr fontAlgn="base">
                <a:spcBef>
                  <a:spcPct val="0"/>
                </a:spcBef>
                <a:spcAft>
                  <a:spcPct val="0"/>
                </a:spcAft>
                <a:defRPr/>
              </a:pPr>
              <a:t>2</a:t>
            </a:fld>
            <a:endParaRPr lang="en-US" altLang="zh-CN"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幻灯片图像占位符 1"/>
          <p:cNvSpPr>
            <a:spLocks noGrp="1" noRot="1" noChangeAspect="1" noTextEdit="1"/>
          </p:cNvSpPr>
          <p:nvPr>
            <p:ph type="sldImg"/>
          </p:nvPr>
        </p:nvSpPr>
        <p:spPr bwMode="auto">
          <a:noFill/>
          <a:ln>
            <a:solidFill>
              <a:srgbClr val="000000"/>
            </a:solidFill>
            <a:miter lim="800000"/>
            <a:headEnd/>
            <a:tailEnd/>
          </a:ln>
        </p:spPr>
      </p:sp>
      <p:sp>
        <p:nvSpPr>
          <p:cNvPr id="1105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2531"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E772B18-2B12-4AD5-BB4D-3EE9DA409BEE}" type="slidenum">
              <a:rPr lang="zh-CN" altLang="en-US" smtClean="0"/>
              <a:pPr fontAlgn="base">
                <a:spcBef>
                  <a:spcPct val="0"/>
                </a:spcBef>
                <a:spcAft>
                  <a:spcPct val="0"/>
                </a:spcAft>
                <a:defRPr/>
              </a:pPr>
              <a:t>5</a:t>
            </a:fld>
            <a:endParaRPr lang="en-US" altLang="zh-CN"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幻灯片图像占位符 1"/>
          <p:cNvSpPr>
            <a:spLocks noGrp="1" noRot="1" noChangeAspect="1" noTextEdit="1"/>
          </p:cNvSpPr>
          <p:nvPr>
            <p:ph type="sldImg"/>
          </p:nvPr>
        </p:nvSpPr>
        <p:spPr bwMode="auto">
          <a:noFill/>
          <a:ln>
            <a:solidFill>
              <a:srgbClr val="000000"/>
            </a:solidFill>
            <a:miter lim="800000"/>
            <a:headEnd/>
            <a:tailEnd/>
          </a:ln>
        </p:spPr>
      </p:sp>
      <p:sp>
        <p:nvSpPr>
          <p:cNvPr id="111619"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37891"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B01EA9E-DE20-49E1-8444-0C594F672ABB}" type="slidenum">
              <a:rPr lang="en-US" altLang="zh-CN" smtClean="0"/>
              <a:pPr fontAlgn="base">
                <a:spcBef>
                  <a:spcPct val="0"/>
                </a:spcBef>
                <a:spcAft>
                  <a:spcPct val="0"/>
                </a:spcAft>
                <a:defRPr/>
              </a:pPr>
              <a:t>21</a:t>
            </a:fld>
            <a:endParaRPr lang="en-US" altLang="zh-CN"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幻灯片图像占位符 1"/>
          <p:cNvSpPr>
            <a:spLocks noGrp="1" noRot="1" noChangeAspect="1" noTextEdit="1"/>
          </p:cNvSpPr>
          <p:nvPr>
            <p:ph type="sldImg"/>
          </p:nvPr>
        </p:nvSpPr>
        <p:spPr bwMode="auto">
          <a:noFill/>
          <a:ln>
            <a:solidFill>
              <a:srgbClr val="000000"/>
            </a:solidFill>
            <a:miter lim="800000"/>
            <a:headEnd/>
            <a:tailEnd/>
          </a:ln>
        </p:spPr>
      </p:sp>
      <p:sp>
        <p:nvSpPr>
          <p:cNvPr id="11264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41987"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703F8F3-B9ED-4D0A-9C65-DB5936C89591}" type="slidenum">
              <a:rPr lang="zh-CN" altLang="en-US" smtClean="0"/>
              <a:pPr fontAlgn="base">
                <a:spcBef>
                  <a:spcPct val="0"/>
                </a:spcBef>
                <a:spcAft>
                  <a:spcPct val="0"/>
                </a:spcAft>
                <a:defRPr/>
              </a:pPr>
              <a:t>24</a:t>
            </a:fld>
            <a:endParaRPr lang="en-US" altLang="zh-CN"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headEnd/>
            <a:tailEnd/>
          </a:ln>
        </p:spPr>
      </p:sp>
      <p:sp>
        <p:nvSpPr>
          <p:cNvPr id="113667"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5427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6EB3D14F-4FD8-45C2-9B5C-55BC8F6947D3}" type="slidenum">
              <a:rPr lang="en-US" altLang="zh-CN" smtClean="0"/>
              <a:pPr fontAlgn="base">
                <a:spcBef>
                  <a:spcPct val="0"/>
                </a:spcBef>
                <a:spcAft>
                  <a:spcPct val="0"/>
                </a:spcAft>
                <a:defRPr/>
              </a:pPr>
              <a:t>37</a:t>
            </a:fld>
            <a:endParaRPr lang="en-US" altLang="zh-CN"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幻灯片图像占位符 1"/>
          <p:cNvSpPr>
            <a:spLocks noGrp="1" noRot="1" noChangeAspect="1" noTextEdit="1"/>
          </p:cNvSpPr>
          <p:nvPr>
            <p:ph type="sldImg"/>
          </p:nvPr>
        </p:nvSpPr>
        <p:spPr bwMode="auto">
          <a:noFill/>
          <a:ln>
            <a:solidFill>
              <a:srgbClr val="000000"/>
            </a:solidFill>
            <a:miter lim="800000"/>
            <a:headEnd/>
            <a:tailEnd/>
          </a:ln>
        </p:spPr>
      </p:sp>
      <p:sp>
        <p:nvSpPr>
          <p:cNvPr id="114691"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70659"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A874250-D003-45BA-B317-E25CD9850E80}" type="slidenum">
              <a:rPr lang="en-US" altLang="zh-CN" smtClean="0"/>
              <a:pPr fontAlgn="base">
                <a:spcBef>
                  <a:spcPct val="0"/>
                </a:spcBef>
                <a:spcAft>
                  <a:spcPct val="0"/>
                </a:spcAft>
                <a:defRPr/>
              </a:pPr>
              <a:t>53</a:t>
            </a:fld>
            <a:endParaRPr lang="en-US" altLang="zh-CN"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15715"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zh-CN"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矩形 6"/>
          <p:cNvSpPr/>
          <p:nvPr/>
        </p:nvSpPr>
        <p:spPr>
          <a:xfrm>
            <a:off x="685800" y="3197225"/>
            <a:ext cx="7772400" cy="17463"/>
          </a:xfrm>
          <a:prstGeom prst="rect">
            <a:avLst/>
          </a:prstGeom>
          <a:gradFill>
            <a:gsLst>
              <a:gs pos="0">
                <a:schemeClr val="accent1">
                  <a:tint val="40000"/>
                  <a:alpha val="20000"/>
                </a:schemeClr>
              </a:gs>
              <a:gs pos="50000">
                <a:schemeClr val="accent1">
                  <a:alpha val="40000"/>
                </a:schemeClr>
              </a:gs>
              <a:gs pos="100000">
                <a:schemeClr val="accent1">
                  <a:tint val="40000"/>
                  <a:alpha val="50000"/>
                </a:schemeClr>
              </a:gs>
            </a:gsLst>
            <a:lin ang="0" scaled="1"/>
          </a:gradFill>
          <a:ln w="25400" cap="rnd"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 name="标题 1"/>
          <p:cNvSpPr>
            <a:spLocks noGrp="1"/>
          </p:cNvSpPr>
          <p:nvPr>
            <p:ph type="ctrTitle"/>
          </p:nvPr>
        </p:nvSpPr>
        <p:spPr>
          <a:xfrm>
            <a:off x="685800" y="1676401"/>
            <a:ext cx="7772400" cy="1538286"/>
          </a:xfrm>
        </p:spPr>
        <p:txBody>
          <a:bodyPr anchor="b"/>
          <a:lstStyle/>
          <a:p>
            <a:r>
              <a:rPr lang="zh-CN" altLang="en-US" smtClean="0"/>
              <a:t>单击此处编辑母版标题样式</a:t>
            </a:r>
            <a:endParaRPr lang="en-US"/>
          </a:p>
        </p:txBody>
      </p:sp>
      <p:sp>
        <p:nvSpPr>
          <p:cNvPr id="3" name="副标题 2"/>
          <p:cNvSpPr>
            <a:spLocks noGrp="1"/>
          </p:cNvSpPr>
          <p:nvPr>
            <p:ph type="subTitle" idx="1"/>
          </p:nvPr>
        </p:nvSpPr>
        <p:spPr>
          <a:xfrm>
            <a:off x="1371600" y="3214686"/>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a:p>
        </p:txBody>
      </p:sp>
      <p:sp>
        <p:nvSpPr>
          <p:cNvPr id="5" name="日期占位符 3"/>
          <p:cNvSpPr>
            <a:spLocks noGrp="1"/>
          </p:cNvSpPr>
          <p:nvPr>
            <p:ph type="dt" sz="half" idx="10"/>
          </p:nvPr>
        </p:nvSpPr>
        <p:spPr/>
        <p:txBody>
          <a:bodyPr/>
          <a:lstStyle>
            <a:lvl1pPr>
              <a:defRPr/>
            </a:lvl1pPr>
          </a:lstStyle>
          <a:p>
            <a:pPr>
              <a:defRPr/>
            </a:pPr>
            <a:fld id="{7DAD833B-4435-4F4E-A0D1-86CD8C3346D8}" type="datetime1">
              <a:rPr lang="zh-CN" altLang="en-US"/>
              <a:pPr>
                <a:defRPr/>
              </a:pPr>
              <a:t>2017-11-6</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95E37AB8-BB88-4720-9831-3D98F16A0B7B}" type="slidenum">
              <a:rPr lang="zh-CN" altLang="en-US"/>
              <a:pPr>
                <a:defRPr/>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215206" y="274638"/>
            <a:ext cx="1471594" cy="6011882"/>
          </a:xfrm>
        </p:spPr>
        <p:txBody>
          <a:bodyPr vert="eaVert"/>
          <a:lstStyle/>
          <a:p>
            <a:r>
              <a:rPr lang="zh-CN" altLang="en-US" smtClean="0"/>
              <a:t>单击此处编辑母版标题样式</a:t>
            </a:r>
            <a:endParaRPr lang="en-US"/>
          </a:p>
        </p:txBody>
      </p:sp>
      <p:sp>
        <p:nvSpPr>
          <p:cNvPr id="3" name="竖排文字占位符 2"/>
          <p:cNvSpPr>
            <a:spLocks noGrp="1"/>
          </p:cNvSpPr>
          <p:nvPr>
            <p:ph type="body" orient="vert" idx="1"/>
          </p:nvPr>
        </p:nvSpPr>
        <p:spPr>
          <a:xfrm>
            <a:off x="457200" y="274638"/>
            <a:ext cx="6686568" cy="601188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3"/>
          <p:cNvSpPr>
            <a:spLocks noGrp="1"/>
          </p:cNvSpPr>
          <p:nvPr>
            <p:ph type="dt" sz="half" idx="10"/>
          </p:nvPr>
        </p:nvSpPr>
        <p:spPr/>
        <p:txBody>
          <a:bodyPr/>
          <a:lstStyle>
            <a:lvl1pPr>
              <a:defRPr/>
            </a:lvl1pPr>
          </a:lstStyle>
          <a:p>
            <a:pPr>
              <a:defRPr/>
            </a:pPr>
            <a:fld id="{ECC5A3E3-50E6-49C4-967C-2A48526F2172}" type="datetime1">
              <a:rPr lang="zh-CN" altLang="en-US"/>
              <a:pPr>
                <a:defRPr/>
              </a:pPr>
              <a:t>2017-11-6</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A003015-7F31-4B95-8D0F-A8B1D08E9397}" type="slidenum">
              <a:rPr lang="zh-CN" altLang="en-US"/>
              <a:pPr>
                <a:defRPr/>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4" name="矩形 6"/>
          <p:cNvSpPr/>
          <p:nvPr/>
        </p:nvSpPr>
        <p:spPr>
          <a:xfrm>
            <a:off x="457200" y="1411288"/>
            <a:ext cx="8229600" cy="17462"/>
          </a:xfrm>
          <a:prstGeom prst="rect">
            <a:avLst/>
          </a:prstGeom>
          <a:gradFill>
            <a:gsLst>
              <a:gs pos="0">
                <a:schemeClr val="accent1">
                  <a:tint val="40000"/>
                  <a:alpha val="20000"/>
                </a:schemeClr>
              </a:gs>
              <a:gs pos="50000">
                <a:schemeClr val="accent1">
                  <a:alpha val="40000"/>
                </a:schemeClr>
              </a:gs>
              <a:gs pos="100000">
                <a:schemeClr val="accent1">
                  <a:tint val="40000"/>
                  <a:alpha val="50000"/>
                </a:schemeClr>
              </a:gs>
            </a:gsLst>
            <a:lin ang="0" scaled="1"/>
          </a:gradFill>
          <a:ln w="25400" cap="rnd"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日期占位符 3"/>
          <p:cNvSpPr>
            <a:spLocks noGrp="1"/>
          </p:cNvSpPr>
          <p:nvPr>
            <p:ph type="dt" sz="half" idx="10"/>
          </p:nvPr>
        </p:nvSpPr>
        <p:spPr>
          <a:xfrm>
            <a:off x="73025" y="6400800"/>
            <a:ext cx="3200400" cy="284163"/>
          </a:xfrm>
        </p:spPr>
        <p:txBody>
          <a:bodyPr/>
          <a:lstStyle>
            <a:lvl1pPr>
              <a:defRPr/>
            </a:lvl1pPr>
          </a:lstStyle>
          <a:p>
            <a:pPr>
              <a:defRPr/>
            </a:pPr>
            <a:fld id="{A6E1A269-E136-47B6-97F6-DD4097550676}" type="datetime1">
              <a:rPr lang="zh-CN" altLang="en-US"/>
              <a:pPr>
                <a:defRPr/>
              </a:pPr>
              <a:t>2017-11-6</a:t>
            </a:fld>
            <a:endParaRPr lang="zh-CN" altLang="en-US"/>
          </a:p>
        </p:txBody>
      </p:sp>
      <p:sp>
        <p:nvSpPr>
          <p:cNvPr id="6" name="页脚占位符 4"/>
          <p:cNvSpPr>
            <a:spLocks noGrp="1"/>
          </p:cNvSpPr>
          <p:nvPr>
            <p:ph type="ftr" sz="quarter" idx="11"/>
          </p:nvPr>
        </p:nvSpPr>
        <p:spPr>
          <a:xfrm>
            <a:off x="5330825" y="6400800"/>
            <a:ext cx="3733800" cy="284163"/>
          </a:xfrm>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0115778E-5E47-404C-91DD-75FBE5D77D4E}" type="slidenum">
              <a:rPr lang="zh-CN" altLang="en-US"/>
              <a:pPr>
                <a:defRPr/>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4" name="矩形 6"/>
          <p:cNvSpPr/>
          <p:nvPr/>
        </p:nvSpPr>
        <p:spPr>
          <a:xfrm>
            <a:off x="685800" y="3143250"/>
            <a:ext cx="7772400" cy="17463"/>
          </a:xfrm>
          <a:prstGeom prst="rect">
            <a:avLst/>
          </a:prstGeom>
          <a:gradFill>
            <a:gsLst>
              <a:gs pos="0">
                <a:schemeClr val="accent1">
                  <a:tint val="40000"/>
                  <a:alpha val="20000"/>
                </a:schemeClr>
              </a:gs>
              <a:gs pos="50000">
                <a:schemeClr val="accent1">
                  <a:alpha val="40000"/>
                </a:schemeClr>
              </a:gs>
              <a:gs pos="100000">
                <a:schemeClr val="accent1">
                  <a:tint val="40000"/>
                  <a:alpha val="50000"/>
                </a:schemeClr>
              </a:gs>
            </a:gsLst>
            <a:lin ang="0" scaled="1"/>
          </a:gradFill>
          <a:ln w="25400" cap="rnd"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 name="标题 1"/>
          <p:cNvSpPr>
            <a:spLocks noGrp="1"/>
          </p:cNvSpPr>
          <p:nvPr>
            <p:ph type="title"/>
          </p:nvPr>
        </p:nvSpPr>
        <p:spPr>
          <a:xfrm>
            <a:off x="722313" y="3143248"/>
            <a:ext cx="7772400" cy="1362075"/>
          </a:xfrm>
        </p:spPr>
        <p:txBody>
          <a:bodyPr anchor="t"/>
          <a:lstStyle>
            <a:lvl1pPr algn="ctr">
              <a:defRPr sz="4000" b="0" cap="all"/>
            </a:lvl1pPr>
          </a:lstStyle>
          <a:p>
            <a:r>
              <a:rPr lang="zh-CN" altLang="en-US" smtClean="0"/>
              <a:t>单击此处编辑母版标题样式</a:t>
            </a:r>
            <a:endParaRPr lang="en-US"/>
          </a:p>
        </p:txBody>
      </p:sp>
      <p:sp>
        <p:nvSpPr>
          <p:cNvPr id="3" name="文本占位符 2"/>
          <p:cNvSpPr>
            <a:spLocks noGrp="1"/>
          </p:cNvSpPr>
          <p:nvPr>
            <p:ph type="body" idx="1"/>
          </p:nvPr>
        </p:nvSpPr>
        <p:spPr>
          <a:xfrm>
            <a:off x="722313" y="1643061"/>
            <a:ext cx="7772400" cy="1500187"/>
          </a:xfrm>
        </p:spPr>
        <p:txBody>
          <a:bodyPr anchor="b"/>
          <a:lstStyle>
            <a:lvl1pPr marL="0" indent="0" algn="ctr">
              <a:buNone/>
              <a:defRPr sz="2000">
                <a:solidFill>
                  <a:schemeClr val="tx1">
                    <a:tint val="75000"/>
                  </a:schemeClr>
                </a:solidFill>
              </a:defRPr>
            </a:lvl1pPr>
            <a:lvl2pPr marL="457200" indent="0" algn="ctr">
              <a:buNone/>
              <a:defRPr sz="1800">
                <a:solidFill>
                  <a:schemeClr val="tx1">
                    <a:tint val="75000"/>
                  </a:schemeClr>
                </a:solidFill>
              </a:defRPr>
            </a:lvl2pPr>
            <a:lvl3pPr marL="914400" indent="0" algn="ctr">
              <a:buNone/>
              <a:defRPr sz="1600">
                <a:solidFill>
                  <a:schemeClr val="tx1">
                    <a:tint val="75000"/>
                  </a:schemeClr>
                </a:solidFill>
              </a:defRPr>
            </a:lvl3pPr>
            <a:lvl4pPr marL="1371600" indent="0" algn="ctr">
              <a:buNone/>
              <a:defRPr sz="1400">
                <a:solidFill>
                  <a:schemeClr val="tx1">
                    <a:tint val="75000"/>
                  </a:schemeClr>
                </a:solidFill>
              </a:defRPr>
            </a:lvl4pPr>
            <a:lvl5pPr marL="1828800" indent="0" algn="ctr">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日期占位符 3"/>
          <p:cNvSpPr>
            <a:spLocks noGrp="1"/>
          </p:cNvSpPr>
          <p:nvPr>
            <p:ph type="dt" sz="half" idx="10"/>
          </p:nvPr>
        </p:nvSpPr>
        <p:spPr/>
        <p:txBody>
          <a:bodyPr/>
          <a:lstStyle>
            <a:lvl1pPr>
              <a:defRPr/>
            </a:lvl1pPr>
          </a:lstStyle>
          <a:p>
            <a:pPr>
              <a:defRPr/>
            </a:pPr>
            <a:fld id="{DEA45BCA-E487-4F19-9A49-9EB487C39A6E}" type="datetime1">
              <a:rPr lang="zh-CN" altLang="en-US"/>
              <a:pPr>
                <a:defRPr/>
              </a:pPr>
              <a:t>2017-11-6</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73ECDB77-9C7A-464B-BD97-3E1C4274A60A}" type="slidenum">
              <a:rPr lang="zh-CN" altLang="en-US"/>
              <a:pPr>
                <a:defRPr/>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5" name="矩形 7"/>
          <p:cNvSpPr/>
          <p:nvPr/>
        </p:nvSpPr>
        <p:spPr>
          <a:xfrm>
            <a:off x="457200" y="1411288"/>
            <a:ext cx="8229600" cy="17462"/>
          </a:xfrm>
          <a:prstGeom prst="rect">
            <a:avLst/>
          </a:prstGeom>
          <a:gradFill>
            <a:gsLst>
              <a:gs pos="0">
                <a:schemeClr val="accent1">
                  <a:tint val="40000"/>
                  <a:alpha val="20000"/>
                </a:schemeClr>
              </a:gs>
              <a:gs pos="50000">
                <a:schemeClr val="accent1">
                  <a:alpha val="40000"/>
                </a:schemeClr>
              </a:gs>
              <a:gs pos="100000">
                <a:schemeClr val="accent1">
                  <a:tint val="40000"/>
                  <a:alpha val="50000"/>
                </a:schemeClr>
              </a:gs>
            </a:gsLst>
            <a:lin ang="0" scaled="1"/>
          </a:gradFill>
          <a:ln w="25400" cap="rnd"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日期占位符 4"/>
          <p:cNvSpPr>
            <a:spLocks noGrp="1"/>
          </p:cNvSpPr>
          <p:nvPr>
            <p:ph type="dt" sz="half" idx="10"/>
          </p:nvPr>
        </p:nvSpPr>
        <p:spPr/>
        <p:txBody>
          <a:bodyPr/>
          <a:lstStyle>
            <a:lvl1pPr>
              <a:defRPr/>
            </a:lvl1pPr>
          </a:lstStyle>
          <a:p>
            <a:pPr>
              <a:defRPr/>
            </a:pPr>
            <a:fld id="{4116EE2B-FDB9-4686-A463-78CA6434C902}" type="datetime1">
              <a:rPr lang="zh-CN" altLang="en-US"/>
              <a:pPr>
                <a:defRPr/>
              </a:pPr>
              <a:t>2017-11-6</a:t>
            </a:fld>
            <a:endParaRPr lang="zh-CN" altLang="en-US"/>
          </a:p>
        </p:txBody>
      </p:sp>
      <p:sp>
        <p:nvSpPr>
          <p:cNvPr id="7" name="页脚占位符 5"/>
          <p:cNvSpPr>
            <a:spLocks noGrp="1"/>
          </p:cNvSpPr>
          <p:nvPr>
            <p:ph type="ftr" sz="quarter" idx="11"/>
          </p:nvPr>
        </p:nvSpPr>
        <p:spPr/>
        <p:txBody>
          <a:bodyPr/>
          <a:lstStyle>
            <a:lvl1pPr>
              <a:defRPr/>
            </a:lvl1pPr>
          </a:lstStyle>
          <a:p>
            <a:pPr>
              <a:defRPr/>
            </a:pPr>
            <a:endParaRPr lang="zh-CN" altLang="en-US"/>
          </a:p>
        </p:txBody>
      </p:sp>
      <p:sp>
        <p:nvSpPr>
          <p:cNvPr id="8" name="灯片编号占位符 6"/>
          <p:cNvSpPr>
            <a:spLocks noGrp="1"/>
          </p:cNvSpPr>
          <p:nvPr>
            <p:ph type="sldNum" sz="quarter" idx="12"/>
          </p:nvPr>
        </p:nvSpPr>
        <p:spPr/>
        <p:txBody>
          <a:bodyPr/>
          <a:lstStyle>
            <a:lvl1pPr>
              <a:defRPr/>
            </a:lvl1pPr>
          </a:lstStyle>
          <a:p>
            <a:pPr>
              <a:defRPr/>
            </a:pPr>
            <a:fld id="{F44619FF-5F25-41A8-BB7D-7F4A8770A32E}" type="slidenum">
              <a:rPr lang="zh-CN" altLang="en-US"/>
              <a:pPr>
                <a:defRPr/>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7" name="矩形 9"/>
          <p:cNvSpPr/>
          <p:nvPr/>
        </p:nvSpPr>
        <p:spPr>
          <a:xfrm>
            <a:off x="457200" y="1411288"/>
            <a:ext cx="8229600" cy="17462"/>
          </a:xfrm>
          <a:prstGeom prst="rect">
            <a:avLst/>
          </a:prstGeom>
          <a:gradFill>
            <a:gsLst>
              <a:gs pos="0">
                <a:schemeClr val="accent1">
                  <a:tint val="40000"/>
                  <a:alpha val="20000"/>
                </a:schemeClr>
              </a:gs>
              <a:gs pos="50000">
                <a:schemeClr val="accent1">
                  <a:alpha val="40000"/>
                </a:schemeClr>
              </a:gs>
              <a:gs pos="100000">
                <a:schemeClr val="accent1">
                  <a:tint val="40000"/>
                  <a:alpha val="50000"/>
                </a:schemeClr>
              </a:gs>
            </a:gsLst>
            <a:lin ang="0" scaled="1"/>
          </a:gradFill>
          <a:ln w="25400" cap="rnd"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 name="标题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effectLst>
                  <a:outerShdw blurRad="50800" dist="25400" dir="5400000" algn="tl" rotWithShape="0">
                    <a:srgbClr val="000000">
                      <a:alpha val="43137"/>
                    </a:srgbClr>
                  </a:outerShdw>
                </a:effectLst>
              </a:defRPr>
            </a:lvl1pPr>
            <a:lvl2pPr marL="457200" indent="0">
              <a:buNone/>
              <a:defRPr sz="2000" b="1">
                <a:effectLst>
                  <a:outerShdw blurRad="50800" dist="25400" dir="5400000" algn="tl" rotWithShape="0">
                    <a:srgbClr val="000000">
                      <a:alpha val="43137"/>
                    </a:srgbClr>
                  </a:outerShdw>
                </a:effectLst>
              </a:defRPr>
            </a:lvl2pPr>
            <a:lvl3pPr marL="914400" indent="0">
              <a:buNone/>
              <a:defRPr sz="1800" b="1">
                <a:effectLst>
                  <a:outerShdw blurRad="50800" dist="25400" dir="5400000" algn="tl" rotWithShape="0">
                    <a:srgbClr val="000000">
                      <a:alpha val="43137"/>
                    </a:srgbClr>
                  </a:outerShdw>
                </a:effectLst>
              </a:defRPr>
            </a:lvl3pPr>
            <a:lvl4pPr marL="1371600" indent="0">
              <a:buNone/>
              <a:defRPr sz="1600" b="1">
                <a:effectLst>
                  <a:outerShdw blurRad="50800" dist="25400" dir="5400000" algn="tl" rotWithShape="0">
                    <a:srgbClr val="000000">
                      <a:alpha val="43137"/>
                    </a:srgbClr>
                  </a:outerShdw>
                </a:effectLst>
              </a:defRPr>
            </a:lvl4pPr>
            <a:lvl5pPr marL="1828800" indent="0">
              <a:buNone/>
              <a:defRPr sz="1600" b="1">
                <a:effectLst>
                  <a:outerShdw blurRad="50800" dist="25400" dir="5400000" algn="tl" rotWithShape="0">
                    <a:srgbClr val="000000">
                      <a:alpha val="43137"/>
                    </a:srgbClr>
                  </a:outerShdw>
                </a:effectLst>
              </a:defRPr>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effectLst>
                  <a:outerShdw blurRad="50800" dist="25400" dir="5400000" algn="tl" rotWithShape="0">
                    <a:srgbClr val="000000">
                      <a:alpha val="43137"/>
                    </a:srgbClr>
                  </a:outerShdw>
                </a:effectLst>
              </a:defRPr>
            </a:lvl1pPr>
            <a:lvl2pPr marL="457200" indent="0">
              <a:buNone/>
              <a:defRPr sz="2000" b="1">
                <a:effectLst>
                  <a:outerShdw blurRad="50800" dist="25400" dir="5400000" algn="tl" rotWithShape="0">
                    <a:srgbClr val="000000">
                      <a:alpha val="43137"/>
                    </a:srgbClr>
                  </a:outerShdw>
                </a:effectLst>
              </a:defRPr>
            </a:lvl2pPr>
            <a:lvl3pPr marL="914400" indent="0">
              <a:buNone/>
              <a:defRPr sz="1800" b="1">
                <a:effectLst>
                  <a:outerShdw blurRad="50800" dist="25400" dir="5400000" algn="tl" rotWithShape="0">
                    <a:srgbClr val="000000">
                      <a:alpha val="43137"/>
                    </a:srgbClr>
                  </a:outerShdw>
                </a:effectLst>
              </a:defRPr>
            </a:lvl3pPr>
            <a:lvl4pPr marL="1371600" indent="0">
              <a:buNone/>
              <a:defRPr sz="1600" b="1">
                <a:effectLst>
                  <a:outerShdw blurRad="50800" dist="25400" dir="5400000" algn="tl" rotWithShape="0">
                    <a:srgbClr val="000000">
                      <a:alpha val="43137"/>
                    </a:srgbClr>
                  </a:outerShdw>
                </a:effectLst>
              </a:defRPr>
            </a:lvl4pPr>
            <a:lvl5pPr marL="1828800" indent="0">
              <a:buNone/>
              <a:defRPr sz="1600" b="1">
                <a:effectLst>
                  <a:outerShdw blurRad="50800" dist="25400" dir="5400000" algn="tl" rotWithShape="0">
                    <a:srgbClr val="000000">
                      <a:alpha val="43137"/>
                    </a:srgbClr>
                  </a:outerShdw>
                </a:effectLst>
              </a:defRPr>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8" name="日期占位符 6"/>
          <p:cNvSpPr>
            <a:spLocks noGrp="1"/>
          </p:cNvSpPr>
          <p:nvPr>
            <p:ph type="dt" sz="half" idx="10"/>
          </p:nvPr>
        </p:nvSpPr>
        <p:spPr/>
        <p:txBody>
          <a:bodyPr/>
          <a:lstStyle>
            <a:lvl1pPr>
              <a:defRPr/>
            </a:lvl1pPr>
          </a:lstStyle>
          <a:p>
            <a:pPr>
              <a:defRPr/>
            </a:pPr>
            <a:fld id="{4807E340-2478-49D7-94CF-983D188E9307}" type="datetime1">
              <a:rPr lang="zh-CN" altLang="en-US"/>
              <a:pPr>
                <a:defRPr/>
              </a:pPr>
              <a:t>2017-11-6</a:t>
            </a:fld>
            <a:endParaRPr lang="zh-CN" altLang="en-US"/>
          </a:p>
        </p:txBody>
      </p:sp>
      <p:sp>
        <p:nvSpPr>
          <p:cNvPr id="9" name="页脚占位符 7"/>
          <p:cNvSpPr>
            <a:spLocks noGrp="1"/>
          </p:cNvSpPr>
          <p:nvPr>
            <p:ph type="ftr" sz="quarter" idx="11"/>
          </p:nvPr>
        </p:nvSpPr>
        <p:spPr/>
        <p:txBody>
          <a:bodyPr/>
          <a:lstStyle>
            <a:lvl1pPr>
              <a:defRPr/>
            </a:lvl1pPr>
          </a:lstStyle>
          <a:p>
            <a:pPr>
              <a:defRPr/>
            </a:pPr>
            <a:endParaRPr lang="zh-CN" altLang="en-US"/>
          </a:p>
        </p:txBody>
      </p:sp>
      <p:sp>
        <p:nvSpPr>
          <p:cNvPr id="10" name="灯片编号占位符 8"/>
          <p:cNvSpPr>
            <a:spLocks noGrp="1"/>
          </p:cNvSpPr>
          <p:nvPr>
            <p:ph type="sldNum" sz="quarter" idx="12"/>
          </p:nvPr>
        </p:nvSpPr>
        <p:spPr/>
        <p:txBody>
          <a:bodyPr/>
          <a:lstStyle>
            <a:lvl1pPr>
              <a:defRPr/>
            </a:lvl1pPr>
          </a:lstStyle>
          <a:p>
            <a:pPr>
              <a:defRPr/>
            </a:pPr>
            <a:fld id="{89BBD38F-D461-45C5-B656-6345F6783D7E}" type="slidenum">
              <a:rPr lang="zh-CN" altLang="en-US"/>
              <a:pPr>
                <a:defRPr/>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bg>
      <p:bgRef idx="1002">
        <a:schemeClr val="bg2"/>
      </p:bgRef>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pPr>
              <a:defRPr/>
            </a:pPr>
            <a:fld id="{C35F413F-37C9-40B3-85A0-58A1E106CC67}" type="datetime1">
              <a:rPr lang="zh-CN" altLang="en-US"/>
              <a:pPr>
                <a:defRPr/>
              </a:pPr>
              <a:t>2017-11-6</a:t>
            </a:fld>
            <a:endParaRPr lang="zh-CN" altLang="en-US"/>
          </a:p>
        </p:txBody>
      </p:sp>
      <p:sp>
        <p:nvSpPr>
          <p:cNvPr id="3" name="页脚占位符 2"/>
          <p:cNvSpPr>
            <a:spLocks noGrp="1"/>
          </p:cNvSpPr>
          <p:nvPr>
            <p:ph type="ftr" sz="quarter" idx="11"/>
          </p:nvPr>
        </p:nvSpPr>
        <p:spPr/>
        <p:txBody>
          <a:bodyPr/>
          <a:lstStyle>
            <a:lvl1pPr>
              <a:defRPr/>
            </a:lvl1pPr>
          </a:lstStyle>
          <a:p>
            <a:pPr>
              <a:defRPr/>
            </a:pPr>
            <a:endParaRPr lang="zh-CN" altLang="en-US"/>
          </a:p>
        </p:txBody>
      </p:sp>
      <p:sp>
        <p:nvSpPr>
          <p:cNvPr id="4" name="灯片编号占位符 3"/>
          <p:cNvSpPr>
            <a:spLocks noGrp="1"/>
          </p:cNvSpPr>
          <p:nvPr>
            <p:ph type="sldNum" sz="quarter" idx="12"/>
          </p:nvPr>
        </p:nvSpPr>
        <p:spPr/>
        <p:txBody>
          <a:bodyPr/>
          <a:lstStyle>
            <a:lvl1pPr>
              <a:defRPr/>
            </a:lvl1pPr>
          </a:lstStyle>
          <a:p>
            <a:pPr>
              <a:defRPr/>
            </a:pPr>
            <a:fld id="{1166F906-74AA-4FB2-83EA-6BC2D46DD05F}" type="slidenum">
              <a:rPr lang="zh-CN" altLang="en-US"/>
              <a:pPr>
                <a:defRPr/>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5" name="矩形 7"/>
          <p:cNvSpPr/>
          <p:nvPr/>
        </p:nvSpPr>
        <p:spPr>
          <a:xfrm>
            <a:off x="2786063" y="1054100"/>
            <a:ext cx="5903912" cy="17463"/>
          </a:xfrm>
          <a:prstGeom prst="rect">
            <a:avLst/>
          </a:prstGeom>
          <a:gradFill>
            <a:gsLst>
              <a:gs pos="0">
                <a:schemeClr val="accent1">
                  <a:tint val="40000"/>
                  <a:alpha val="20000"/>
                </a:schemeClr>
              </a:gs>
              <a:gs pos="50000">
                <a:schemeClr val="accent1">
                  <a:alpha val="40000"/>
                </a:schemeClr>
              </a:gs>
              <a:gs pos="100000">
                <a:schemeClr val="accent1">
                  <a:tint val="40000"/>
                  <a:alpha val="50000"/>
                </a:schemeClr>
              </a:gs>
            </a:gsLst>
            <a:lin ang="0" scaled="1"/>
          </a:gradFill>
          <a:ln w="25400" cap="rnd"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 name="标题 1"/>
          <p:cNvSpPr>
            <a:spLocks noGrp="1"/>
          </p:cNvSpPr>
          <p:nvPr>
            <p:ph type="title"/>
          </p:nvPr>
        </p:nvSpPr>
        <p:spPr>
          <a:xfrm>
            <a:off x="2786050" y="228600"/>
            <a:ext cx="5900752" cy="842946"/>
          </a:xfrm>
        </p:spPr>
        <p:txBody>
          <a:bodyPr anchor="b"/>
          <a:lstStyle>
            <a:lvl1pPr algn="ctr">
              <a:defRPr sz="2800" b="0"/>
            </a:lvl1pPr>
          </a:lstStyle>
          <a:p>
            <a:r>
              <a:rPr lang="zh-CN" altLang="en-US" smtClean="0"/>
              <a:t>单击此处编辑母版标题样式</a:t>
            </a:r>
            <a:endParaRPr lang="en-US"/>
          </a:p>
        </p:txBody>
      </p:sp>
      <p:sp>
        <p:nvSpPr>
          <p:cNvPr id="3" name="内容占位符 2"/>
          <p:cNvSpPr>
            <a:spLocks noGrp="1"/>
          </p:cNvSpPr>
          <p:nvPr>
            <p:ph idx="1"/>
          </p:nvPr>
        </p:nvSpPr>
        <p:spPr>
          <a:xfrm>
            <a:off x="2786050" y="1142984"/>
            <a:ext cx="5900750" cy="514353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文本占位符 3"/>
          <p:cNvSpPr>
            <a:spLocks noGrp="1"/>
          </p:cNvSpPr>
          <p:nvPr>
            <p:ph type="body" sz="half" idx="2"/>
          </p:nvPr>
        </p:nvSpPr>
        <p:spPr>
          <a:xfrm>
            <a:off x="457205" y="1142984"/>
            <a:ext cx="2257408" cy="5143536"/>
          </a:xfrm>
        </p:spPr>
        <p:txBody>
          <a:bodyPr anchor="ct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日期占位符 4"/>
          <p:cNvSpPr>
            <a:spLocks noGrp="1"/>
          </p:cNvSpPr>
          <p:nvPr>
            <p:ph type="dt" sz="half" idx="10"/>
          </p:nvPr>
        </p:nvSpPr>
        <p:spPr/>
        <p:txBody>
          <a:bodyPr/>
          <a:lstStyle>
            <a:lvl1pPr>
              <a:defRPr/>
            </a:lvl1pPr>
          </a:lstStyle>
          <a:p>
            <a:pPr>
              <a:defRPr/>
            </a:pPr>
            <a:fld id="{F3D0DA9D-B54D-44D1-9F67-402028ECD020}" type="datetime1">
              <a:rPr lang="zh-CN" altLang="en-US"/>
              <a:pPr>
                <a:defRPr/>
              </a:pPr>
              <a:t>2017-11-6</a:t>
            </a:fld>
            <a:endParaRPr lang="zh-CN" altLang="en-US"/>
          </a:p>
        </p:txBody>
      </p:sp>
      <p:sp>
        <p:nvSpPr>
          <p:cNvPr id="7" name="页脚占位符 5"/>
          <p:cNvSpPr>
            <a:spLocks noGrp="1"/>
          </p:cNvSpPr>
          <p:nvPr>
            <p:ph type="ftr" sz="quarter" idx="11"/>
          </p:nvPr>
        </p:nvSpPr>
        <p:spPr/>
        <p:txBody>
          <a:bodyPr/>
          <a:lstStyle>
            <a:lvl1pPr>
              <a:defRPr/>
            </a:lvl1pPr>
          </a:lstStyle>
          <a:p>
            <a:pPr>
              <a:defRPr/>
            </a:pPr>
            <a:endParaRPr lang="zh-CN" altLang="en-US"/>
          </a:p>
        </p:txBody>
      </p:sp>
      <p:sp>
        <p:nvSpPr>
          <p:cNvPr id="8" name="灯片编号占位符 6"/>
          <p:cNvSpPr>
            <a:spLocks noGrp="1"/>
          </p:cNvSpPr>
          <p:nvPr>
            <p:ph type="sldNum" sz="quarter" idx="12"/>
          </p:nvPr>
        </p:nvSpPr>
        <p:spPr/>
        <p:txBody>
          <a:bodyPr/>
          <a:lstStyle>
            <a:lvl1pPr>
              <a:defRPr/>
            </a:lvl1pPr>
          </a:lstStyle>
          <a:p>
            <a:pPr>
              <a:defRPr/>
            </a:pPr>
            <a:fld id="{287CE728-1F22-48DB-B222-2A32A5621341}" type="slidenum">
              <a:rPr lang="zh-CN" altLang="en-US"/>
              <a:pPr>
                <a:defRPr/>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bg>
      <p:bgRef idx="1002">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533400" y="304800"/>
            <a:ext cx="6400800" cy="685800"/>
          </a:xfrm>
        </p:spPr>
        <p:txBody>
          <a:bodyPr/>
          <a:lstStyle>
            <a:lvl1pPr algn="l">
              <a:defRPr sz="2400" b="0"/>
            </a:lvl1pPr>
          </a:lstStyle>
          <a:p>
            <a:r>
              <a:rPr lang="zh-CN" altLang="en-US" smtClean="0"/>
              <a:t>单击此处编辑母版标题样式</a:t>
            </a:r>
            <a:endParaRPr lang="en-US"/>
          </a:p>
        </p:txBody>
      </p:sp>
      <p:sp>
        <p:nvSpPr>
          <p:cNvPr id="3" name="图片占位符 2"/>
          <p:cNvSpPr>
            <a:spLocks noGrp="1"/>
          </p:cNvSpPr>
          <p:nvPr>
            <p:ph type="pic" idx="1"/>
          </p:nvPr>
        </p:nvSpPr>
        <p:spPr>
          <a:xfrm>
            <a:off x="701552" y="1143000"/>
            <a:ext cx="7223248" cy="3980172"/>
          </a:xfrm>
          <a:prstGeom prst="roundRect">
            <a:avLst>
              <a:gd name="adj" fmla="val 18278"/>
            </a:avLst>
          </a:prstGeom>
          <a:solidFill>
            <a:schemeClr val="accent1">
              <a:tint val="40000"/>
            </a:schemeClr>
          </a:solidFill>
          <a:ln w="50800" cap="rnd">
            <a:gradFill flip="none" rotWithShape="1">
              <a:gsLst>
                <a:gs pos="0">
                  <a:schemeClr val="accent1">
                    <a:shade val="50000"/>
                  </a:schemeClr>
                </a:gs>
                <a:gs pos="20000">
                  <a:schemeClr val="accent2">
                    <a:shade val="50000"/>
                  </a:schemeClr>
                </a:gs>
                <a:gs pos="40000">
                  <a:schemeClr val="accent3">
                    <a:shade val="50000"/>
                  </a:schemeClr>
                </a:gs>
                <a:gs pos="60000">
                  <a:schemeClr val="accent4">
                    <a:shade val="50000"/>
                  </a:schemeClr>
                </a:gs>
                <a:gs pos="80000">
                  <a:schemeClr val="accent5">
                    <a:shade val="50000"/>
                  </a:schemeClr>
                </a:gs>
                <a:gs pos="100000">
                  <a:schemeClr val="accent6">
                    <a:shade val="50000"/>
                  </a:schemeClr>
                </a:gs>
              </a:gsLst>
              <a:path path="circle">
                <a:fillToRect l="50000" t="50000" r="50000" b="50000"/>
              </a:path>
              <a:tileRect/>
            </a:gradFill>
            <a:round/>
          </a:ln>
          <a:effectLst>
            <a:outerShdw blurRad="50800" dist="38100" dir="5400000" algn="tl" rotWithShape="0">
              <a:prstClr val="black">
                <a:alpha val="50000"/>
              </a:prstClr>
            </a:outerShdw>
          </a:effectLst>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endParaRPr lang="en-US" noProof="0"/>
          </a:p>
        </p:txBody>
      </p:sp>
      <p:sp>
        <p:nvSpPr>
          <p:cNvPr id="4" name="文本占位符 3"/>
          <p:cNvSpPr>
            <a:spLocks noGrp="1"/>
          </p:cNvSpPr>
          <p:nvPr>
            <p:ph type="body" sz="half" idx="2"/>
          </p:nvPr>
        </p:nvSpPr>
        <p:spPr>
          <a:xfrm>
            <a:off x="2362200" y="5410200"/>
            <a:ext cx="5657888" cy="804862"/>
          </a:xfrm>
        </p:spPr>
        <p:txBody>
          <a:bodyPr anchor="ctr"/>
          <a:lstStyle>
            <a:lvl1pPr marL="0" indent="0" algn="r">
              <a:buNone/>
              <a:defRPr sz="1200" b="0"/>
            </a:lvl1pPr>
            <a:lvl2pPr marL="457200" indent="0" algn="r">
              <a:buNone/>
              <a:defRPr sz="1200" b="0"/>
            </a:lvl2pPr>
            <a:lvl3pPr marL="914400" indent="0" algn="r">
              <a:buNone/>
              <a:defRPr sz="1200" b="0"/>
            </a:lvl3pPr>
            <a:lvl4pPr marL="1371600" indent="0" algn="r">
              <a:buNone/>
              <a:defRPr sz="1200" b="0"/>
            </a:lvl4pPr>
            <a:lvl5pPr marL="1828800" indent="0" algn="r">
              <a:buNone/>
              <a:defRPr sz="1200" b="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日期占位符 4"/>
          <p:cNvSpPr>
            <a:spLocks noGrp="1"/>
          </p:cNvSpPr>
          <p:nvPr>
            <p:ph type="dt" sz="half" idx="10"/>
          </p:nvPr>
        </p:nvSpPr>
        <p:spPr/>
        <p:txBody>
          <a:bodyPr/>
          <a:lstStyle>
            <a:lvl1pPr>
              <a:defRPr/>
            </a:lvl1pPr>
          </a:lstStyle>
          <a:p>
            <a:pPr>
              <a:defRPr/>
            </a:pPr>
            <a:fld id="{B55390FA-4D98-4E43-9298-48E3FBBC6D6E}" type="datetime1">
              <a:rPr lang="zh-CN" altLang="en-US"/>
              <a:pPr>
                <a:defRPr/>
              </a:pPr>
              <a:t>2017-11-6</a:t>
            </a:fld>
            <a:endParaRPr lang="zh-CN" altLang="en-US"/>
          </a:p>
        </p:txBody>
      </p:sp>
      <p:sp>
        <p:nvSpPr>
          <p:cNvPr id="6" name="页脚占位符 5"/>
          <p:cNvSpPr>
            <a:spLocks noGrp="1"/>
          </p:cNvSpPr>
          <p:nvPr>
            <p:ph type="ftr" sz="quarter" idx="11"/>
          </p:nvPr>
        </p:nvSpPr>
        <p:spPr/>
        <p:txBody>
          <a:bodyPr/>
          <a:lstStyle>
            <a:lvl1pPr>
              <a:defRPr/>
            </a:lvl1pPr>
          </a:lstStyle>
          <a:p>
            <a:pPr>
              <a:defRPr/>
            </a:pPr>
            <a:endParaRPr lang="zh-CN" altLang="en-US"/>
          </a:p>
        </p:txBody>
      </p:sp>
      <p:sp>
        <p:nvSpPr>
          <p:cNvPr id="7" name="灯片编号占位符 6"/>
          <p:cNvSpPr>
            <a:spLocks noGrp="1"/>
          </p:cNvSpPr>
          <p:nvPr>
            <p:ph type="sldNum" sz="quarter" idx="12"/>
          </p:nvPr>
        </p:nvSpPr>
        <p:spPr/>
        <p:txBody>
          <a:bodyPr/>
          <a:lstStyle>
            <a:lvl1pPr>
              <a:defRPr/>
            </a:lvl1pPr>
          </a:lstStyle>
          <a:p>
            <a:pPr>
              <a:defRPr/>
            </a:pPr>
            <a:fld id="{96A51903-A7DC-4BD1-847A-8BEE574FA4C0}" type="slidenum">
              <a:rPr lang="zh-CN" altLang="en-US"/>
              <a:pPr>
                <a:defRPr/>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4" name="矩形 6"/>
          <p:cNvSpPr/>
          <p:nvPr/>
        </p:nvSpPr>
        <p:spPr>
          <a:xfrm>
            <a:off x="457200" y="1411288"/>
            <a:ext cx="8229600" cy="17462"/>
          </a:xfrm>
          <a:prstGeom prst="rect">
            <a:avLst/>
          </a:prstGeom>
          <a:gradFill>
            <a:gsLst>
              <a:gs pos="0">
                <a:schemeClr val="accent1">
                  <a:tint val="40000"/>
                  <a:alpha val="20000"/>
                </a:schemeClr>
              </a:gs>
              <a:gs pos="50000">
                <a:schemeClr val="accent1">
                  <a:alpha val="40000"/>
                </a:schemeClr>
              </a:gs>
              <a:gs pos="100000">
                <a:schemeClr val="accent1">
                  <a:tint val="40000"/>
                  <a:alpha val="50000"/>
                </a:schemeClr>
              </a:gs>
            </a:gsLst>
            <a:lin ang="0" scaled="1"/>
          </a:gradFill>
          <a:ln w="25400" cap="rnd"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日期占位符 3"/>
          <p:cNvSpPr>
            <a:spLocks noGrp="1"/>
          </p:cNvSpPr>
          <p:nvPr>
            <p:ph type="dt" sz="half" idx="10"/>
          </p:nvPr>
        </p:nvSpPr>
        <p:spPr/>
        <p:txBody>
          <a:bodyPr/>
          <a:lstStyle>
            <a:lvl1pPr>
              <a:defRPr/>
            </a:lvl1pPr>
          </a:lstStyle>
          <a:p>
            <a:pPr>
              <a:defRPr/>
            </a:pPr>
            <a:fld id="{3E726124-A55B-4A11-A0C3-A7A08F2596BB}" type="datetime1">
              <a:rPr lang="zh-CN" altLang="en-US"/>
              <a:pPr>
                <a:defRPr/>
              </a:pPr>
              <a:t>2017-11-6</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28E7F7FC-56D6-483C-94E2-73CAB0850EDF}" type="slidenum">
              <a:rPr lang="zh-CN" altLang="en-US"/>
              <a:pPr>
                <a:defRPr/>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矩形 6"/>
          <p:cNvSpPr/>
          <p:nvPr/>
        </p:nvSpPr>
        <p:spPr>
          <a:xfrm>
            <a:off x="0" y="6678613"/>
            <a:ext cx="9144000" cy="179387"/>
          </a:xfrm>
          <a:prstGeom prst="rect">
            <a:avLst/>
          </a:prstGeom>
          <a:gradFill>
            <a:gsLst>
              <a:gs pos="0">
                <a:schemeClr val="accent1">
                  <a:alpha val="50000"/>
                </a:schemeClr>
              </a:gs>
              <a:gs pos="50000">
                <a:schemeClr val="accent1">
                  <a:tint val="20000"/>
                </a:schemeClr>
              </a:gs>
              <a:gs pos="100000">
                <a:schemeClr val="accent1">
                  <a:alpha val="40000"/>
                </a:schemeClr>
              </a:gs>
            </a:gsLst>
            <a:lin ang="0" scaled="1"/>
          </a:gradFill>
          <a:ln w="25400" cap="rnd"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027" name="标题占位符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endParaRPr lang="en-US" smtClean="0"/>
          </a:p>
        </p:txBody>
      </p:sp>
      <p:sp>
        <p:nvSpPr>
          <p:cNvPr id="1028" name="文本占位符 2"/>
          <p:cNvSpPr>
            <a:spLocks noGrp="1"/>
          </p:cNvSpPr>
          <p:nvPr>
            <p:ph type="body" idx="1"/>
          </p:nvPr>
        </p:nvSpPr>
        <p:spPr bwMode="auto">
          <a:xfrm>
            <a:off x="457200" y="1600200"/>
            <a:ext cx="8229600" cy="46863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smtClean="0"/>
          </a:p>
        </p:txBody>
      </p:sp>
      <p:sp>
        <p:nvSpPr>
          <p:cNvPr id="4" name="日期占位符 3"/>
          <p:cNvSpPr>
            <a:spLocks noGrp="1"/>
          </p:cNvSpPr>
          <p:nvPr>
            <p:ph type="dt" sz="half" idx="2"/>
          </p:nvPr>
        </p:nvSpPr>
        <p:spPr>
          <a:xfrm>
            <a:off x="76200" y="6400800"/>
            <a:ext cx="3200400" cy="284163"/>
          </a:xfrm>
          <a:prstGeom prst="rect">
            <a:avLst/>
          </a:prstGeom>
        </p:spPr>
        <p:txBody>
          <a:bodyPr vert="horz" rtlCol="0" anchor="b"/>
          <a:lstStyle>
            <a:lvl1pPr algn="l" eaLnBrk="1" fontAlgn="auto" latinLnBrk="0" hangingPunct="1">
              <a:spcBef>
                <a:spcPts val="0"/>
              </a:spcBef>
              <a:spcAft>
                <a:spcPts val="0"/>
              </a:spcAft>
              <a:defRPr kumimoji="0" sz="1100">
                <a:solidFill>
                  <a:schemeClr val="tx2">
                    <a:lumMod val="75000"/>
                    <a:lumOff val="25000"/>
                  </a:schemeClr>
                </a:solidFill>
                <a:latin typeface="+mn-lt"/>
                <a:ea typeface="+mn-ea"/>
              </a:defRPr>
            </a:lvl1pPr>
          </a:lstStyle>
          <a:p>
            <a:pPr>
              <a:defRPr/>
            </a:pPr>
            <a:fld id="{8CC03149-2B8B-4568-B825-4F66A3F856FE}" type="datetime1">
              <a:rPr lang="zh-CN" altLang="en-US"/>
              <a:pPr>
                <a:defRPr/>
              </a:pPr>
              <a:t>2017-11-6</a:t>
            </a:fld>
            <a:endParaRPr lang="zh-CN" altLang="en-US"/>
          </a:p>
        </p:txBody>
      </p:sp>
      <p:sp>
        <p:nvSpPr>
          <p:cNvPr id="5" name="页脚占位符 4"/>
          <p:cNvSpPr>
            <a:spLocks noGrp="1"/>
          </p:cNvSpPr>
          <p:nvPr>
            <p:ph type="ftr" sz="quarter" idx="3"/>
          </p:nvPr>
        </p:nvSpPr>
        <p:spPr>
          <a:xfrm>
            <a:off x="5334000" y="6400800"/>
            <a:ext cx="3733800" cy="284163"/>
          </a:xfrm>
          <a:prstGeom prst="rect">
            <a:avLst/>
          </a:prstGeom>
        </p:spPr>
        <p:txBody>
          <a:bodyPr vert="horz" rtlCol="0" anchor="ctr"/>
          <a:lstStyle>
            <a:lvl1pPr algn="r" eaLnBrk="1" fontAlgn="auto" latinLnBrk="0" hangingPunct="1">
              <a:spcBef>
                <a:spcPts val="0"/>
              </a:spcBef>
              <a:spcAft>
                <a:spcPts val="0"/>
              </a:spcAft>
              <a:defRPr kumimoji="0" sz="1100">
                <a:solidFill>
                  <a:schemeClr val="tx2">
                    <a:lumMod val="75000"/>
                    <a:lumOff val="2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4114800" y="6400800"/>
            <a:ext cx="914400" cy="284163"/>
          </a:xfrm>
          <a:prstGeom prst="rect">
            <a:avLst/>
          </a:prstGeom>
          <a:noFill/>
        </p:spPr>
        <p:txBody>
          <a:bodyPr vert="horz" lIns="45720" rIns="45720" rtlCol="0" anchor="ctr"/>
          <a:lstStyle>
            <a:lvl1pPr algn="ctr" eaLnBrk="1" fontAlgn="auto" latinLnBrk="0" hangingPunct="1">
              <a:spcBef>
                <a:spcPts val="0"/>
              </a:spcBef>
              <a:spcAft>
                <a:spcPts val="0"/>
              </a:spcAft>
              <a:defRPr kumimoji="0" sz="1100" b="0">
                <a:solidFill>
                  <a:schemeClr val="tx2">
                    <a:lumMod val="75000"/>
                    <a:lumOff val="25000"/>
                  </a:schemeClr>
                </a:solidFill>
                <a:latin typeface="+mn-lt"/>
                <a:ea typeface="+mn-ea"/>
              </a:defRPr>
            </a:lvl1pPr>
          </a:lstStyle>
          <a:p>
            <a:pPr>
              <a:defRPr/>
            </a:pPr>
            <a:fld id="{EA80B38F-B42A-4CE8-8483-6429E9E6DF8B}" type="slidenum">
              <a:rPr lang="zh-CN" altLang="en-US"/>
              <a:pPr>
                <a:defRPr/>
              </a:pPr>
              <a:t>‹#›</a:t>
            </a:fld>
            <a:endParaRPr lang="zh-CN" altLang="en-US"/>
          </a:p>
        </p:txBody>
      </p:sp>
      <p:sp>
        <p:nvSpPr>
          <p:cNvPr id="8" name="矩形 7"/>
          <p:cNvSpPr/>
          <p:nvPr/>
        </p:nvSpPr>
        <p:spPr>
          <a:xfrm>
            <a:off x="0" y="0"/>
            <a:ext cx="9144000" cy="107950"/>
          </a:xfrm>
          <a:prstGeom prst="rect">
            <a:avLst/>
          </a:prstGeom>
          <a:gradFill>
            <a:gsLst>
              <a:gs pos="0">
                <a:schemeClr val="accent1">
                  <a:alpha val="50000"/>
                </a:schemeClr>
              </a:gs>
              <a:gs pos="50000">
                <a:schemeClr val="accent1">
                  <a:tint val="20000"/>
                </a:schemeClr>
              </a:gs>
              <a:gs pos="100000">
                <a:schemeClr val="accent1">
                  <a:alpha val="40000"/>
                </a:schemeClr>
              </a:gs>
            </a:gsLst>
            <a:lin ang="0" scaled="1"/>
          </a:gradFill>
          <a:ln w="25400" cap="rnd"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Tree>
  </p:cSld>
  <p:clrMap bg1="lt1" tx1="dk1" bg2="lt2" tx2="dk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82" r:id="rId10"/>
  </p:sldLayoutIdLst>
  <p:hf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Franklin Gothic Medium" pitchFamily="34" charset="0"/>
          <a:ea typeface="微软雅黑" pitchFamily="34" charset="-122"/>
        </a:defRPr>
      </a:lvl2pPr>
      <a:lvl3pPr algn="ctr" rtl="0" eaLnBrk="0" fontAlgn="base" hangingPunct="0">
        <a:spcBef>
          <a:spcPct val="0"/>
        </a:spcBef>
        <a:spcAft>
          <a:spcPct val="0"/>
        </a:spcAft>
        <a:defRPr sz="4400">
          <a:solidFill>
            <a:schemeClr val="tx2"/>
          </a:solidFill>
          <a:latin typeface="Franklin Gothic Medium" pitchFamily="34" charset="0"/>
          <a:ea typeface="微软雅黑" pitchFamily="34" charset="-122"/>
        </a:defRPr>
      </a:lvl3pPr>
      <a:lvl4pPr algn="ctr" rtl="0" eaLnBrk="0" fontAlgn="base" hangingPunct="0">
        <a:spcBef>
          <a:spcPct val="0"/>
        </a:spcBef>
        <a:spcAft>
          <a:spcPct val="0"/>
        </a:spcAft>
        <a:defRPr sz="4400">
          <a:solidFill>
            <a:schemeClr val="tx2"/>
          </a:solidFill>
          <a:latin typeface="Franklin Gothic Medium" pitchFamily="34" charset="0"/>
          <a:ea typeface="微软雅黑" pitchFamily="34" charset="-122"/>
        </a:defRPr>
      </a:lvl4pPr>
      <a:lvl5pPr algn="ctr" rtl="0" eaLnBrk="0" fontAlgn="base" hangingPunct="0">
        <a:spcBef>
          <a:spcPct val="0"/>
        </a:spcBef>
        <a:spcAft>
          <a:spcPct val="0"/>
        </a:spcAft>
        <a:defRPr sz="4400">
          <a:solidFill>
            <a:schemeClr val="tx2"/>
          </a:solidFill>
          <a:latin typeface="Franklin Gothic Medium" pitchFamily="34" charset="0"/>
          <a:ea typeface="微软雅黑" pitchFamily="34" charset="-122"/>
        </a:defRPr>
      </a:lvl5pPr>
      <a:lvl6pPr eaLnBrk="1" latinLnBrk="0" hangingPunct="1">
        <a:defRPr kumimoji="0">
          <a:solidFill>
            <a:schemeClr val="tx2"/>
          </a:solidFill>
        </a:defRPr>
      </a:lvl6pPr>
      <a:lvl7pPr eaLnBrk="1" latinLnBrk="0" hangingPunct="1">
        <a:defRPr kumimoji="0">
          <a:solidFill>
            <a:schemeClr val="tx2"/>
          </a:solidFill>
        </a:defRPr>
      </a:lvl7pPr>
      <a:lvl8pPr eaLnBrk="1" latinLnBrk="0" hangingPunct="1">
        <a:defRPr kumimoji="0">
          <a:solidFill>
            <a:schemeClr val="tx2"/>
          </a:solidFill>
        </a:defRPr>
      </a:lvl8pPr>
      <a:lvl9pPr eaLnBrk="1" latinLnBrk="0" hangingPunct="1">
        <a:defRPr kumimoji="0">
          <a:solidFill>
            <a:schemeClr val="tx2"/>
          </a:solidFill>
        </a:defRPr>
      </a:lvl9pPr>
    </p:titleStyle>
    <p:bodyStyle>
      <a:lvl1pPr marL="342900" indent="-342900" algn="l" rtl="0" eaLnBrk="0" fontAlgn="base" hangingPunct="0">
        <a:spcBef>
          <a:spcPct val="20000"/>
        </a:spcBef>
        <a:spcAft>
          <a:spcPct val="0"/>
        </a:spcAft>
        <a:buClr>
          <a:schemeClr val="tx2"/>
        </a:buClr>
        <a:buSzPct val="50000"/>
        <a:buFont typeface="Wingdings 2" pitchFamily="18" charset="2"/>
        <a:buChar char="ß"/>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SzPct val="50000"/>
        <a:buFont typeface="Wingdings 2" pitchFamily="18" charset="2"/>
        <a:buChar char="Þ"/>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2"/>
        </a:buClr>
        <a:buSzPct val="50000"/>
        <a:buFont typeface="Wingdings 2" pitchFamily="18" charset="2"/>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lr>
          <a:schemeClr val="tx2"/>
        </a:buClr>
        <a:buSzPct val="50000"/>
        <a:buFont typeface="Wingdings 2" pitchFamily="18" charset="2"/>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lr>
          <a:schemeClr val="tx2"/>
        </a:buClr>
        <a:buSzPct val="50000"/>
        <a:buFont typeface="Wingdings 2" pitchFamily="18" charset="2"/>
        <a:buChar char=""/>
        <a:defRPr sz="2000" kern="1200">
          <a:solidFill>
            <a:schemeClr val="tx1"/>
          </a:solidFill>
          <a:latin typeface="+mn-lt"/>
          <a:ea typeface="+mn-ea"/>
          <a:cs typeface="+mn-cs"/>
        </a:defRPr>
      </a:lvl5pPr>
      <a:lvl6pPr marL="2514600" indent="-228600" algn="l" rtl="0" eaLnBrk="1" latinLnBrk="0" hangingPunct="1">
        <a:spcBef>
          <a:spcPct val="20000"/>
        </a:spcBef>
        <a:buFont typeface="Arial"/>
        <a:buChar char="•"/>
        <a:defRPr kumimoji="0" sz="2000" kern="1200">
          <a:solidFill>
            <a:schemeClr val="tx1"/>
          </a:solidFill>
          <a:latin typeface="+mn-lt"/>
          <a:ea typeface="+mn-ea"/>
          <a:cs typeface="+mn-cs"/>
        </a:defRPr>
      </a:lvl6pPr>
      <a:lvl7pPr marL="2971800" indent="-228600" algn="l" rtl="0" eaLnBrk="1" latinLnBrk="0" hangingPunct="1">
        <a:spcBef>
          <a:spcPct val="20000"/>
        </a:spcBef>
        <a:buFont typeface="Arial"/>
        <a:buChar char="•"/>
        <a:defRPr kumimoji="0" sz="2000" kern="1200">
          <a:solidFill>
            <a:schemeClr val="tx1"/>
          </a:solidFill>
          <a:latin typeface="+mn-lt"/>
          <a:ea typeface="+mn-ea"/>
          <a:cs typeface="+mn-cs"/>
        </a:defRPr>
      </a:lvl7pPr>
      <a:lvl8pPr marL="3429000" indent="-228600" algn="l" rtl="0" eaLnBrk="1" latinLnBrk="0" hangingPunct="1">
        <a:spcBef>
          <a:spcPct val="20000"/>
        </a:spcBef>
        <a:buFont typeface="Arial"/>
        <a:buChar char="•"/>
        <a:defRPr kumimoji="0" sz="2000" kern="1200">
          <a:solidFill>
            <a:schemeClr val="tx1"/>
          </a:solidFill>
          <a:latin typeface="+mn-lt"/>
          <a:ea typeface="+mn-ea"/>
          <a:cs typeface="+mn-cs"/>
        </a:defRPr>
      </a:lvl8pPr>
      <a:lvl9pPr marL="3886200" indent="-228600" algn="l" rtl="0" eaLnBrk="1" latinLnBrk="0" hangingPunct="1">
        <a:spcBef>
          <a:spcPct val="20000"/>
        </a:spcBef>
        <a:buFont typeface="Arial"/>
        <a:buChar char="•"/>
        <a:defRPr kumimoji="0" sz="20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21335;&#20140;&#19968;&#24037;&#21378;&#29190;&#28856;&#25110;3&#30334;&#36926;&#20154;&#21463;&#20260;.flv" TargetMode="Externa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00.xml.rels><?xml version="1.0" encoding="UTF-8" standalone="yes"?>
<Relationships xmlns="http://schemas.openxmlformats.org/package/2006/relationships"><Relationship Id="rId2" Type="http://schemas.openxmlformats.org/officeDocument/2006/relationships/image" Target="../media/image91.jpe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92.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93.jpeg"/></Relationships>
</file>

<file path=ppt/slides/_rels/slide11.xml.rels><?xml version="1.0" encoding="UTF-8" standalone="yes"?>
<Relationships xmlns="http://schemas.openxmlformats.org/package/2006/relationships"><Relationship Id="rId3" Type="http://schemas.openxmlformats.org/officeDocument/2006/relationships/hyperlink" Target="&#20004;&#20998;&#38047;3D&#20463;&#30640;&#22825;&#27941;&#29190;&#28856;&#20840;&#26223;%20&#25439;&#27585;&#24773;&#20917;&#26159;&#36825;&#26679;&#30340;&#65281;08_14-&#22269;&#35821;&#27969;&#30021;.qsv.FLV" TargetMode="External"/><Relationship Id="rId2" Type="http://schemas.openxmlformats.org/officeDocument/2006/relationships/hyperlink" Target="&#8220;8&#183;12&#8221;%20&#22825;&#27941;&#28207;&#29190;&#28856;&#26696;&#19968;&#23457;&#23459;&#21028;,%2049&#20154;&#33719;&#21009;,%20&#29790;&#28023;&#20844;&#21496;&#33891;&#20107;&#38271;&#33719;&#27515;&#32531;Part1-&#22269;&#35821;&#27969;&#30021;.qsv.FLV" TargetMode="Externa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jpeg"/><Relationship Id="rId4" Type="http://schemas.openxmlformats.org/officeDocument/2006/relationships/hyperlink" Target="&#35299;&#26512;&#22825;&#27941;&#29190;&#28856;&#30340;&#23041;&#21147;&#26377;&#22810;&#22823;-&#22269;&#35821;&#27969;&#30021;.qsv.FLV"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hyperlink" Target="http://image.baidu.com/i?ct=503316480&amp;z=&amp;tn=baiduimagedetail&amp;word=%CE%A3%CF%D5%BB%AF%D1%A7%C6%B7%C3%FB%C2%BC%B1%EA%D6%BE&amp;in=32327&amp;cl=2&amp;lm=-1&amp;pn=11&amp;rn=1&amp;di=22251857595&amp;ln=61&amp;fr=ala0&amp;fmq=&amp;ic=&amp;s=&amp;se=&amp;sme=0&amp;tab=&amp;width=&amp;height=&amp;face=&amp;is=&amp;istype="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Local%20Settings/Temp/&#26032;&#24314;&#25991;&#20214;&#22841;/&#38468;&#20214;&#20116;%20%20&#26131;&#21046;&#27602;&#21270;&#23398;&#21697;&#21517;&#24405;.doc"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4.xml"/><Relationship Id="rId6" Type="http://schemas.openxmlformats.org/officeDocument/2006/relationships/image" Target="../media/image24.gif"/><Relationship Id="rId5" Type="http://schemas.openxmlformats.org/officeDocument/2006/relationships/image" Target="../media/image23.jpeg"/><Relationship Id="rId4" Type="http://schemas.openxmlformats.org/officeDocument/2006/relationships/image" Target="../media/image22.jpeg"/></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slideLayout" Target="../slideLayouts/slideLayout4.xml"/><Relationship Id="rId4" Type="http://schemas.openxmlformats.org/officeDocument/2006/relationships/image" Target="../media/image32.jpeg"/></Relationships>
</file>

<file path=ppt/slides/_rels/slide29.xml.rels><?xml version="1.0" encoding="UTF-8" standalone="yes"?>
<Relationships xmlns="http://schemas.openxmlformats.org/package/2006/relationships"><Relationship Id="rId3" Type="http://schemas.openxmlformats.org/officeDocument/2006/relationships/hyperlink" Target="../Local%20Settings/Temp/&#39640;&#21387;&#27668;&#29942;&#29942;&#22836;&#38400;&#33073;&#33853;&#20107;&#25925;&#27169;&#25311;&#35797;&#39564;&#35270;&#39057;.Avi" TargetMode="External"/><Relationship Id="rId2" Type="http://schemas.openxmlformats.org/officeDocument/2006/relationships/image" Target="../media/image33.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4.xml"/><Relationship Id="rId4" Type="http://schemas.openxmlformats.org/officeDocument/2006/relationships/image" Target="../media/image24.gif"/></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jpeg"/><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png"/><Relationship Id="rId1" Type="http://schemas.openxmlformats.org/officeDocument/2006/relationships/slideLayout" Target="../slideLayouts/slideLayout4.xml"/><Relationship Id="rId4" Type="http://schemas.openxmlformats.org/officeDocument/2006/relationships/image" Target="../media/image43.jpeg"/></Relationships>
</file>

<file path=ppt/slides/_rels/slide3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jpe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8" Type="http://schemas.openxmlformats.org/officeDocument/2006/relationships/diagramQuickStyle" Target="../diagrams/quickStyle5.xml"/><Relationship Id="rId3" Type="http://schemas.openxmlformats.org/officeDocument/2006/relationships/diagramLayout" Target="../diagrams/layout4.xml"/><Relationship Id="rId7" Type="http://schemas.openxmlformats.org/officeDocument/2006/relationships/diagramLayout" Target="../diagrams/layout5.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openxmlformats.org/officeDocument/2006/relationships/diagramData" Target="../diagrams/data5.xml"/><Relationship Id="rId5" Type="http://schemas.openxmlformats.org/officeDocument/2006/relationships/diagramColors" Target="../diagrams/colors4.xml"/><Relationship Id="rId4" Type="http://schemas.openxmlformats.org/officeDocument/2006/relationships/diagramQuickStyle" Target="../diagrams/quickStyle4.xml"/><Relationship Id="rId9" Type="http://schemas.openxmlformats.org/officeDocument/2006/relationships/diagramColors" Target="../diagrams/colors5.xml"/></Relationships>
</file>

<file path=ppt/slides/_rels/slide39.xml.rels><?xml version="1.0" encoding="UTF-8" standalone="yes"?>
<Relationships xmlns="http://schemas.openxmlformats.org/package/2006/relationships"><Relationship Id="rId2" Type="http://schemas.openxmlformats.org/officeDocument/2006/relationships/hyperlink" Target="&#26032;&#24314;&#25991;&#20214;&#22841;/&#33145;&#27899;&#30149;&#27602;&#23454;&#39564;&#23460;SARS&#30149;&#27602;&#27844;&#38706;&#26696;.docx"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diagramData" Target="../diagrams/data6.xml"/><Relationship Id="rId2" Type="http://schemas.openxmlformats.org/officeDocument/2006/relationships/image" Target="../media/image50.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4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jpeg"/><Relationship Id="rId1" Type="http://schemas.openxmlformats.org/officeDocument/2006/relationships/slideLayout" Target="../slideLayouts/slideLayout2.xml"/><Relationship Id="rId5" Type="http://schemas.openxmlformats.org/officeDocument/2006/relationships/image" Target="../media/image57.jpeg"/><Relationship Id="rId4" Type="http://schemas.openxmlformats.org/officeDocument/2006/relationships/image" Target="../media/image5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hyperlink" Target="&#26032;&#24314;&#25991;&#20214;&#22841;/&#26696;&#20363;.pptx"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61.gif"/><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jpeg"/><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65.png"/></Relationships>
</file>

<file path=ppt/slides/_rels/slide92.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5" Type="http://schemas.openxmlformats.org/officeDocument/2006/relationships/image" Target="../media/image70.png"/><Relationship Id="rId4" Type="http://schemas.openxmlformats.org/officeDocument/2006/relationships/image" Target="../media/image69.png"/></Relationships>
</file>

<file path=ppt/slides/_rels/slide93.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76.png"/><Relationship Id="rId7" Type="http://schemas.openxmlformats.org/officeDocument/2006/relationships/image" Target="../media/image80.png"/><Relationship Id="rId2" Type="http://schemas.openxmlformats.org/officeDocument/2006/relationships/image" Target="../media/image75.png"/><Relationship Id="rId1" Type="http://schemas.openxmlformats.org/officeDocument/2006/relationships/slideLayout" Target="../slideLayouts/slideLayout2.xml"/><Relationship Id="rId6" Type="http://schemas.openxmlformats.org/officeDocument/2006/relationships/image" Target="../media/image79.png"/><Relationship Id="rId5" Type="http://schemas.openxmlformats.org/officeDocument/2006/relationships/image" Target="../media/image78.png"/><Relationship Id="rId4" Type="http://schemas.openxmlformats.org/officeDocument/2006/relationships/image" Target="../media/image77.png"/></Relationships>
</file>

<file path=ppt/slides/_rels/slide9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67.png"/><Relationship Id="rId1" Type="http://schemas.openxmlformats.org/officeDocument/2006/relationships/slideLayout" Target="../slideLayouts/slideLayout2.xml"/><Relationship Id="rId5" Type="http://schemas.openxmlformats.org/officeDocument/2006/relationships/image" Target="../media/image83.png"/><Relationship Id="rId4" Type="http://schemas.openxmlformats.org/officeDocument/2006/relationships/image" Target="../media/image82.png"/></Relationships>
</file>

<file path=ppt/slides/_rels/slide98.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image" Target="../media/image85.jpeg"/><Relationship Id="rId7" Type="http://schemas.openxmlformats.org/officeDocument/2006/relationships/image" Target="../media/image88.png"/><Relationship Id="rId2" Type="http://schemas.openxmlformats.org/officeDocument/2006/relationships/image" Target="../media/image84.png"/><Relationship Id="rId1" Type="http://schemas.openxmlformats.org/officeDocument/2006/relationships/slideLayout" Target="../slideLayouts/slideLayout2.xml"/><Relationship Id="rId6" Type="http://schemas.openxmlformats.org/officeDocument/2006/relationships/image" Target="../media/image87.png"/><Relationship Id="rId5" Type="http://schemas.openxmlformats.org/officeDocument/2006/relationships/image" Target="../media/image86.png"/><Relationship Id="rId4" Type="http://schemas.openxmlformats.org/officeDocument/2006/relationships/image" Target="http://safety.gasshow.com/content_images/20045291053322548.jpg" TargetMode="External"/></Relationships>
</file>

<file path=ppt/slides/_rels/slide99.xml.rels><?xml version="1.0" encoding="UTF-8" standalone="yes"?>
<Relationships xmlns="http://schemas.openxmlformats.org/package/2006/relationships"><Relationship Id="rId2" Type="http://schemas.openxmlformats.org/officeDocument/2006/relationships/image" Target="../media/image9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395288" y="2565400"/>
            <a:ext cx="8286750" cy="2649538"/>
          </a:xfrm>
          <a:prstGeom prst="rect">
            <a:avLst/>
          </a:prstGeom>
          <a:noFill/>
          <a:ln w="25400">
            <a:noFill/>
            <a:miter lim="800000"/>
            <a:headEnd/>
            <a:tailEnd/>
          </a:ln>
          <a:effectLst/>
        </p:spPr>
        <p:txBody>
          <a:bodyPr/>
          <a:lstStyle/>
          <a:p>
            <a:pPr algn="ctr" fontAlgn="auto">
              <a:lnSpc>
                <a:spcPct val="150000"/>
              </a:lnSpc>
              <a:spcBef>
                <a:spcPts val="0"/>
              </a:spcBef>
              <a:spcAft>
                <a:spcPts val="0"/>
              </a:spcAft>
              <a:defRPr/>
            </a:pPr>
            <a:r>
              <a:rPr lang="zh-CN" altLang="en-US" sz="4800" b="1" dirty="0">
                <a:solidFill>
                  <a:srgbClr val="C00000"/>
                </a:solidFill>
                <a:effectLst>
                  <a:outerShdw blurRad="38100" dist="38100" dir="2700000" algn="tl">
                    <a:srgbClr val="FFFFFF"/>
                  </a:outerShdw>
                </a:effectLst>
                <a:latin typeface="微软雅黑" pitchFamily="34" charset="-122"/>
                <a:ea typeface="微软雅黑" pitchFamily="34" charset="-122"/>
              </a:rPr>
              <a:t>实验室安全基础课</a:t>
            </a:r>
            <a:r>
              <a:rPr lang="en-US" altLang="zh-CN" sz="3200" b="1" dirty="0">
                <a:solidFill>
                  <a:srgbClr val="C00000"/>
                </a:solidFill>
                <a:effectLst>
                  <a:outerShdw blurRad="38100" dist="38100" dir="2700000" algn="tl">
                    <a:srgbClr val="FFFFFF"/>
                  </a:outerShdw>
                </a:effectLst>
                <a:latin typeface="微软雅黑" pitchFamily="34" charset="-122"/>
                <a:ea typeface="微软雅黑" pitchFamily="34" charset="-122"/>
              </a:rPr>
              <a:t>         </a:t>
            </a:r>
          </a:p>
          <a:p>
            <a:pPr algn="ctr" fontAlgn="auto">
              <a:lnSpc>
                <a:spcPct val="150000"/>
              </a:lnSpc>
              <a:spcBef>
                <a:spcPts val="1200"/>
              </a:spcBef>
              <a:spcAft>
                <a:spcPts val="0"/>
              </a:spcAft>
              <a:defRPr/>
            </a:pPr>
            <a:r>
              <a:rPr lang="en-US" altLang="zh-CN" sz="3200" b="1" dirty="0">
                <a:solidFill>
                  <a:srgbClr val="C00000"/>
                </a:solidFill>
                <a:effectLst>
                  <a:outerShdw blurRad="38100" dist="38100" dir="2700000" algn="tl">
                    <a:srgbClr val="FFFFFF"/>
                  </a:outerShdw>
                </a:effectLst>
                <a:latin typeface="微软雅黑" pitchFamily="34" charset="-122"/>
                <a:ea typeface="微软雅黑" pitchFamily="34" charset="-122"/>
              </a:rPr>
              <a:t>                ——</a:t>
            </a:r>
            <a:r>
              <a:rPr lang="zh-CN" altLang="en-US" sz="3200" b="1" dirty="0">
                <a:solidFill>
                  <a:srgbClr val="C00000"/>
                </a:solidFill>
                <a:effectLst>
                  <a:outerShdw blurRad="38100" dist="38100" dir="2700000" algn="tl">
                    <a:srgbClr val="FFFFFF"/>
                  </a:outerShdw>
                </a:effectLst>
                <a:latin typeface="微软雅黑" pitchFamily="34" charset="-122"/>
                <a:ea typeface="微软雅黑" pitchFamily="34" charset="-122"/>
              </a:rPr>
              <a:t>国家法律法规及学校管理制度</a:t>
            </a:r>
            <a:endParaRPr lang="en-US" altLang="zh-CN" sz="3200" b="1" dirty="0">
              <a:solidFill>
                <a:srgbClr val="C00000"/>
              </a:solidFill>
              <a:effectLst>
                <a:outerShdw blurRad="38100" dist="38100" dir="2700000" algn="tl">
                  <a:srgbClr val="FFFFFF"/>
                </a:outerShdw>
              </a:effectLst>
              <a:latin typeface="微软雅黑" pitchFamily="34" charset="-122"/>
              <a:ea typeface="微软雅黑" pitchFamily="34" charset="-122"/>
            </a:endParaRPr>
          </a:p>
        </p:txBody>
      </p:sp>
      <p:pic>
        <p:nvPicPr>
          <p:cNvPr id="11267" name="Picture 4" descr="C:\Users\Administrator.SuDa-20100401JE\Desktop\新校徽~1.JPG"/>
          <p:cNvPicPr>
            <a:picLocks noChangeAspect="1" noChangeArrowheads="1"/>
          </p:cNvPicPr>
          <p:nvPr/>
        </p:nvPicPr>
        <p:blipFill>
          <a:blip r:embed="rId3">
            <a:clrChange>
              <a:clrFrom>
                <a:srgbClr val="FFFFFF"/>
              </a:clrFrom>
              <a:clrTo>
                <a:srgbClr val="FFFFFF">
                  <a:alpha val="0"/>
                </a:srgbClr>
              </a:clrTo>
            </a:clrChange>
          </a:blip>
          <a:srcRect/>
          <a:stretch>
            <a:fillRect/>
          </a:stretch>
        </p:blipFill>
        <p:spPr bwMode="auto">
          <a:xfrm>
            <a:off x="3571875" y="642938"/>
            <a:ext cx="2006600" cy="184308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6"/>
          <p:cNvSpPr>
            <a:spLocks noGrp="1" noChangeArrowheads="1"/>
          </p:cNvSpPr>
          <p:nvPr>
            <p:ph type="sldNum" sz="quarter" idx="12"/>
          </p:nvPr>
        </p:nvSpPr>
        <p:spPr bwMode="auto">
          <a:xfrm>
            <a:off x="8229600" y="6400800"/>
            <a:ext cx="914400" cy="284163"/>
          </a:xfrm>
          <a:noFill/>
          <a:ln>
            <a:miter lim="800000"/>
            <a:headEnd/>
            <a:tailEnd/>
          </a:ln>
        </p:spPr>
        <p:txBody>
          <a:bodyPr wrap="square" tIns="45720" bIns="45720" numCol="1" anchorCtr="0" compatLnSpc="1">
            <a:prstTxWarp prst="textNoShape">
              <a:avLst/>
            </a:prstTxWarp>
          </a:bodyPr>
          <a:lstStyle/>
          <a:p>
            <a:pPr fontAlgn="base">
              <a:spcBef>
                <a:spcPct val="0"/>
              </a:spcBef>
              <a:spcAft>
                <a:spcPct val="0"/>
              </a:spcAft>
            </a:pPr>
            <a:fld id="{F50E2C18-C58B-4EAA-8988-BD86140A352F}" type="slidenum">
              <a:rPr lang="en-US" altLang="zh-CN" smtClean="0">
                <a:solidFill>
                  <a:schemeClr val="tx1"/>
                </a:solidFill>
                <a:latin typeface="Arial" pitchFamily="34" charset="0"/>
                <a:ea typeface="宋体" pitchFamily="2" charset="-122"/>
              </a:rPr>
              <a:pPr fontAlgn="base">
                <a:spcBef>
                  <a:spcPct val="0"/>
                </a:spcBef>
                <a:spcAft>
                  <a:spcPct val="0"/>
                </a:spcAft>
              </a:pPr>
              <a:t>10</a:t>
            </a:fld>
            <a:endParaRPr lang="en-US" altLang="zh-CN" smtClean="0">
              <a:solidFill>
                <a:schemeClr val="tx1"/>
              </a:solidFill>
              <a:latin typeface="Arial" pitchFamily="34" charset="0"/>
              <a:ea typeface="宋体" pitchFamily="2" charset="-122"/>
            </a:endParaRPr>
          </a:p>
        </p:txBody>
      </p:sp>
      <p:sp>
        <p:nvSpPr>
          <p:cNvPr id="16" name="Rectangle 2"/>
          <p:cNvSpPr txBox="1">
            <a:spLocks noChangeArrowheads="1"/>
          </p:cNvSpPr>
          <p:nvPr/>
        </p:nvSpPr>
        <p:spPr bwMode="auto">
          <a:xfrm>
            <a:off x="395288" y="1928813"/>
            <a:ext cx="5105400" cy="3286125"/>
          </a:xfrm>
          <a:prstGeom prst="rect">
            <a:avLst/>
          </a:prstGeom>
          <a:noFill/>
          <a:ln w="9525">
            <a:noFill/>
            <a:miter lim="800000"/>
            <a:headEnd/>
            <a:tailEnd/>
          </a:ln>
        </p:spPr>
        <p:txBody>
          <a:bodyPr/>
          <a:lstStyle/>
          <a:p>
            <a:pPr marL="469900" indent="-469900" fontAlgn="auto">
              <a:lnSpc>
                <a:spcPct val="120000"/>
              </a:lnSpc>
              <a:spcBef>
                <a:spcPts val="1200"/>
              </a:spcBef>
              <a:spcAft>
                <a:spcPts val="0"/>
              </a:spcAft>
              <a:buFont typeface="Wingdings" pitchFamily="2" charset="2"/>
              <a:buChar char="n"/>
              <a:defRPr/>
            </a:pPr>
            <a:r>
              <a:rPr lang="zh-CN" altLang="en-US" sz="2400" b="1" dirty="0">
                <a:solidFill>
                  <a:srgbClr val="C00000"/>
                </a:solidFill>
                <a:effectLst>
                  <a:outerShdw blurRad="38100" dist="38100" dir="2700000" algn="tl">
                    <a:srgbClr val="C0C0C0"/>
                  </a:outerShdw>
                </a:effectLst>
                <a:latin typeface="华文中宋" pitchFamily="2" charset="-122"/>
                <a:ea typeface="华文中宋" pitchFamily="2" charset="-122"/>
                <a:hlinkClick r:id="rId2" action="ppaction://hlinkfile"/>
              </a:rPr>
              <a:t>南京化工厂爆炸事故</a:t>
            </a:r>
            <a:endParaRPr lang="en-US" altLang="zh-CN" sz="2400" b="1" dirty="0">
              <a:solidFill>
                <a:srgbClr val="C00000"/>
              </a:solidFill>
              <a:effectLst>
                <a:outerShdw blurRad="38100" dist="38100" dir="2700000" algn="tl">
                  <a:srgbClr val="C0C0C0"/>
                </a:outerShdw>
              </a:effectLst>
              <a:latin typeface="华文中宋" pitchFamily="2" charset="-122"/>
              <a:ea typeface="华文中宋" pitchFamily="2" charset="-122"/>
            </a:endParaRPr>
          </a:p>
          <a:p>
            <a:pPr fontAlgn="auto">
              <a:lnSpc>
                <a:spcPct val="120000"/>
              </a:lnSpc>
              <a:spcBef>
                <a:spcPts val="1200"/>
              </a:spcBef>
              <a:spcAft>
                <a:spcPts val="0"/>
              </a:spcAft>
              <a:defRPr/>
            </a:pPr>
            <a:r>
              <a:rPr lang="en-US" altLang="zh-CN" sz="1600" dirty="0">
                <a:latin typeface="华文中宋" pitchFamily="2" charset="-122"/>
                <a:ea typeface="华文中宋" pitchFamily="2" charset="-122"/>
              </a:rPr>
              <a:t>        </a:t>
            </a:r>
            <a:r>
              <a:rPr lang="zh-CN" altLang="en-US" sz="1600" dirty="0">
                <a:solidFill>
                  <a:srgbClr val="0000FF"/>
                </a:solidFill>
                <a:latin typeface="华文中宋" pitchFamily="2" charset="-122"/>
                <a:ea typeface="华文中宋" pitchFamily="2" charset="-122"/>
              </a:rPr>
              <a:t>案情介绍</a:t>
            </a: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2010</a:t>
            </a:r>
            <a:r>
              <a:rPr lang="zh-CN" altLang="en-US" sz="1600" dirty="0">
                <a:latin typeface="华文中宋" pitchFamily="2" charset="-122"/>
                <a:ea typeface="华文中宋" pitchFamily="2" charset="-122"/>
              </a:rPr>
              <a:t>年</a:t>
            </a:r>
            <a:r>
              <a:rPr lang="en-US" altLang="zh-CN" sz="1600" dirty="0">
                <a:latin typeface="华文中宋" pitchFamily="2" charset="-122"/>
                <a:ea typeface="华文中宋" pitchFamily="2" charset="-122"/>
              </a:rPr>
              <a:t>7</a:t>
            </a:r>
            <a:r>
              <a:rPr lang="zh-CN" altLang="en-US" sz="1600" dirty="0">
                <a:latin typeface="华文中宋" pitchFamily="2" charset="-122"/>
                <a:ea typeface="华文中宋" pitchFamily="2" charset="-122"/>
              </a:rPr>
              <a:t>月</a:t>
            </a:r>
            <a:r>
              <a:rPr lang="en-US" altLang="zh-CN" sz="1600" dirty="0">
                <a:latin typeface="华文中宋" pitchFamily="2" charset="-122"/>
                <a:ea typeface="华文中宋" pitchFamily="2" charset="-122"/>
              </a:rPr>
              <a:t>28</a:t>
            </a:r>
            <a:r>
              <a:rPr lang="zh-CN" altLang="en-US" sz="1600" dirty="0">
                <a:latin typeface="华文中宋" pitchFamily="2" charset="-122"/>
                <a:ea typeface="华文中宋" pitchFamily="2" charset="-122"/>
              </a:rPr>
              <a:t>日，位于南京塑料四厂地块拆除工地发生地下丙烯管道泄漏爆燃事故，共造成</a:t>
            </a:r>
            <a:r>
              <a:rPr lang="en-US" altLang="zh-CN" sz="1600" dirty="0">
                <a:latin typeface="华文中宋" pitchFamily="2" charset="-122"/>
                <a:ea typeface="华文中宋" pitchFamily="2" charset="-122"/>
              </a:rPr>
              <a:t>22</a:t>
            </a:r>
            <a:r>
              <a:rPr lang="zh-CN" altLang="en-US" sz="1600" dirty="0">
                <a:latin typeface="华文中宋" pitchFamily="2" charset="-122"/>
                <a:ea typeface="华文中宋" pitchFamily="2" charset="-122"/>
              </a:rPr>
              <a:t>人死亡，</a:t>
            </a:r>
            <a:r>
              <a:rPr lang="en-US" altLang="zh-CN" sz="1600" dirty="0">
                <a:latin typeface="华文中宋" pitchFamily="2" charset="-122"/>
                <a:ea typeface="华文中宋" pitchFamily="2" charset="-122"/>
              </a:rPr>
              <a:t>120</a:t>
            </a:r>
            <a:r>
              <a:rPr lang="zh-CN" altLang="en-US" sz="1600" dirty="0">
                <a:latin typeface="华文中宋" pitchFamily="2" charset="-122"/>
                <a:ea typeface="华文中宋" pitchFamily="2" charset="-122"/>
              </a:rPr>
              <a:t>人住院治疗，其中</a:t>
            </a:r>
            <a:r>
              <a:rPr lang="en-US" altLang="zh-CN" sz="1600" dirty="0">
                <a:latin typeface="华文中宋" pitchFamily="2" charset="-122"/>
                <a:ea typeface="华文中宋" pitchFamily="2" charset="-122"/>
              </a:rPr>
              <a:t>14</a:t>
            </a:r>
            <a:r>
              <a:rPr lang="zh-CN" altLang="en-US" sz="1600" dirty="0">
                <a:latin typeface="华文中宋" pitchFamily="2" charset="-122"/>
                <a:ea typeface="华文中宋" pitchFamily="2" charset="-122"/>
              </a:rPr>
              <a:t>人重伤，爆燃点周边部分建（构）筑物受损，直接经济损失</a:t>
            </a:r>
            <a:r>
              <a:rPr lang="en-US" altLang="zh-CN" sz="1600" dirty="0">
                <a:latin typeface="华文中宋" pitchFamily="2" charset="-122"/>
                <a:ea typeface="华文中宋" pitchFamily="2" charset="-122"/>
              </a:rPr>
              <a:t>4784</a:t>
            </a:r>
            <a:r>
              <a:rPr lang="zh-CN" altLang="en-US" sz="1600" dirty="0">
                <a:latin typeface="华文中宋" pitchFamily="2" charset="-122"/>
                <a:ea typeface="华文中宋" pitchFamily="2" charset="-122"/>
              </a:rPr>
              <a:t>万元。</a:t>
            </a:r>
            <a:endParaRPr lang="en-US" altLang="zh-CN" sz="1600" dirty="0">
              <a:latin typeface="华文中宋" pitchFamily="2" charset="-122"/>
              <a:ea typeface="华文中宋" pitchFamily="2" charset="-122"/>
            </a:endParaRPr>
          </a:p>
          <a:p>
            <a:pPr fontAlgn="auto">
              <a:lnSpc>
                <a:spcPct val="120000"/>
              </a:lnSpc>
              <a:spcBef>
                <a:spcPts val="0"/>
              </a:spcBef>
              <a:spcAft>
                <a:spcPts val="0"/>
              </a:spcAft>
              <a:defRPr/>
            </a:pPr>
            <a:r>
              <a:rPr lang="zh-CN" altLang="en-US" sz="1600" dirty="0">
                <a:latin typeface="华文中宋" pitchFamily="2" charset="-122"/>
                <a:ea typeface="华文中宋" pitchFamily="2" charset="-122"/>
              </a:rPr>
              <a:t>        </a:t>
            </a:r>
            <a:r>
              <a:rPr lang="zh-CN" altLang="en-US" sz="1600" dirty="0">
                <a:solidFill>
                  <a:srgbClr val="0000FF"/>
                </a:solidFill>
                <a:latin typeface="华文中宋" pitchFamily="2" charset="-122"/>
                <a:ea typeface="华文中宋" pitchFamily="2" charset="-122"/>
              </a:rPr>
              <a:t>事故调查：</a:t>
            </a:r>
            <a:r>
              <a:rPr lang="zh-CN" altLang="en-US" sz="1600" dirty="0">
                <a:latin typeface="华文中宋" pitchFamily="2" charset="-122"/>
                <a:ea typeface="华文中宋" pitchFamily="2" charset="-122"/>
              </a:rPr>
              <a:t>该拆迁工程队负责人邵某在无拆迁施工资质的情况下，非法承揽该拆除工程，并交由董某负责。董某施工中指挥方某操作挖掘机进行地下挖掘。方某在发现地下不明管道时，未采取措施继续挖掘管道上的土，将丙烯管道挖破造成丙烯泄漏，酿成事故。</a:t>
            </a:r>
            <a:endParaRPr lang="en-US" altLang="zh-CN" sz="1600" dirty="0">
              <a:latin typeface="华文中宋" pitchFamily="2" charset="-122"/>
              <a:ea typeface="华文中宋" pitchFamily="2" charset="-122"/>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pic>
        <p:nvPicPr>
          <p:cNvPr id="20485" name="Picture 2"/>
          <p:cNvPicPr>
            <a:picLocks noChangeAspect="1" noChangeArrowheads="1"/>
          </p:cNvPicPr>
          <p:nvPr/>
        </p:nvPicPr>
        <p:blipFill>
          <a:blip r:embed="rId3"/>
          <a:srcRect/>
          <a:stretch>
            <a:fillRect/>
          </a:stretch>
        </p:blipFill>
        <p:spPr bwMode="auto">
          <a:xfrm>
            <a:off x="5572125" y="2643188"/>
            <a:ext cx="3000375" cy="2500312"/>
          </a:xfrm>
          <a:prstGeom prst="rect">
            <a:avLst/>
          </a:prstGeom>
          <a:noFill/>
          <a:ln w="9525">
            <a:noFill/>
            <a:miter lim="800000"/>
            <a:headEnd/>
            <a:tailEnd/>
          </a:ln>
        </p:spPr>
      </p:pic>
      <p:sp>
        <p:nvSpPr>
          <p:cNvPr id="20486" name="矩形 6"/>
          <p:cNvSpPr>
            <a:spLocks noChangeArrowheads="1"/>
          </p:cNvSpPr>
          <p:nvPr/>
        </p:nvSpPr>
        <p:spPr bwMode="auto">
          <a:xfrm>
            <a:off x="1571625" y="5357813"/>
            <a:ext cx="7000875" cy="646112"/>
          </a:xfrm>
          <a:prstGeom prst="rect">
            <a:avLst/>
          </a:prstGeom>
          <a:noFill/>
          <a:ln w="9525">
            <a:noFill/>
            <a:miter lim="800000"/>
            <a:headEnd/>
            <a:tailEnd/>
          </a:ln>
        </p:spPr>
        <p:txBody>
          <a:bodyPr>
            <a:spAutoFit/>
          </a:bodyPr>
          <a:lstStyle/>
          <a:p>
            <a:r>
              <a:rPr lang="zh-CN" altLang="en-US">
                <a:latin typeface="Franklin Gothic Book" pitchFamily="34" charset="0"/>
                <a:ea typeface="黑体" pitchFamily="2" charset="-122"/>
              </a:rPr>
              <a:t>上述生产安全事故中谁应当承担责任，邵某、董某或方某？主要构成什么犯罪？</a:t>
            </a:r>
            <a:endParaRPr lang="en-US" altLang="zh-CN">
              <a:latin typeface="Franklin Gothic Book" pitchFamily="34" charset="0"/>
              <a:ea typeface="黑体" pitchFamily="2" charset="-122"/>
            </a:endParaRPr>
          </a:p>
        </p:txBody>
      </p:sp>
      <p:pic>
        <p:nvPicPr>
          <p:cNvPr id="20487" name="Picture 3"/>
          <p:cNvPicPr>
            <a:picLocks noChangeAspect="1" noChangeArrowheads="1"/>
          </p:cNvPicPr>
          <p:nvPr/>
        </p:nvPicPr>
        <p:blipFill>
          <a:blip r:embed="rId4"/>
          <a:srcRect/>
          <a:stretch>
            <a:fillRect/>
          </a:stretch>
        </p:blipFill>
        <p:spPr bwMode="auto">
          <a:xfrm>
            <a:off x="500063" y="5434013"/>
            <a:ext cx="962025" cy="995362"/>
          </a:xfrm>
          <a:prstGeom prst="rect">
            <a:avLst/>
          </a:prstGeom>
          <a:noFill/>
          <a:ln w="9525">
            <a:noFill/>
            <a:miter lim="800000"/>
            <a:headEnd/>
            <a:tailEnd/>
          </a:ln>
        </p:spPr>
      </p:pic>
      <p:sp>
        <p:nvSpPr>
          <p:cNvPr id="11" name="矩形 10"/>
          <p:cNvSpPr>
            <a:spLocks noChangeArrowheads="1"/>
          </p:cNvSpPr>
          <p:nvPr/>
        </p:nvSpPr>
        <p:spPr bwMode="auto">
          <a:xfrm>
            <a:off x="1571625" y="5934075"/>
            <a:ext cx="6929438" cy="647700"/>
          </a:xfrm>
          <a:prstGeom prst="rect">
            <a:avLst/>
          </a:prstGeom>
          <a:noFill/>
          <a:ln w="9525">
            <a:noFill/>
            <a:miter lim="800000"/>
            <a:headEnd/>
            <a:tailEnd/>
          </a:ln>
        </p:spPr>
        <p:txBody>
          <a:bodyPr>
            <a:spAutoFit/>
          </a:bodyPr>
          <a:lstStyle/>
          <a:p>
            <a:r>
              <a:rPr lang="zh-CN" altLang="en-US">
                <a:latin typeface="Franklin Gothic Book" pitchFamily="34" charset="0"/>
                <a:ea typeface="黑体" pitchFamily="2" charset="-122"/>
              </a:rPr>
              <a:t>此三人均承担事故责任，行为构成</a:t>
            </a:r>
            <a:r>
              <a:rPr lang="zh-CN" altLang="en-US">
                <a:solidFill>
                  <a:srgbClr val="0000FF"/>
                </a:solidFill>
                <a:latin typeface="Franklin Gothic Book" pitchFamily="34" charset="0"/>
                <a:ea typeface="黑体" pitchFamily="2" charset="-122"/>
              </a:rPr>
              <a:t>重大责任事故罪</a:t>
            </a:r>
            <a:r>
              <a:rPr lang="zh-CN" altLang="en-US">
                <a:latin typeface="Franklin Gothic Book" pitchFamily="34" charset="0"/>
                <a:ea typeface="黑体" pitchFamily="2" charset="-122"/>
              </a:rPr>
              <a:t>。最终被分别判处</a:t>
            </a:r>
            <a:r>
              <a:rPr lang="en-US" altLang="zh-CN">
                <a:latin typeface="Franklin Gothic Book" pitchFamily="34" charset="0"/>
                <a:ea typeface="黑体" pitchFamily="2" charset="-122"/>
              </a:rPr>
              <a:t>3</a:t>
            </a:r>
            <a:r>
              <a:rPr lang="zh-CN" altLang="en-US">
                <a:latin typeface="Franklin Gothic Book" pitchFamily="34" charset="0"/>
                <a:ea typeface="黑体" pitchFamily="2" charset="-122"/>
              </a:rPr>
              <a:t>至</a:t>
            </a:r>
            <a:r>
              <a:rPr lang="en-US" altLang="zh-CN">
                <a:latin typeface="Franklin Gothic Book" pitchFamily="34" charset="0"/>
                <a:ea typeface="黑体" pitchFamily="2" charset="-122"/>
              </a:rPr>
              <a:t>9</a:t>
            </a:r>
            <a:r>
              <a:rPr lang="zh-CN" altLang="en-US">
                <a:latin typeface="Franklin Gothic Book" pitchFamily="34" charset="0"/>
                <a:ea typeface="黑体" pitchFamily="2" charset="-122"/>
              </a:rPr>
              <a:t>年不等的有期徒刑。</a:t>
            </a:r>
            <a:endParaRPr lang="en-US" altLang="zh-CN">
              <a:latin typeface="Franklin Gothic Book" pitchFamily="34" charset="0"/>
              <a:ea typeface="黑体" pitchFamily="2" charset="-122"/>
            </a:endParaRP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9EB667F4-DDF4-46EE-872D-BDB7F2293878}" type="slidenum">
              <a:rPr lang="en-US" altLang="zh-CN" smtClean="0">
                <a:solidFill>
                  <a:schemeClr val="tx1"/>
                </a:solidFill>
                <a:latin typeface="Arial" pitchFamily="34" charset="0"/>
                <a:cs typeface="Arial" pitchFamily="34" charset="0"/>
              </a:rPr>
              <a:pPr fontAlgn="base">
                <a:spcBef>
                  <a:spcPct val="0"/>
                </a:spcBef>
                <a:spcAft>
                  <a:spcPct val="0"/>
                </a:spcAft>
                <a:defRPr/>
              </a:pPr>
              <a:t>100</a:t>
            </a:fld>
            <a:endParaRPr lang="en-US" altLang="zh-CN" smtClean="0">
              <a:solidFill>
                <a:schemeClr val="tx1"/>
              </a:solidFill>
              <a:latin typeface="Arial" pitchFamily="34" charset="0"/>
              <a:cs typeface="Arial" pitchFamily="34" charset="0"/>
            </a:endParaRPr>
          </a:p>
        </p:txBody>
      </p:sp>
      <p:sp>
        <p:nvSpPr>
          <p:cNvPr id="105478" name="TextBox 16"/>
          <p:cNvSpPr txBox="1">
            <a:spLocks noChangeArrowheads="1"/>
          </p:cNvSpPr>
          <p:nvPr/>
        </p:nvSpPr>
        <p:spPr bwMode="auto">
          <a:xfrm>
            <a:off x="714348" y="1785926"/>
            <a:ext cx="5072098" cy="4278094"/>
          </a:xfrm>
          <a:prstGeom prst="rect">
            <a:avLst/>
          </a:prstGeom>
          <a:noFill/>
          <a:ln w="9525">
            <a:noFill/>
            <a:miter lim="800000"/>
            <a:headEnd/>
            <a:tailEnd/>
          </a:ln>
        </p:spPr>
        <p:txBody>
          <a:bodyPr wrap="square">
            <a:spAutoFit/>
          </a:bodyPr>
          <a:lstStyle/>
          <a:p>
            <a:r>
              <a:rPr lang="zh-CN" altLang="en-US" dirty="0" smtClean="0">
                <a:solidFill>
                  <a:srgbClr val="0000FF"/>
                </a:solidFill>
                <a:latin typeface="华文中宋" pitchFamily="2" charset="-122"/>
                <a:ea typeface="华文中宋" pitchFamily="2" charset="-122"/>
              </a:rPr>
              <a:t>案情介绍</a:t>
            </a:r>
            <a:r>
              <a:rPr lang="zh-CN" altLang="en-US" dirty="0" smtClean="0">
                <a:latin typeface="华文中宋" pitchFamily="2" charset="-122"/>
                <a:ea typeface="华文中宋" pitchFamily="2" charset="-122"/>
              </a:rPr>
              <a:t>： </a:t>
            </a:r>
            <a:r>
              <a:rPr kumimoji="1" lang="en-US" altLang="zh-CN" dirty="0" smtClean="0">
                <a:latin typeface="华文中宋" pitchFamily="2" charset="-122"/>
                <a:ea typeface="华文中宋" pitchFamily="2" charset="-122"/>
              </a:rPr>
              <a:t>2016</a:t>
            </a:r>
            <a:r>
              <a:rPr kumimoji="1" lang="zh-CN" altLang="en-US" dirty="0" smtClean="0">
                <a:latin typeface="华文中宋" pitchFamily="2" charset="-122"/>
                <a:ea typeface="华文中宋" pitchFamily="2" charset="-122"/>
              </a:rPr>
              <a:t>年</a:t>
            </a:r>
            <a:r>
              <a:rPr kumimoji="1" lang="en-US" altLang="zh-CN" dirty="0" smtClean="0">
                <a:latin typeface="华文中宋" pitchFamily="2" charset="-122"/>
                <a:ea typeface="华文中宋" pitchFamily="2" charset="-122"/>
              </a:rPr>
              <a:t>9</a:t>
            </a:r>
            <a:r>
              <a:rPr kumimoji="1" lang="zh-CN" altLang="en-US" dirty="0" smtClean="0">
                <a:latin typeface="华文中宋" pitchFamily="2" charset="-122"/>
                <a:ea typeface="华文中宋" pitchFamily="2" charset="-122"/>
              </a:rPr>
              <a:t>月</a:t>
            </a:r>
            <a:r>
              <a:rPr kumimoji="1" lang="en-US" altLang="zh-CN" dirty="0" smtClean="0">
                <a:latin typeface="华文中宋" pitchFamily="2" charset="-122"/>
                <a:ea typeface="华文中宋" pitchFamily="2" charset="-122"/>
              </a:rPr>
              <a:t>21</a:t>
            </a:r>
            <a:r>
              <a:rPr kumimoji="1" lang="zh-CN" altLang="en-US" dirty="0" smtClean="0">
                <a:latin typeface="华文中宋" pitchFamily="2" charset="-122"/>
                <a:ea typeface="华文中宋" pitchFamily="2" charset="-122"/>
              </a:rPr>
              <a:t>日上午</a:t>
            </a:r>
            <a:r>
              <a:rPr kumimoji="1" lang="en-US" altLang="zh-CN" dirty="0" smtClean="0">
                <a:latin typeface="华文中宋" pitchFamily="2" charset="-122"/>
                <a:ea typeface="华文中宋" pitchFamily="2" charset="-122"/>
              </a:rPr>
              <a:t>10</a:t>
            </a:r>
            <a:r>
              <a:rPr kumimoji="1" lang="zh-CN" altLang="en-US" dirty="0" smtClean="0">
                <a:latin typeface="华文中宋" pitchFamily="2" charset="-122"/>
                <a:ea typeface="华文中宋" pitchFamily="2" charset="-122"/>
              </a:rPr>
              <a:t>点左右，东华大学松江校区化学化工与生物工程学院</a:t>
            </a:r>
            <a:r>
              <a:rPr kumimoji="1" lang="en-US" altLang="zh-CN" dirty="0" smtClean="0">
                <a:latin typeface="华文中宋" pitchFamily="2" charset="-122"/>
                <a:ea typeface="华文中宋" pitchFamily="2" charset="-122"/>
              </a:rPr>
              <a:t>4114</a:t>
            </a:r>
            <a:r>
              <a:rPr kumimoji="1" lang="zh-CN" altLang="en-US" dirty="0" smtClean="0">
                <a:latin typeface="华文中宋" pitchFamily="2" charset="-122"/>
                <a:ea typeface="华文中宋" pitchFamily="2" charset="-122"/>
              </a:rPr>
              <a:t>合成实验室</a:t>
            </a:r>
            <a:r>
              <a:rPr kumimoji="1" lang="en-US" altLang="zh-CN" dirty="0" smtClean="0">
                <a:latin typeface="华文中宋" pitchFamily="2" charset="-122"/>
                <a:ea typeface="华文中宋" pitchFamily="2" charset="-122"/>
              </a:rPr>
              <a:t>3</a:t>
            </a:r>
            <a:r>
              <a:rPr kumimoji="1" lang="zh-CN" altLang="en-US" dirty="0" smtClean="0">
                <a:latin typeface="华文中宋" pitchFamily="2" charset="-122"/>
                <a:ea typeface="华文中宋" pitchFamily="2" charset="-122"/>
              </a:rPr>
              <a:t>名研究生进行实验发生爆炸。实验过程为在一个敞口大锥形瓶中放入了</a:t>
            </a:r>
            <a:r>
              <a:rPr kumimoji="1" lang="en-US" altLang="zh-CN" dirty="0" smtClean="0">
                <a:latin typeface="华文中宋" pitchFamily="2" charset="-122"/>
                <a:ea typeface="华文中宋" pitchFamily="2" charset="-122"/>
              </a:rPr>
              <a:t>750ml</a:t>
            </a:r>
            <a:r>
              <a:rPr kumimoji="1" lang="zh-CN" altLang="en-US" dirty="0" smtClean="0">
                <a:latin typeface="华文中宋" pitchFamily="2" charset="-122"/>
                <a:ea typeface="华文中宋" pitchFamily="2" charset="-122"/>
              </a:rPr>
              <a:t>浓硫酸，并与石墨烯混合，然后放入一勺高锰酸钾。</a:t>
            </a:r>
            <a:endParaRPr kumimoji="1" lang="en-US" altLang="zh-CN" dirty="0" smtClean="0">
              <a:latin typeface="华文中宋" pitchFamily="2" charset="-122"/>
              <a:ea typeface="华文中宋" pitchFamily="2" charset="-122"/>
            </a:endParaRPr>
          </a:p>
          <a:p>
            <a:pPr>
              <a:spcBef>
                <a:spcPts val="1200"/>
              </a:spcBef>
            </a:pPr>
            <a:r>
              <a:rPr lang="zh-CN" altLang="en-US" dirty="0" smtClean="0">
                <a:solidFill>
                  <a:srgbClr val="0000FF"/>
                </a:solidFill>
                <a:latin typeface="华文中宋" pitchFamily="2" charset="-122"/>
                <a:ea typeface="华文中宋" pitchFamily="2" charset="-122"/>
              </a:rPr>
              <a:t>事故结果：</a:t>
            </a:r>
            <a:r>
              <a:rPr kumimoji="1" lang="zh-CN" altLang="en-US" dirty="0" smtClean="0">
                <a:latin typeface="华文中宋" pitchFamily="2" charset="-122"/>
                <a:ea typeface="华文中宋" pitchFamily="2" charset="-122"/>
              </a:rPr>
              <a:t>事故造成两名正对实验装置的学生受重伤，另一名背对实验装置的学生受轻伤。其中受重伤的两名学生受伤集中在面部，灼伤面积均在</a:t>
            </a:r>
            <a:r>
              <a:rPr kumimoji="1" lang="en-US" altLang="zh-CN" dirty="0" smtClean="0">
                <a:latin typeface="华文中宋" pitchFamily="2" charset="-122"/>
                <a:ea typeface="华文中宋" pitchFamily="2" charset="-122"/>
              </a:rPr>
              <a:t>5%</a:t>
            </a:r>
            <a:r>
              <a:rPr kumimoji="1" lang="zh-CN" altLang="en-US" dirty="0" smtClean="0">
                <a:latin typeface="华文中宋" pitchFamily="2" charset="-122"/>
                <a:ea typeface="华文中宋" pitchFamily="2" charset="-122"/>
              </a:rPr>
              <a:t>左右，眼睛不同程度受伤，</a:t>
            </a:r>
            <a:r>
              <a:rPr kumimoji="1" lang="en-US" altLang="zh-CN" dirty="0" smtClean="0">
                <a:latin typeface="华文中宋" pitchFamily="2" charset="-122"/>
                <a:ea typeface="华文中宋" pitchFamily="2" charset="-122"/>
              </a:rPr>
              <a:t>1</a:t>
            </a:r>
            <a:r>
              <a:rPr kumimoji="1" lang="zh-CN" altLang="en-US" dirty="0" smtClean="0">
                <a:latin typeface="华文中宋" pitchFamily="2" charset="-122"/>
                <a:ea typeface="华文中宋" pitchFamily="2" charset="-122"/>
              </a:rPr>
              <a:t>人经治疗眼部整体无大碍，另</a:t>
            </a:r>
            <a:r>
              <a:rPr kumimoji="1" lang="en-US" altLang="zh-CN" dirty="0" smtClean="0">
                <a:latin typeface="华文中宋" pitchFamily="2" charset="-122"/>
                <a:ea typeface="华文中宋" pitchFamily="2" charset="-122"/>
              </a:rPr>
              <a:t>1</a:t>
            </a:r>
            <a:r>
              <a:rPr kumimoji="1" lang="zh-CN" altLang="en-US" dirty="0" smtClean="0">
                <a:latin typeface="华文中宋" pitchFamily="2" charset="-122"/>
                <a:ea typeface="华文中宋" pitchFamily="2" charset="-122"/>
              </a:rPr>
              <a:t>人已接受眼部手术、还须接受进一步治疗方案。</a:t>
            </a:r>
            <a:endParaRPr kumimoji="1" lang="en-US" altLang="zh-CN" dirty="0" smtClean="0">
              <a:latin typeface="华文中宋" pitchFamily="2" charset="-122"/>
              <a:ea typeface="华文中宋" pitchFamily="2" charset="-122"/>
            </a:endParaRPr>
          </a:p>
          <a:p>
            <a:pPr>
              <a:spcBef>
                <a:spcPts val="1200"/>
              </a:spcBef>
            </a:pPr>
            <a:r>
              <a:rPr lang="zh-CN" altLang="en-US" dirty="0" smtClean="0">
                <a:solidFill>
                  <a:srgbClr val="0000FF"/>
                </a:solidFill>
                <a:latin typeface="华文中宋" pitchFamily="2" charset="-122"/>
                <a:ea typeface="华文中宋" pitchFamily="2" charset="-122"/>
              </a:rPr>
              <a:t>事故原因：</a:t>
            </a:r>
            <a:r>
              <a:rPr lang="en-US" altLang="zh-CN" dirty="0" smtClean="0">
                <a:latin typeface="华文中宋" pitchFamily="2" charset="-122"/>
                <a:ea typeface="华文中宋" pitchFamily="2" charset="-122"/>
              </a:rPr>
              <a:t>1.</a:t>
            </a:r>
            <a:r>
              <a:rPr lang="zh-CN" altLang="en-US" dirty="0" smtClean="0">
                <a:latin typeface="华文中宋" pitchFamily="2" charset="-122"/>
                <a:ea typeface="华文中宋" pitchFamily="2" charset="-122"/>
              </a:rPr>
              <a:t>实验操作存在问题；</a:t>
            </a:r>
            <a:r>
              <a:rPr lang="en-US" altLang="zh-CN" dirty="0" smtClean="0">
                <a:latin typeface="华文中宋" pitchFamily="2" charset="-122"/>
                <a:ea typeface="华文中宋" pitchFamily="2" charset="-122"/>
              </a:rPr>
              <a:t>2.</a:t>
            </a:r>
            <a:r>
              <a:rPr lang="zh-CN" altLang="en-US"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未佩戴任何防护用品</a:t>
            </a:r>
            <a:r>
              <a:rPr lang="zh-CN" altLang="en-US" dirty="0" smtClean="0">
                <a:latin typeface="华文中宋" pitchFamily="2" charset="-122"/>
                <a:ea typeface="华文中宋" pitchFamily="2" charset="-122"/>
              </a:rPr>
              <a:t>，包括工作服、护目镜等。</a:t>
            </a:r>
            <a:endParaRPr lang="en-US" altLang="zh-CN" dirty="0" smtClean="0">
              <a:latin typeface="华文中宋" pitchFamily="2" charset="-122"/>
              <a:ea typeface="华文中宋" pitchFamily="2" charset="-122"/>
            </a:endParaRPr>
          </a:p>
          <a:p>
            <a:endParaRPr kumimoji="1" lang="zh-CN" altLang="en-US" dirty="0">
              <a:latin typeface="华文中宋" pitchFamily="2" charset="-122"/>
              <a:ea typeface="华文中宋" pitchFamily="2" charset="-122"/>
            </a:endParaRPr>
          </a:p>
        </p:txBody>
      </p:sp>
      <p:sp>
        <p:nvSpPr>
          <p:cNvPr id="15" name="矩形 14"/>
          <p:cNvSpPr/>
          <p:nvPr/>
        </p:nvSpPr>
        <p:spPr>
          <a:xfrm>
            <a:off x="1214414" y="785794"/>
            <a:ext cx="7394973" cy="584775"/>
          </a:xfrm>
          <a:prstGeom prst="rect">
            <a:avLst/>
          </a:prstGeom>
        </p:spPr>
        <p:txBody>
          <a:bodyPr wrap="none">
            <a:spAutoFit/>
          </a:bodyPr>
          <a:lstStyle/>
          <a:p>
            <a:pPr fontAlgn="auto">
              <a:spcBef>
                <a:spcPct val="20000"/>
              </a:spcBef>
              <a:spcAft>
                <a:spcPts val="0"/>
              </a:spcAft>
              <a:defRPr/>
            </a:pPr>
            <a:r>
              <a:rPr lang="zh-CN" altLang="en-US" sz="32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黑体" pitchFamily="49" charset="-122"/>
                <a:ea typeface="黑体" pitchFamily="49" charset="-122"/>
              </a:rPr>
              <a:t>深刻教训</a:t>
            </a:r>
            <a:r>
              <a:rPr lang="en-US" altLang="zh-CN" sz="32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黑体" pitchFamily="49" charset="-122"/>
                <a:ea typeface="黑体" pitchFamily="49" charset="-122"/>
              </a:rPr>
              <a:t>——</a:t>
            </a:r>
            <a:r>
              <a:rPr lang="zh-CN" altLang="en-US" sz="32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黑体" pitchFamily="49" charset="-122"/>
                <a:ea typeface="黑体" pitchFamily="49" charset="-122"/>
              </a:rPr>
              <a:t>东华大学实验室爆炸事故</a:t>
            </a:r>
            <a:endParaRPr lang="zh-CN" altLang="en-US" sz="32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黑体" pitchFamily="49" charset="-122"/>
              <a:ea typeface="黑体" pitchFamily="49" charset="-122"/>
            </a:endParaRPr>
          </a:p>
        </p:txBody>
      </p:sp>
      <p:pic>
        <p:nvPicPr>
          <p:cNvPr id="123906" name="Picture 2" descr="http://n.sinaimg.cn/news/crawl/20160921/Qk5F-fxvyqvy6975615.jpg"/>
          <p:cNvPicPr>
            <a:picLocks noChangeAspect="1" noChangeArrowheads="1"/>
          </p:cNvPicPr>
          <p:nvPr/>
        </p:nvPicPr>
        <p:blipFill>
          <a:blip r:embed="rId2"/>
          <a:srcRect/>
          <a:stretch>
            <a:fillRect/>
          </a:stretch>
        </p:blipFill>
        <p:spPr bwMode="auto">
          <a:xfrm>
            <a:off x="5929322" y="1928802"/>
            <a:ext cx="2571768" cy="3714776"/>
          </a:xfrm>
          <a:prstGeom prst="rect">
            <a:avLst/>
          </a:prstGeom>
          <a:noFill/>
        </p:spPr>
      </p:pic>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8" name="图片 1"/>
          <p:cNvPicPr>
            <a:picLocks noChangeAspect="1"/>
          </p:cNvPicPr>
          <p:nvPr/>
        </p:nvPicPr>
        <p:blipFill>
          <a:blip r:embed="rId3">
            <a:lum bright="70000" contrast="-70000"/>
          </a:blip>
          <a:srcRect r="11488"/>
          <a:stretch>
            <a:fillRect/>
          </a:stretch>
        </p:blipFill>
        <p:spPr bwMode="auto">
          <a:xfrm>
            <a:off x="0" y="-28575"/>
            <a:ext cx="9144000" cy="6886575"/>
          </a:xfrm>
          <a:prstGeom prst="rect">
            <a:avLst/>
          </a:prstGeom>
          <a:noFill/>
          <a:ln w="9525">
            <a:noFill/>
            <a:miter lim="800000"/>
            <a:headEnd/>
            <a:tailEnd/>
          </a:ln>
        </p:spPr>
      </p:pic>
      <p:pic>
        <p:nvPicPr>
          <p:cNvPr id="106499" name="图片 2"/>
          <p:cNvPicPr>
            <a:picLocks noChangeAspect="1"/>
          </p:cNvPicPr>
          <p:nvPr/>
        </p:nvPicPr>
        <p:blipFill>
          <a:blip r:embed="rId4"/>
          <a:srcRect/>
          <a:stretch>
            <a:fillRect/>
          </a:stretch>
        </p:blipFill>
        <p:spPr bwMode="auto">
          <a:xfrm>
            <a:off x="2555875" y="3419475"/>
            <a:ext cx="4141788" cy="2849563"/>
          </a:xfrm>
          <a:prstGeom prst="rect">
            <a:avLst/>
          </a:prstGeom>
          <a:noFill/>
          <a:ln w="9525">
            <a:noFill/>
            <a:miter lim="800000"/>
            <a:headEnd/>
            <a:tailEnd/>
          </a:ln>
        </p:spPr>
      </p:pic>
      <p:sp>
        <p:nvSpPr>
          <p:cNvPr id="2" name="文本框 1"/>
          <p:cNvSpPr txBox="1"/>
          <p:nvPr/>
        </p:nvSpPr>
        <p:spPr>
          <a:xfrm>
            <a:off x="1071563" y="1295400"/>
            <a:ext cx="6786562" cy="1754188"/>
          </a:xfrm>
          <a:prstGeom prst="rect">
            <a:avLst/>
          </a:prstGeom>
          <a:noFill/>
        </p:spPr>
        <p:txBody>
          <a:bodyPr>
            <a:spAutoFit/>
          </a:bodyPr>
          <a:lstStyle/>
          <a:p>
            <a:pPr algn="ctr" fontAlgn="auto">
              <a:spcBef>
                <a:spcPts val="0"/>
              </a:spcBef>
              <a:spcAft>
                <a:spcPts val="0"/>
              </a:spcAft>
              <a:defRPr/>
            </a:pPr>
            <a:r>
              <a:rPr lang="zh-CN" altLang="en-US" sz="5400" b="1" dirty="0">
                <a:solidFill>
                  <a:srgbClr val="C00000"/>
                </a:solidFill>
                <a:effectLst>
                  <a:outerShdw blurRad="38100" dist="38100" dir="2700000" algn="tl">
                    <a:srgbClr val="000000">
                      <a:alpha val="43137"/>
                    </a:srgbClr>
                  </a:outerShdw>
                </a:effectLst>
                <a:latin typeface="+mn-lt"/>
                <a:ea typeface="+mn-ea"/>
              </a:rPr>
              <a:t>谢    谢</a:t>
            </a:r>
            <a:endParaRPr lang="en-US" altLang="zh-CN" sz="5400" b="1" dirty="0">
              <a:solidFill>
                <a:srgbClr val="C00000"/>
              </a:solidFill>
              <a:effectLst>
                <a:outerShdw blurRad="38100" dist="38100" dir="2700000" algn="tl">
                  <a:srgbClr val="000000">
                    <a:alpha val="43137"/>
                  </a:srgbClr>
                </a:outerShdw>
              </a:effectLst>
              <a:latin typeface="+mn-lt"/>
              <a:ea typeface="+mn-ea"/>
            </a:endParaRPr>
          </a:p>
          <a:p>
            <a:pPr algn="ctr" fontAlgn="auto">
              <a:spcBef>
                <a:spcPts val="0"/>
              </a:spcBef>
              <a:spcAft>
                <a:spcPts val="0"/>
              </a:spcAft>
              <a:defRPr/>
            </a:pPr>
            <a:r>
              <a:rPr lang="en-US" altLang="zh-CN" sz="5400" b="1" dirty="0">
                <a:solidFill>
                  <a:srgbClr val="C00000"/>
                </a:solidFill>
                <a:effectLst>
                  <a:outerShdw blurRad="38100" dist="38100" dir="2700000" algn="tl">
                    <a:srgbClr val="000000">
                      <a:alpha val="43137"/>
                    </a:srgbClr>
                  </a:outerShdw>
                </a:effectLst>
                <a:latin typeface="+mn-lt"/>
                <a:ea typeface="+mn-ea"/>
              </a:rPr>
              <a:t>    Thank  You</a:t>
            </a:r>
            <a:r>
              <a:rPr lang="zh-CN" altLang="en-US" sz="5400" b="1" dirty="0">
                <a:solidFill>
                  <a:srgbClr val="C00000"/>
                </a:solidFill>
                <a:effectLst>
                  <a:outerShdw blurRad="38100" dist="38100" dir="2700000" algn="tl">
                    <a:srgbClr val="000000">
                      <a:alpha val="43137"/>
                    </a:srgbClr>
                  </a:outerShdw>
                </a:effectLst>
                <a:latin typeface="+mn-lt"/>
                <a:ea typeface="+mn-ea"/>
              </a:rPr>
              <a:t>！</a:t>
            </a:r>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6"/>
          <p:cNvSpPr>
            <a:spLocks noGrp="1" noChangeArrowheads="1"/>
          </p:cNvSpPr>
          <p:nvPr>
            <p:ph type="sldNum" sz="quarter" idx="12"/>
          </p:nvPr>
        </p:nvSpPr>
        <p:spPr bwMode="auto">
          <a:xfrm>
            <a:off x="8229600" y="6400800"/>
            <a:ext cx="914400" cy="284163"/>
          </a:xfrm>
          <a:noFill/>
          <a:ln>
            <a:miter lim="800000"/>
            <a:headEnd/>
            <a:tailEnd/>
          </a:ln>
        </p:spPr>
        <p:txBody>
          <a:bodyPr/>
          <a:lstStyle/>
          <a:p>
            <a:fld id="{0F249885-ABB0-45A7-B802-8054E7F65F1B}" type="slidenum">
              <a:rPr lang="en-US" altLang="zh-CN"/>
              <a:pPr/>
              <a:t>11</a:t>
            </a:fld>
            <a:endParaRPr lang="en-US" altLang="zh-CN"/>
          </a:p>
        </p:txBody>
      </p:sp>
      <p:sp>
        <p:nvSpPr>
          <p:cNvPr id="7" name="Rectangle 2"/>
          <p:cNvSpPr txBox="1">
            <a:spLocks noChangeArrowheads="1"/>
          </p:cNvSpPr>
          <p:nvPr/>
        </p:nvSpPr>
        <p:spPr bwMode="auto">
          <a:xfrm>
            <a:off x="304800" y="1766888"/>
            <a:ext cx="6338902" cy="3376624"/>
          </a:xfrm>
          <a:prstGeom prst="rect">
            <a:avLst/>
          </a:prstGeom>
          <a:noFill/>
          <a:ln w="9525">
            <a:noFill/>
            <a:miter lim="800000"/>
            <a:headEnd/>
            <a:tailEnd/>
          </a:ln>
        </p:spPr>
        <p:txBody>
          <a:bodyPr/>
          <a:lstStyle/>
          <a:p>
            <a:pPr marL="469900" indent="-469900" eaLnBrk="1" hangingPunct="1">
              <a:lnSpc>
                <a:spcPct val="120000"/>
              </a:lnSpc>
              <a:defRPr/>
            </a:pP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  </a:t>
            </a:r>
            <a:r>
              <a:rPr lang="en-US" altLang="zh-CN" sz="2400" b="1" dirty="0">
                <a:effectLst>
                  <a:outerShdw blurRad="38100" dist="38100" dir="2700000" algn="tl">
                    <a:srgbClr val="C0C0C0"/>
                  </a:outerShdw>
                </a:effectLst>
                <a:latin typeface="华文中宋" pitchFamily="2" charset="-122"/>
                <a:ea typeface="华文中宋" pitchFamily="2" charset="-122"/>
              </a:rPr>
              <a:t>2015</a:t>
            </a:r>
            <a:r>
              <a:rPr lang="zh-CN" altLang="en-US" sz="2400" b="1" dirty="0">
                <a:effectLst>
                  <a:outerShdw blurRad="38100" dist="38100" dir="2700000" algn="tl">
                    <a:srgbClr val="C0C0C0"/>
                  </a:outerShdw>
                </a:effectLst>
                <a:latin typeface="华文中宋" pitchFamily="2" charset="-122"/>
                <a:ea typeface="华文中宋" pitchFamily="2" charset="-122"/>
              </a:rPr>
              <a:t>年</a:t>
            </a:r>
            <a:r>
              <a:rPr lang="zh-CN" altLang="en-US" sz="2400" b="1" dirty="0">
                <a:solidFill>
                  <a:srgbClr val="C00000"/>
                </a:solidFill>
                <a:latin typeface="华文中宋" pitchFamily="2" charset="-122"/>
                <a:ea typeface="华文中宋" pitchFamily="2" charset="-122"/>
                <a:hlinkClick r:id="rId2" action="ppaction://hlinkfile"/>
              </a:rPr>
              <a:t>天津滨海新区爆炸事故</a:t>
            </a:r>
            <a:endParaRPr lang="zh-CN" altLang="en-US" sz="2400" b="1" dirty="0">
              <a:solidFill>
                <a:srgbClr val="C00000"/>
              </a:solidFill>
              <a:effectLst>
                <a:outerShdw blurRad="38100" dist="38100" dir="2700000" algn="tl">
                  <a:srgbClr val="C0C0C0"/>
                </a:outerShdw>
              </a:effectLst>
              <a:latin typeface="华文中宋" pitchFamily="2" charset="-122"/>
              <a:ea typeface="华文中宋" pitchFamily="2" charset="-122"/>
            </a:endParaRPr>
          </a:p>
          <a:p>
            <a:pPr marL="469900" indent="-469900" algn="just">
              <a:lnSpc>
                <a:spcPct val="125000"/>
              </a:lnSpc>
              <a:spcBef>
                <a:spcPts val="1800"/>
              </a:spcBef>
              <a:buFont typeface="Wingdings" pitchFamily="2" charset="2"/>
              <a:buChar char="n"/>
              <a:defRPr/>
            </a:pPr>
            <a:r>
              <a:rPr lang="zh-CN" altLang="en-US" sz="1600" dirty="0" smtClean="0">
                <a:latin typeface="华文中宋" pitchFamily="2" charset="-122"/>
                <a:ea typeface="华文中宋" pitchFamily="2" charset="-122"/>
                <a:hlinkClick r:id="rId3" action="ppaction://hlinkfile"/>
              </a:rPr>
              <a:t>事故经过</a:t>
            </a:r>
            <a:r>
              <a:rPr lang="zh-CN" altLang="en-US" sz="1600" dirty="0" smtClean="0">
                <a:latin typeface="华文中宋" pitchFamily="2" charset="-122"/>
                <a:ea typeface="华文中宋" pitchFamily="2" charset="-122"/>
              </a:rPr>
              <a:t>：</a:t>
            </a:r>
            <a:r>
              <a:rPr lang="en-US" altLang="zh-CN" sz="1600" dirty="0" smtClean="0">
                <a:latin typeface="华文中宋" pitchFamily="2" charset="-122"/>
                <a:ea typeface="华文中宋" pitchFamily="2" charset="-122"/>
              </a:rPr>
              <a:t>8</a:t>
            </a:r>
            <a:r>
              <a:rPr lang="zh-CN" altLang="en-US" sz="1600" dirty="0">
                <a:latin typeface="华文中宋" pitchFamily="2" charset="-122"/>
                <a:ea typeface="华文中宋" pitchFamily="2" charset="-122"/>
              </a:rPr>
              <a:t>月</a:t>
            </a:r>
            <a:r>
              <a:rPr lang="en-US" altLang="zh-CN" sz="1600" dirty="0">
                <a:latin typeface="华文中宋" pitchFamily="2" charset="-122"/>
                <a:ea typeface="华文中宋" pitchFamily="2" charset="-122"/>
              </a:rPr>
              <a:t>12</a:t>
            </a:r>
            <a:r>
              <a:rPr lang="zh-CN" altLang="en-US" sz="1600" dirty="0" smtClean="0">
                <a:latin typeface="华文中宋" pitchFamily="2" charset="-122"/>
                <a:ea typeface="华文中宋" pitchFamily="2" charset="-122"/>
              </a:rPr>
              <a:t>日</a:t>
            </a:r>
            <a:r>
              <a:rPr lang="en-US" altLang="zh-CN" sz="1600" dirty="0" smtClean="0">
                <a:latin typeface="华文中宋" pitchFamily="2" charset="-122"/>
                <a:ea typeface="华文中宋" pitchFamily="2" charset="-122"/>
              </a:rPr>
              <a:t>22</a:t>
            </a:r>
            <a:r>
              <a:rPr lang="zh-CN" altLang="en-US" sz="1600" dirty="0" smtClean="0">
                <a:latin typeface="华文中宋" pitchFamily="2" charset="-122"/>
                <a:ea typeface="华文中宋" pitchFamily="2" charset="-122"/>
              </a:rPr>
              <a:t>时</a:t>
            </a:r>
            <a:r>
              <a:rPr lang="en-US" altLang="zh-CN" sz="1600" dirty="0" smtClean="0">
                <a:latin typeface="华文中宋" pitchFamily="2" charset="-122"/>
                <a:ea typeface="华文中宋" pitchFamily="2" charset="-122"/>
              </a:rPr>
              <a:t>51</a:t>
            </a:r>
            <a:r>
              <a:rPr lang="zh-CN" altLang="en-US" sz="1600" dirty="0" smtClean="0">
                <a:latin typeface="华文中宋" pitchFamily="2" charset="-122"/>
                <a:ea typeface="华文中宋" pitchFamily="2" charset="-122"/>
              </a:rPr>
              <a:t>分</a:t>
            </a:r>
            <a:r>
              <a:rPr lang="en-US" altLang="zh-CN" sz="1600" dirty="0" smtClean="0">
                <a:latin typeface="华文中宋" pitchFamily="2" charset="-122"/>
                <a:ea typeface="华文中宋" pitchFamily="2" charset="-122"/>
              </a:rPr>
              <a:t>46</a:t>
            </a:r>
            <a:r>
              <a:rPr lang="zh-CN" altLang="en-US" sz="1600" dirty="0" smtClean="0">
                <a:latin typeface="华文中宋" pitchFamily="2" charset="-122"/>
                <a:ea typeface="华文中宋" pitchFamily="2" charset="-122"/>
              </a:rPr>
              <a:t>秒，瑞海公司危险品仓库最先起火</a:t>
            </a:r>
            <a:r>
              <a:rPr lang="zh-CN" altLang="en-US" sz="1600" dirty="0" smtClean="0">
                <a:latin typeface="华文中宋" pitchFamily="2" charset="-122"/>
                <a:ea typeface="华文中宋" pitchFamily="2" charset="-122"/>
              </a:rPr>
              <a:t>，</a:t>
            </a:r>
            <a:r>
              <a:rPr lang="en-US" altLang="zh-CN" sz="1600" dirty="0" smtClean="0">
                <a:latin typeface="华文中宋" pitchFamily="2" charset="-122"/>
                <a:ea typeface="华文中宋" pitchFamily="2" charset="-122"/>
              </a:rPr>
              <a:t>23</a:t>
            </a:r>
            <a:r>
              <a:rPr lang="zh-CN" altLang="en-US" sz="1600" dirty="0" smtClean="0">
                <a:latin typeface="华文中宋" pitchFamily="2" charset="-122"/>
                <a:ea typeface="华文中宋" pitchFamily="2" charset="-122"/>
              </a:rPr>
              <a:t>时</a:t>
            </a:r>
            <a:r>
              <a:rPr lang="en-US" altLang="zh-CN" sz="1600" dirty="0" smtClean="0">
                <a:latin typeface="华文中宋" pitchFamily="2" charset="-122"/>
                <a:ea typeface="华文中宋" pitchFamily="2" charset="-122"/>
              </a:rPr>
              <a:t>34</a:t>
            </a:r>
            <a:r>
              <a:rPr lang="zh-CN" altLang="en-US" sz="1600" dirty="0" smtClean="0">
                <a:latin typeface="华文中宋" pitchFamily="2" charset="-122"/>
                <a:ea typeface="华文中宋" pitchFamily="2" charset="-122"/>
              </a:rPr>
              <a:t>分</a:t>
            </a:r>
            <a:r>
              <a:rPr lang="en-US" altLang="zh-CN" sz="1600" dirty="0" smtClean="0">
                <a:latin typeface="华文中宋" pitchFamily="2" charset="-122"/>
                <a:ea typeface="华文中宋" pitchFamily="2" charset="-122"/>
              </a:rPr>
              <a:t>06</a:t>
            </a:r>
            <a:r>
              <a:rPr lang="zh-CN" altLang="en-US" sz="1600" dirty="0" smtClean="0">
                <a:latin typeface="华文中宋" pitchFamily="2" charset="-122"/>
                <a:ea typeface="华文中宋" pitchFamily="2" charset="-122"/>
              </a:rPr>
              <a:t>秒发生第一次爆炸</a:t>
            </a:r>
            <a:r>
              <a:rPr lang="zh-CN" altLang="en-US" sz="1600" dirty="0" smtClean="0">
                <a:latin typeface="华文中宋" pitchFamily="2" charset="-122"/>
                <a:ea typeface="华文中宋" pitchFamily="2" charset="-122"/>
              </a:rPr>
              <a:t>，相当于</a:t>
            </a:r>
            <a:r>
              <a:rPr lang="en-US" altLang="zh-CN" sz="1600" dirty="0" smtClean="0">
                <a:latin typeface="华文中宋" pitchFamily="2" charset="-122"/>
                <a:ea typeface="华文中宋" pitchFamily="2" charset="-122"/>
              </a:rPr>
              <a:t>3</a:t>
            </a:r>
            <a:r>
              <a:rPr lang="zh-CN" altLang="en-US" sz="1600" dirty="0" smtClean="0">
                <a:latin typeface="华文中宋" pitchFamily="2" charset="-122"/>
                <a:ea typeface="华文中宋" pitchFamily="2" charset="-122"/>
              </a:rPr>
              <a:t>吨</a:t>
            </a:r>
            <a:r>
              <a:rPr lang="en-US" altLang="zh-CN" sz="1600" dirty="0" smtClean="0">
                <a:latin typeface="华文中宋" pitchFamily="2" charset="-122"/>
                <a:ea typeface="华文中宋" pitchFamily="2" charset="-122"/>
              </a:rPr>
              <a:t>TNT</a:t>
            </a:r>
            <a:r>
              <a:rPr lang="zh-CN" altLang="en-US" sz="1600" dirty="0" smtClean="0">
                <a:latin typeface="华文中宋" pitchFamily="2" charset="-122"/>
                <a:ea typeface="华文中宋" pitchFamily="2" charset="-122"/>
              </a:rPr>
              <a:t>，发生</a:t>
            </a:r>
            <a:r>
              <a:rPr lang="zh-CN" altLang="en-US" sz="1600" dirty="0" smtClean="0">
                <a:latin typeface="华文中宋" pitchFamily="2" charset="-122"/>
                <a:ea typeface="华文中宋" pitchFamily="2" charset="-122"/>
              </a:rPr>
              <a:t>爆炸的是集装箱内的易燃易爆</a:t>
            </a:r>
            <a:r>
              <a:rPr lang="zh-CN" altLang="en-US" sz="1600" dirty="0" smtClean="0">
                <a:latin typeface="华文中宋" pitchFamily="2" charset="-122"/>
                <a:ea typeface="华文中宋" pitchFamily="2" charset="-122"/>
              </a:rPr>
              <a:t>物品，</a:t>
            </a:r>
            <a:r>
              <a:rPr lang="en-US" altLang="zh-CN" sz="1600" dirty="0" smtClean="0">
                <a:latin typeface="华文中宋" pitchFamily="2" charset="-122"/>
                <a:ea typeface="华文中宋" pitchFamily="2" charset="-122"/>
              </a:rPr>
              <a:t>30</a:t>
            </a:r>
            <a:r>
              <a:rPr lang="zh-CN" altLang="en-US" sz="1600" dirty="0" smtClean="0">
                <a:latin typeface="华文中宋" pitchFamily="2" charset="-122"/>
                <a:ea typeface="华文中宋" pitchFamily="2" charset="-122"/>
              </a:rPr>
              <a:t>秒后</a:t>
            </a:r>
            <a:r>
              <a:rPr lang="zh-CN" altLang="en-US" sz="1600" dirty="0" smtClean="0">
                <a:latin typeface="华文中宋" pitchFamily="2" charset="-122"/>
                <a:ea typeface="华文中宋" pitchFamily="2" charset="-122"/>
              </a:rPr>
              <a:t>发生</a:t>
            </a:r>
            <a:r>
              <a:rPr lang="zh-CN" altLang="en-US" sz="1600" dirty="0">
                <a:latin typeface="华文中宋" pitchFamily="2" charset="-122"/>
                <a:ea typeface="华文中宋" pitchFamily="2" charset="-122"/>
              </a:rPr>
              <a:t>第二次爆炸</a:t>
            </a:r>
            <a:r>
              <a:rPr lang="zh-CN" altLang="en-US" sz="1600" dirty="0" smtClean="0">
                <a:latin typeface="华文中宋" pitchFamily="2" charset="-122"/>
                <a:ea typeface="华文中宋" pitchFamily="2" charset="-122"/>
              </a:rPr>
              <a:t>，爆炸</a:t>
            </a:r>
            <a:r>
              <a:rPr lang="zh-CN" altLang="en-US" sz="1600" dirty="0">
                <a:latin typeface="华文中宋" pitchFamily="2" charset="-122"/>
                <a:ea typeface="华文中宋" pitchFamily="2" charset="-122"/>
              </a:rPr>
              <a:t>威力相当于</a:t>
            </a:r>
            <a:r>
              <a:rPr lang="en-US" altLang="zh-CN" sz="1600" dirty="0">
                <a:latin typeface="华文中宋" pitchFamily="2" charset="-122"/>
                <a:ea typeface="华文中宋" pitchFamily="2" charset="-122"/>
                <a:hlinkClick r:id="rId4" action="ppaction://hlinkfile"/>
              </a:rPr>
              <a:t>21</a:t>
            </a:r>
            <a:r>
              <a:rPr lang="zh-CN" altLang="en-US" sz="1600" dirty="0">
                <a:latin typeface="华文中宋" pitchFamily="2" charset="-122"/>
                <a:ea typeface="华文中宋" pitchFamily="2" charset="-122"/>
                <a:hlinkClick r:id="rId4" action="ppaction://hlinkfile"/>
              </a:rPr>
              <a:t>吨</a:t>
            </a:r>
            <a:r>
              <a:rPr lang="en-US" altLang="zh-CN" sz="1600" dirty="0">
                <a:latin typeface="华文中宋" pitchFamily="2" charset="-122"/>
                <a:ea typeface="华文中宋" pitchFamily="2" charset="-122"/>
                <a:hlinkClick r:id="rId4" action="ppaction://hlinkfile"/>
              </a:rPr>
              <a:t>TNT</a:t>
            </a:r>
            <a:r>
              <a:rPr lang="zh-CN" altLang="en-US" sz="1600" dirty="0">
                <a:latin typeface="华文中宋" pitchFamily="2" charset="-122"/>
                <a:ea typeface="华文中宋" pitchFamily="2" charset="-122"/>
              </a:rPr>
              <a:t>。</a:t>
            </a:r>
            <a:endParaRPr lang="en-US" altLang="zh-CN" sz="1600" dirty="0">
              <a:latin typeface="华文中宋" pitchFamily="2" charset="-122"/>
              <a:ea typeface="华文中宋" pitchFamily="2" charset="-122"/>
            </a:endParaRPr>
          </a:p>
          <a:p>
            <a:pPr marL="469900" indent="-469900" algn="just">
              <a:lnSpc>
                <a:spcPct val="125000"/>
              </a:lnSpc>
              <a:spcBef>
                <a:spcPts val="0"/>
              </a:spcBef>
              <a:buFont typeface="Wingdings" pitchFamily="2" charset="2"/>
              <a:buChar char="n"/>
              <a:defRPr/>
            </a:pPr>
            <a:r>
              <a:rPr lang="zh-CN" altLang="en-US" sz="1600" dirty="0" smtClean="0">
                <a:latin typeface="华文中宋" pitchFamily="2" charset="-122"/>
                <a:ea typeface="华文中宋" pitchFamily="2" charset="-122"/>
              </a:rPr>
              <a:t>事故</a:t>
            </a:r>
            <a:r>
              <a:rPr lang="zh-CN" altLang="en-US" sz="1600" dirty="0" smtClean="0">
                <a:latin typeface="华文中宋" pitchFamily="2" charset="-122"/>
                <a:ea typeface="华文中宋" pitchFamily="2" charset="-122"/>
              </a:rPr>
              <a:t>损失：事件造成</a:t>
            </a:r>
            <a:r>
              <a:rPr lang="en-US" altLang="zh-CN" sz="1600" dirty="0" smtClean="0">
                <a:latin typeface="华文中宋" pitchFamily="2" charset="-122"/>
                <a:ea typeface="华文中宋" pitchFamily="2" charset="-122"/>
              </a:rPr>
              <a:t>165</a:t>
            </a:r>
            <a:r>
              <a:rPr lang="zh-CN" altLang="en-US" sz="1600" dirty="0" smtClean="0">
                <a:latin typeface="华文中宋" pitchFamily="2" charset="-122"/>
                <a:ea typeface="华文中宋" pitchFamily="2" charset="-122"/>
              </a:rPr>
              <a:t>人遇难、</a:t>
            </a:r>
            <a:r>
              <a:rPr lang="en-US" altLang="zh-CN" sz="1600" dirty="0" smtClean="0">
                <a:latin typeface="华文中宋" pitchFamily="2" charset="-122"/>
                <a:ea typeface="华文中宋" pitchFamily="2" charset="-122"/>
              </a:rPr>
              <a:t>8</a:t>
            </a:r>
            <a:r>
              <a:rPr lang="zh-CN" altLang="en-US" sz="1600" dirty="0" smtClean="0">
                <a:latin typeface="华文中宋" pitchFamily="2" charset="-122"/>
                <a:ea typeface="华文中宋" pitchFamily="2" charset="-122"/>
              </a:rPr>
              <a:t>人失踪，</a:t>
            </a:r>
            <a:r>
              <a:rPr lang="en-US" altLang="zh-CN" sz="1600" dirty="0" smtClean="0">
                <a:latin typeface="华文中宋" pitchFamily="2" charset="-122"/>
                <a:ea typeface="华文中宋" pitchFamily="2" charset="-122"/>
              </a:rPr>
              <a:t>798</a:t>
            </a:r>
            <a:r>
              <a:rPr lang="zh-CN" altLang="en-US" sz="1600" dirty="0" smtClean="0">
                <a:latin typeface="华文中宋" pitchFamily="2" charset="-122"/>
                <a:ea typeface="华文中宋" pitchFamily="2" charset="-122"/>
              </a:rPr>
              <a:t>人受伤住院治疗，</a:t>
            </a:r>
            <a:r>
              <a:rPr lang="en-US" altLang="zh-CN" sz="1600" dirty="0" smtClean="0">
                <a:latin typeface="华文中宋" pitchFamily="2" charset="-122"/>
                <a:ea typeface="华文中宋" pitchFamily="2" charset="-122"/>
              </a:rPr>
              <a:t>304</a:t>
            </a:r>
            <a:r>
              <a:rPr lang="zh-CN" altLang="en-US" sz="1600" dirty="0" smtClean="0">
                <a:latin typeface="华文中宋" pitchFamily="2" charset="-122"/>
                <a:ea typeface="华文中宋" pitchFamily="2" charset="-122"/>
              </a:rPr>
              <a:t>幢建筑物、</a:t>
            </a:r>
            <a:r>
              <a:rPr lang="en-US" altLang="zh-CN" sz="1600" dirty="0" smtClean="0">
                <a:latin typeface="华文中宋" pitchFamily="2" charset="-122"/>
                <a:ea typeface="华文中宋" pitchFamily="2" charset="-122"/>
              </a:rPr>
              <a:t>12428</a:t>
            </a:r>
            <a:r>
              <a:rPr lang="zh-CN" altLang="en-US" sz="1600" dirty="0" smtClean="0">
                <a:latin typeface="华文中宋" pitchFamily="2" charset="-122"/>
                <a:ea typeface="华文中宋" pitchFamily="2" charset="-122"/>
              </a:rPr>
              <a:t>辆商品汽车、</a:t>
            </a:r>
            <a:r>
              <a:rPr lang="en-US" altLang="zh-CN" sz="1600" dirty="0" smtClean="0">
                <a:latin typeface="华文中宋" pitchFamily="2" charset="-122"/>
                <a:ea typeface="华文中宋" pitchFamily="2" charset="-122"/>
              </a:rPr>
              <a:t>7533</a:t>
            </a:r>
            <a:r>
              <a:rPr lang="zh-CN" altLang="en-US" sz="1600" dirty="0" smtClean="0">
                <a:latin typeface="华文中宋" pitchFamily="2" charset="-122"/>
                <a:ea typeface="华文中宋" pitchFamily="2" charset="-122"/>
              </a:rPr>
              <a:t>个集装箱受损。截至</a:t>
            </a:r>
            <a:r>
              <a:rPr lang="en-US" altLang="zh-CN" sz="1600" dirty="0" smtClean="0">
                <a:latin typeface="华文中宋" pitchFamily="2" charset="-122"/>
                <a:ea typeface="华文中宋" pitchFamily="2" charset="-122"/>
              </a:rPr>
              <a:t>2015</a:t>
            </a:r>
            <a:r>
              <a:rPr lang="zh-CN" altLang="en-US" sz="1600" dirty="0" smtClean="0">
                <a:latin typeface="华文中宋" pitchFamily="2" charset="-122"/>
                <a:ea typeface="华文中宋" pitchFamily="2" charset="-122"/>
              </a:rPr>
              <a:t>年</a:t>
            </a:r>
            <a:r>
              <a:rPr lang="en-US" altLang="zh-CN" sz="1600" dirty="0" smtClean="0">
                <a:latin typeface="华文中宋" pitchFamily="2" charset="-122"/>
                <a:ea typeface="华文中宋" pitchFamily="2" charset="-122"/>
              </a:rPr>
              <a:t>12</a:t>
            </a:r>
            <a:r>
              <a:rPr lang="zh-CN" altLang="en-US" sz="1600" dirty="0" smtClean="0">
                <a:latin typeface="华文中宋" pitchFamily="2" charset="-122"/>
                <a:ea typeface="华文中宋" pitchFamily="2" charset="-122"/>
              </a:rPr>
              <a:t>月</a:t>
            </a:r>
            <a:r>
              <a:rPr lang="en-US" altLang="zh-CN" sz="1600" dirty="0" smtClean="0">
                <a:latin typeface="华文中宋" pitchFamily="2" charset="-122"/>
                <a:ea typeface="华文中宋" pitchFamily="2" charset="-122"/>
              </a:rPr>
              <a:t>10</a:t>
            </a:r>
            <a:r>
              <a:rPr lang="zh-CN" altLang="en-US" sz="1600" dirty="0" smtClean="0">
                <a:latin typeface="华文中宋" pitchFamily="2" charset="-122"/>
                <a:ea typeface="华文中宋" pitchFamily="2" charset="-122"/>
              </a:rPr>
              <a:t>日</a:t>
            </a:r>
            <a:r>
              <a:rPr lang="zh-CN" altLang="en-US" sz="1600" dirty="0" smtClean="0">
                <a:latin typeface="华文中宋" pitchFamily="2" charset="-122"/>
                <a:ea typeface="华文中宋" pitchFamily="2" charset="-122"/>
              </a:rPr>
              <a:t>，造成</a:t>
            </a:r>
            <a:r>
              <a:rPr lang="zh-CN" altLang="en-US" sz="1600" dirty="0" smtClean="0">
                <a:latin typeface="华文中宋" pitchFamily="2" charset="-122"/>
                <a:ea typeface="华文中宋" pitchFamily="2" charset="-122"/>
              </a:rPr>
              <a:t>直接经济损失人民币</a:t>
            </a:r>
            <a:r>
              <a:rPr lang="en-US" altLang="zh-CN" sz="1600" dirty="0" smtClean="0">
                <a:latin typeface="华文中宋" pitchFamily="2" charset="-122"/>
                <a:ea typeface="华文中宋" pitchFamily="2" charset="-122"/>
              </a:rPr>
              <a:t>68.66</a:t>
            </a:r>
            <a:r>
              <a:rPr lang="zh-CN" altLang="en-US" sz="1600" dirty="0" smtClean="0">
                <a:latin typeface="华文中宋" pitchFamily="2" charset="-122"/>
                <a:ea typeface="华文中宋" pitchFamily="2" charset="-122"/>
              </a:rPr>
              <a:t>亿元</a:t>
            </a:r>
            <a:r>
              <a:rPr lang="zh-CN" altLang="en-US" sz="1600" dirty="0" smtClean="0">
                <a:latin typeface="华文中宋" pitchFamily="2" charset="-122"/>
                <a:ea typeface="华文中宋" pitchFamily="2" charset="-122"/>
              </a:rPr>
              <a:t>。</a:t>
            </a:r>
            <a:endParaRPr lang="en-US" altLang="zh-CN" sz="1600" dirty="0" smtClean="0">
              <a:latin typeface="华文中宋" pitchFamily="2" charset="-122"/>
              <a:ea typeface="华文中宋" pitchFamily="2" charset="-122"/>
            </a:endParaRPr>
          </a:p>
          <a:p>
            <a:pPr marL="469900" indent="-469900" algn="just" eaLnBrk="1" hangingPunct="1">
              <a:lnSpc>
                <a:spcPct val="125000"/>
              </a:lnSpc>
              <a:spcBef>
                <a:spcPts val="0"/>
              </a:spcBef>
              <a:buFont typeface="Wingdings" pitchFamily="2" charset="2"/>
              <a:buChar char="n"/>
              <a:defRPr/>
            </a:pPr>
            <a:r>
              <a:rPr lang="zh-CN" altLang="en-US" sz="1600" dirty="0" smtClean="0">
                <a:latin typeface="华文中宋" pitchFamily="2" charset="-122"/>
                <a:ea typeface="华文中宋" pitchFamily="2" charset="-122"/>
              </a:rPr>
              <a:t>事故定性：特别重大生产安全责任事故</a:t>
            </a:r>
            <a:endParaRPr lang="en-US" altLang="zh-CN" sz="1600" dirty="0">
              <a:latin typeface="华文中宋" pitchFamily="2" charset="-122"/>
              <a:ea typeface="华文中宋" pitchFamily="2" charset="-122"/>
            </a:endParaRPr>
          </a:p>
        </p:txBody>
      </p:sp>
      <p:pic>
        <p:nvPicPr>
          <p:cNvPr id="10248" name="Picture 8"/>
          <p:cNvPicPr>
            <a:picLocks noChangeAspect="1" noChangeArrowheads="1"/>
          </p:cNvPicPr>
          <p:nvPr/>
        </p:nvPicPr>
        <p:blipFill>
          <a:blip r:embed="rId5" cstate="print"/>
          <a:srcRect/>
          <a:stretch>
            <a:fillRect/>
          </a:stretch>
        </p:blipFill>
        <p:spPr bwMode="auto">
          <a:xfrm>
            <a:off x="6786578" y="1857364"/>
            <a:ext cx="1813520" cy="1520824"/>
          </a:xfrm>
          <a:prstGeom prst="rect">
            <a:avLst/>
          </a:prstGeom>
          <a:noFill/>
          <a:ln>
            <a:noFill/>
          </a:ln>
          <a:effectLst>
            <a:prstShdw prst="shdw17" dist="17961" dir="2700000">
              <a:schemeClr val="accent1">
                <a:gamma/>
                <a:shade val="60000"/>
                <a:invGamma/>
              </a:schemeClr>
            </a:prstShdw>
          </a:effectLst>
          <a:extLst/>
        </p:spPr>
      </p:pic>
      <p:pic>
        <p:nvPicPr>
          <p:cNvPr id="10249" name="Picture 9"/>
          <p:cNvPicPr>
            <a:picLocks noChangeAspect="1" noChangeArrowheads="1"/>
          </p:cNvPicPr>
          <p:nvPr/>
        </p:nvPicPr>
        <p:blipFill>
          <a:blip r:embed="rId6"/>
          <a:srcRect/>
          <a:stretch>
            <a:fillRect/>
          </a:stretch>
        </p:blipFill>
        <p:spPr bwMode="auto">
          <a:xfrm>
            <a:off x="6786578" y="3429000"/>
            <a:ext cx="1766870" cy="1683066"/>
          </a:xfrm>
          <a:prstGeom prst="rect">
            <a:avLst/>
          </a:prstGeom>
          <a:noFill/>
          <a:ln>
            <a:noFill/>
          </a:ln>
          <a:effectLst>
            <a:prstShdw prst="shdw17" dist="17961" dir="2700000">
              <a:schemeClr val="accent1">
                <a:gamma/>
                <a:shade val="60000"/>
                <a:invGamma/>
              </a:schemeClr>
            </a:prstShdw>
          </a:effectLst>
          <a:extLst/>
        </p:spPr>
      </p:pic>
      <p:sp>
        <p:nvSpPr>
          <p:cNvPr id="11" name="Rectangle 2"/>
          <p:cNvSpPr txBox="1">
            <a:spLocks noChangeArrowheads="1"/>
          </p:cNvSpPr>
          <p:nvPr/>
        </p:nvSpPr>
        <p:spPr bwMode="auto">
          <a:xfrm>
            <a:off x="214282" y="5143512"/>
            <a:ext cx="8496318" cy="1071570"/>
          </a:xfrm>
          <a:prstGeom prst="rect">
            <a:avLst/>
          </a:prstGeom>
          <a:noFill/>
          <a:ln w="9525">
            <a:noFill/>
            <a:miter lim="800000"/>
            <a:headEnd/>
            <a:tailEnd/>
          </a:ln>
        </p:spPr>
        <p:txBody>
          <a:bodyPr/>
          <a:lstStyle/>
          <a:p>
            <a:pPr marL="625475" indent="-625475" eaLnBrk="1" hangingPunct="1">
              <a:lnSpc>
                <a:spcPct val="120000"/>
              </a:lnSpc>
              <a:defRPr/>
            </a:pPr>
            <a:r>
              <a:rPr lang="zh-CN" altLang="en-US" b="1" dirty="0" smtClean="0">
                <a:solidFill>
                  <a:srgbClr val="FF00FF"/>
                </a:solidFill>
                <a:effectLst>
                  <a:outerShdw blurRad="38100" dist="38100" dir="2700000" algn="tl">
                    <a:srgbClr val="C0C0C0"/>
                  </a:outerShdw>
                </a:effectLst>
                <a:latin typeface="华文中宋" pitchFamily="2" charset="-122"/>
                <a:ea typeface="华文中宋" pitchFamily="2" charset="-122"/>
              </a:rPr>
              <a:t>原因：</a:t>
            </a:r>
            <a:r>
              <a:rPr lang="zh-CN" altLang="en-US" b="1" dirty="0" smtClean="0">
                <a:effectLst>
                  <a:outerShdw blurRad="38100" dist="38100" dir="2700000" algn="tl">
                    <a:srgbClr val="C0C0C0"/>
                  </a:outerShdw>
                </a:effectLst>
                <a:latin typeface="华文中宋" pitchFamily="2" charset="-122"/>
                <a:ea typeface="华文中宋" pitchFamily="2" charset="-122"/>
              </a:rPr>
              <a:t>集装箱内硝化棉由于湿润剂散失出现局部干燥，在高温（天气）等因素的作用下自燃，引起其他集装箱中的危化 品大面积燃烧，最终导致硝酸铵等易制爆品发生爆炸</a:t>
            </a:r>
            <a:endParaRPr lang="en-US" altLang="zh-CN" b="1" dirty="0">
              <a:effectLst>
                <a:outerShdw blurRad="38100" dist="38100" dir="2700000" algn="tl">
                  <a:srgbClr val="C0C0C0"/>
                </a:outerShdw>
              </a:effectLst>
              <a:latin typeface="华文中宋" pitchFamily="2" charset="-122"/>
              <a:ea typeface="华文中宋" pitchFamily="2" charset="-122"/>
            </a:endParaRPr>
          </a:p>
        </p:txBody>
      </p:sp>
      <p:sp>
        <p:nvSpPr>
          <p:cNvPr id="10"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12"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bwMode="auto">
          <a:xfrm>
            <a:off x="393700" y="1954213"/>
            <a:ext cx="6107113" cy="3546475"/>
          </a:xfrm>
          <a:prstGeom prst="rect">
            <a:avLst/>
          </a:prstGeom>
          <a:noFill/>
          <a:ln w="9525">
            <a:noFill/>
            <a:miter lim="800000"/>
            <a:headEnd/>
            <a:tailEnd/>
          </a:ln>
        </p:spPr>
        <p:txBody>
          <a:bodyPr/>
          <a:lstStyle/>
          <a:p>
            <a:pPr marL="342900" indent="-342900" algn="just"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2.</a:t>
            </a:r>
            <a:r>
              <a:rPr lang="zh-CN" altLang="en-US" b="1" dirty="0">
                <a:solidFill>
                  <a:srgbClr val="C00000"/>
                </a:solidFill>
                <a:latin typeface="华文中宋" pitchFamily="2" charset="-122"/>
                <a:ea typeface="华文中宋" pitchFamily="2" charset="-122"/>
                <a:cs typeface="Times New Roman" pitchFamily="18" charset="0"/>
              </a:rPr>
              <a:t> </a:t>
            </a:r>
            <a:r>
              <a:rPr lang="en-US" altLang="zh-CN" b="1" dirty="0">
                <a:solidFill>
                  <a:srgbClr val="C00000"/>
                </a:solidFill>
                <a:latin typeface="华文中宋" pitchFamily="2" charset="-122"/>
                <a:ea typeface="华文中宋" pitchFamily="2" charset="-122"/>
                <a:cs typeface="Times New Roman" pitchFamily="18" charset="0"/>
              </a:rPr>
              <a:t>《</a:t>
            </a:r>
            <a:r>
              <a:rPr lang="zh-CN" altLang="en-US" b="1" dirty="0">
                <a:solidFill>
                  <a:srgbClr val="C00000"/>
                </a:solidFill>
                <a:latin typeface="华文中宋" pitchFamily="2" charset="-122"/>
                <a:ea typeface="华文中宋" pitchFamily="2" charset="-122"/>
                <a:cs typeface="Times New Roman" pitchFamily="18" charset="0"/>
              </a:rPr>
              <a:t>危险化学品安全管理条例</a:t>
            </a:r>
            <a:r>
              <a:rPr lang="en-US" altLang="zh-CN" b="1" dirty="0">
                <a:solidFill>
                  <a:srgbClr val="C00000"/>
                </a:solidFill>
                <a:latin typeface="华文中宋" pitchFamily="2" charset="-122"/>
                <a:ea typeface="华文中宋" pitchFamily="2" charset="-122"/>
                <a:cs typeface="Times New Roman" pitchFamily="18" charset="0"/>
              </a:rPr>
              <a:t>》</a:t>
            </a: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立法时间：</a:t>
            </a:r>
            <a:r>
              <a:rPr lang="zh-CN" altLang="en-US" dirty="0">
                <a:latin typeface="华文中宋" pitchFamily="2" charset="-122"/>
                <a:ea typeface="华文中宋" pitchFamily="2" charset="-122"/>
                <a:cs typeface="Times New Roman" pitchFamily="18" charset="0"/>
              </a:rPr>
              <a:t>国务院立法通过，</a:t>
            </a:r>
            <a:r>
              <a:rPr lang="en-US" altLang="zh-CN" dirty="0">
                <a:latin typeface="华文中宋" pitchFamily="2" charset="-122"/>
                <a:ea typeface="华文中宋" pitchFamily="2" charset="-122"/>
                <a:cs typeface="Times New Roman" pitchFamily="18" charset="0"/>
              </a:rPr>
              <a:t>2002</a:t>
            </a:r>
            <a:r>
              <a:rPr lang="zh-CN" altLang="en-US" dirty="0">
                <a:latin typeface="华文中宋" pitchFamily="2" charset="-122"/>
                <a:ea typeface="华文中宋" pitchFamily="2" charset="-122"/>
                <a:cs typeface="Times New Roman" pitchFamily="18" charset="0"/>
              </a:rPr>
              <a:t>年</a:t>
            </a:r>
            <a:r>
              <a:rPr lang="en-US" altLang="zh-CN" dirty="0">
                <a:latin typeface="华文中宋" pitchFamily="2" charset="-122"/>
                <a:ea typeface="华文中宋" pitchFamily="2" charset="-122"/>
                <a:cs typeface="Times New Roman" pitchFamily="18" charset="0"/>
              </a:rPr>
              <a:t>1</a:t>
            </a:r>
            <a:r>
              <a:rPr lang="zh-CN" altLang="en-US" dirty="0">
                <a:latin typeface="华文中宋" pitchFamily="2" charset="-122"/>
                <a:ea typeface="华文中宋" pitchFamily="2" charset="-122"/>
                <a:cs typeface="Times New Roman" pitchFamily="18" charset="0"/>
              </a:rPr>
              <a:t>月</a:t>
            </a:r>
            <a:r>
              <a:rPr lang="en-US" altLang="zh-CN" dirty="0">
                <a:latin typeface="华文中宋" pitchFamily="2" charset="-122"/>
                <a:ea typeface="华文中宋" pitchFamily="2" charset="-122"/>
                <a:cs typeface="Times New Roman" pitchFamily="18" charset="0"/>
              </a:rPr>
              <a:t>26</a:t>
            </a:r>
            <a:r>
              <a:rPr lang="zh-CN" altLang="en-US" dirty="0">
                <a:latin typeface="华文中宋" pitchFamily="2" charset="-122"/>
                <a:ea typeface="华文中宋" pitchFamily="2" charset="-122"/>
                <a:cs typeface="Times New Roman" pitchFamily="18" charset="0"/>
              </a:rPr>
              <a:t>日公布，</a:t>
            </a:r>
            <a:r>
              <a:rPr lang="en-US" altLang="zh-CN" dirty="0">
                <a:latin typeface="华文中宋" pitchFamily="2" charset="-122"/>
                <a:ea typeface="华文中宋" pitchFamily="2" charset="-122"/>
                <a:cs typeface="Times New Roman" pitchFamily="18" charset="0"/>
              </a:rPr>
              <a:t>2011</a:t>
            </a:r>
            <a:r>
              <a:rPr lang="zh-CN" altLang="en-US" dirty="0">
                <a:latin typeface="华文中宋" pitchFamily="2" charset="-122"/>
                <a:ea typeface="华文中宋" pitchFamily="2" charset="-122"/>
                <a:cs typeface="Times New Roman" pitchFamily="18" charset="0"/>
              </a:rPr>
              <a:t>年</a:t>
            </a:r>
            <a:r>
              <a:rPr lang="en-US" altLang="zh-CN" dirty="0">
                <a:latin typeface="华文中宋" pitchFamily="2" charset="-122"/>
                <a:ea typeface="华文中宋" pitchFamily="2" charset="-122"/>
                <a:cs typeface="Times New Roman" pitchFamily="18" charset="0"/>
              </a:rPr>
              <a:t>2</a:t>
            </a:r>
            <a:r>
              <a:rPr lang="zh-CN" altLang="en-US" dirty="0">
                <a:latin typeface="华文中宋" pitchFamily="2" charset="-122"/>
                <a:ea typeface="华文中宋" pitchFamily="2" charset="-122"/>
                <a:cs typeface="Times New Roman" pitchFamily="18" charset="0"/>
              </a:rPr>
              <a:t>月</a:t>
            </a:r>
            <a:r>
              <a:rPr lang="en-US" altLang="zh-CN" dirty="0">
                <a:latin typeface="华文中宋" pitchFamily="2" charset="-122"/>
                <a:ea typeface="华文中宋" pitchFamily="2" charset="-122"/>
                <a:cs typeface="Times New Roman" pitchFamily="18" charset="0"/>
              </a:rPr>
              <a:t>16</a:t>
            </a:r>
            <a:r>
              <a:rPr lang="zh-CN" altLang="en-US" dirty="0">
                <a:latin typeface="华文中宋" pitchFamily="2" charset="-122"/>
                <a:ea typeface="华文中宋" pitchFamily="2" charset="-122"/>
                <a:cs typeface="Times New Roman" pitchFamily="18" charset="0"/>
              </a:rPr>
              <a:t>日修订通过</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法律地位</a:t>
            </a:r>
            <a:r>
              <a:rPr lang="zh-CN" altLang="en-US" dirty="0">
                <a:latin typeface="华文中宋" pitchFamily="2" charset="-122"/>
                <a:ea typeface="华文中宋" pitchFamily="2" charset="-122"/>
                <a:cs typeface="Times New Roman" pitchFamily="18" charset="0"/>
              </a:rPr>
              <a:t>：安全生产法律体系中的</a:t>
            </a:r>
            <a:r>
              <a:rPr lang="zh-CN" altLang="en-US" dirty="0">
                <a:solidFill>
                  <a:srgbClr val="0000FF"/>
                </a:solidFill>
                <a:latin typeface="华文中宋" pitchFamily="2" charset="-122"/>
                <a:ea typeface="华文中宋" pitchFamily="2" charset="-122"/>
                <a:cs typeface="Times New Roman" pitchFamily="18" charset="0"/>
              </a:rPr>
              <a:t>行政法规之一，</a:t>
            </a:r>
            <a:r>
              <a:rPr lang="zh-CN" altLang="en-US" dirty="0">
                <a:latin typeface="华文中宋" pitchFamily="2" charset="-122"/>
                <a:ea typeface="华文中宋" pitchFamily="2" charset="-122"/>
                <a:cs typeface="Times New Roman" pitchFamily="18" charset="0"/>
              </a:rPr>
              <a:t>是</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安全生产法</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的</a:t>
            </a:r>
            <a:r>
              <a:rPr lang="zh-CN" altLang="en-US" dirty="0">
                <a:solidFill>
                  <a:srgbClr val="0000FF"/>
                </a:solidFill>
                <a:latin typeface="华文中宋" pitchFamily="2" charset="-122"/>
                <a:ea typeface="华文中宋" pitchFamily="2" charset="-122"/>
                <a:cs typeface="Times New Roman" pitchFamily="18" charset="0"/>
              </a:rPr>
              <a:t>特别法</a:t>
            </a:r>
            <a:r>
              <a:rPr lang="zh-CN" altLang="en-US" dirty="0">
                <a:latin typeface="华文中宋" pitchFamily="2" charset="-122"/>
                <a:ea typeface="华文中宋" pitchFamily="2" charset="-122"/>
                <a:cs typeface="Times New Roman" pitchFamily="18" charset="0"/>
              </a:rPr>
              <a:t>。 </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dirty="0">
                <a:latin typeface="华文中宋" pitchFamily="2" charset="-122"/>
                <a:ea typeface="华文中宋" pitchFamily="2" charset="-122"/>
                <a:cs typeface="Times New Roman" pitchFamily="18" charset="0"/>
              </a:rPr>
              <a:t>  </a:t>
            </a:r>
            <a:r>
              <a:rPr lang="zh-CN" altLang="en-US" b="1" dirty="0">
                <a:latin typeface="华文中宋" pitchFamily="2" charset="-122"/>
                <a:ea typeface="华文中宋" pitchFamily="2" charset="-122"/>
                <a:cs typeface="Times New Roman" pitchFamily="18" charset="0"/>
              </a:rPr>
              <a:t>适用范围</a:t>
            </a:r>
            <a:r>
              <a:rPr lang="zh-CN" altLang="en-US" dirty="0">
                <a:latin typeface="华文中宋" pitchFamily="2" charset="-122"/>
                <a:ea typeface="华文中宋" pitchFamily="2" charset="-122"/>
                <a:cs typeface="Times New Roman" pitchFamily="18" charset="0"/>
              </a:rPr>
              <a:t>：在中华人民共和国境内生产、经营、储存、运输、使用危险化学品和处置废弃危险化学品。</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dirty="0">
                <a:latin typeface="华文中宋" pitchFamily="2" charset="-122"/>
                <a:ea typeface="华文中宋" pitchFamily="2" charset="-122"/>
                <a:cs typeface="Times New Roman" pitchFamily="18" charset="0"/>
              </a:rPr>
              <a:t> </a:t>
            </a:r>
            <a:r>
              <a:rPr lang="zh-CN" altLang="en-US" b="1" dirty="0">
                <a:latin typeface="华文中宋" pitchFamily="2" charset="-122"/>
                <a:ea typeface="华文中宋" pitchFamily="2" charset="-122"/>
                <a:cs typeface="Times New Roman" pitchFamily="18" charset="0"/>
              </a:rPr>
              <a:t> 主要内容</a:t>
            </a:r>
            <a:r>
              <a:rPr lang="zh-CN" altLang="en-US" dirty="0">
                <a:latin typeface="华文中宋" pitchFamily="2" charset="-122"/>
                <a:ea typeface="华文中宋" pitchFamily="2" charset="-122"/>
                <a:cs typeface="Times New Roman" pitchFamily="18" charset="0"/>
              </a:rPr>
              <a:t>：共</a:t>
            </a:r>
            <a:r>
              <a:rPr lang="en-US" altLang="zh-CN" dirty="0">
                <a:latin typeface="华文中宋" pitchFamily="2" charset="-122"/>
                <a:ea typeface="华文中宋" pitchFamily="2" charset="-122"/>
                <a:cs typeface="Times New Roman" pitchFamily="18" charset="0"/>
              </a:rPr>
              <a:t>8</a:t>
            </a:r>
            <a:r>
              <a:rPr lang="zh-CN" altLang="en-US" dirty="0">
                <a:latin typeface="华文中宋" pitchFamily="2" charset="-122"/>
                <a:ea typeface="华文中宋" pitchFamily="2" charset="-122"/>
                <a:cs typeface="Times New Roman" pitchFamily="18" charset="0"/>
              </a:rPr>
              <a:t>章</a:t>
            </a:r>
            <a:r>
              <a:rPr lang="en-US" altLang="zh-CN" dirty="0">
                <a:latin typeface="华文中宋" pitchFamily="2" charset="-122"/>
                <a:ea typeface="华文中宋" pitchFamily="2" charset="-122"/>
                <a:cs typeface="Times New Roman" pitchFamily="18" charset="0"/>
              </a:rPr>
              <a:t>102</a:t>
            </a:r>
            <a:r>
              <a:rPr lang="zh-CN" altLang="en-US" dirty="0">
                <a:latin typeface="华文中宋" pitchFamily="2" charset="-122"/>
                <a:ea typeface="华文中宋" pitchFamily="2" charset="-122"/>
                <a:cs typeface="Times New Roman" pitchFamily="18" charset="0"/>
              </a:rPr>
              <a:t>条，包括总则，生产、储存安全，使用安全，经营安全，运输安全，危险化学品登记与事故应急救援，法律责任和附则等八部分。</a:t>
            </a:r>
            <a:endParaRPr lang="zh-CN" altLang="en-US" sz="1600" dirty="0">
              <a:latin typeface="华文中宋" pitchFamily="2" charset="-122"/>
              <a:ea typeface="华文中宋" pitchFamily="2" charset="-122"/>
              <a:cs typeface="Times New Roman" pitchFamily="18" charset="0"/>
            </a:endParaRPr>
          </a:p>
          <a:p>
            <a:pPr fontAlgn="auto">
              <a:spcBef>
                <a:spcPts val="1200"/>
              </a:spcBef>
              <a:spcAft>
                <a:spcPts val="0"/>
              </a:spcAft>
              <a:buClr>
                <a:srgbClr val="0BD0D9"/>
              </a:buClr>
              <a:buSzPct val="95000"/>
              <a:defRPr/>
            </a:pPr>
            <a:endParaRPr lang="en-US" altLang="zh-CN" dirty="0">
              <a:latin typeface="华文中宋" pitchFamily="2" charset="-122"/>
              <a:ea typeface="华文中宋" pitchFamily="2" charset="-122"/>
              <a:cs typeface="Times New Roman" pitchFamily="18" charset="0"/>
            </a:endParaRPr>
          </a:p>
          <a:p>
            <a:pPr marL="342900" indent="-342900" fontAlgn="auto">
              <a:spcBef>
                <a:spcPts val="1200"/>
              </a:spcBef>
              <a:spcAft>
                <a:spcPts val="0"/>
              </a:spcAft>
              <a:buClr>
                <a:srgbClr val="0BD0D9"/>
              </a:buClr>
              <a:buSzPct val="95000"/>
              <a:defRPr/>
            </a:pP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
        <p:nvSpPr>
          <p:cNvPr id="21507"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254208FF-7BA2-4BA7-9A76-B1E02FE96084}" type="slidenum">
              <a:rPr lang="en-US" altLang="zh-CN" sz="1100">
                <a:ea typeface="黑体" pitchFamily="2" charset="-122"/>
                <a:cs typeface="Arial" pitchFamily="34" charset="0"/>
              </a:rPr>
              <a:pPr algn="ctr"/>
              <a:t>12</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pic>
        <p:nvPicPr>
          <p:cNvPr id="21509" name="Picture 2"/>
          <p:cNvPicPr>
            <a:picLocks noChangeAspect="1" noChangeArrowheads="1"/>
          </p:cNvPicPr>
          <p:nvPr/>
        </p:nvPicPr>
        <p:blipFill>
          <a:blip r:embed="rId2"/>
          <a:srcRect/>
          <a:stretch>
            <a:fillRect/>
          </a:stretch>
        </p:blipFill>
        <p:spPr bwMode="auto">
          <a:xfrm>
            <a:off x="6584950" y="2428875"/>
            <a:ext cx="2058988" cy="2695575"/>
          </a:xfrm>
          <a:prstGeom prst="rect">
            <a:avLst/>
          </a:prstGeom>
          <a:noFill/>
          <a:ln w="9525">
            <a:noFill/>
            <a:miter lim="800000"/>
            <a:headEnd/>
            <a:tailEnd/>
          </a:ln>
        </p:spPr>
      </p:pic>
      <p:sp>
        <p:nvSpPr>
          <p:cNvPr id="1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bwMode="auto">
          <a:xfrm>
            <a:off x="357188" y="1857375"/>
            <a:ext cx="8215312" cy="428625"/>
          </a:xfrm>
          <a:prstGeom prst="rect">
            <a:avLst/>
          </a:prstGeom>
          <a:noFill/>
          <a:ln w="9525">
            <a:noFill/>
            <a:miter lim="800000"/>
            <a:headEnd/>
            <a:tailEnd/>
          </a:ln>
        </p:spPr>
        <p:txBody>
          <a:bodyPr/>
          <a:lstStyle/>
          <a:p>
            <a:pPr marL="342900" indent="-342900"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2.</a:t>
            </a:r>
            <a:r>
              <a:rPr lang="zh-CN" altLang="en-US" b="1" dirty="0">
                <a:solidFill>
                  <a:srgbClr val="C00000"/>
                </a:solidFill>
                <a:latin typeface="华文中宋" pitchFamily="2" charset="-122"/>
                <a:ea typeface="华文中宋" pitchFamily="2" charset="-122"/>
                <a:cs typeface="Times New Roman" pitchFamily="18" charset="0"/>
              </a:rPr>
              <a:t> </a:t>
            </a:r>
            <a:r>
              <a:rPr lang="en-US" altLang="zh-CN" b="1" dirty="0">
                <a:solidFill>
                  <a:srgbClr val="C00000"/>
                </a:solidFill>
                <a:latin typeface="华文中宋" pitchFamily="2" charset="-122"/>
                <a:ea typeface="华文中宋" pitchFamily="2" charset="-122"/>
                <a:cs typeface="Times New Roman" pitchFamily="18" charset="0"/>
              </a:rPr>
              <a:t>《</a:t>
            </a:r>
            <a:r>
              <a:rPr lang="zh-CN" altLang="en-US" b="1" dirty="0">
                <a:solidFill>
                  <a:srgbClr val="C00000"/>
                </a:solidFill>
                <a:latin typeface="华文中宋" pitchFamily="2" charset="-122"/>
                <a:ea typeface="华文中宋" pitchFamily="2" charset="-122"/>
                <a:cs typeface="Times New Roman" pitchFamily="18" charset="0"/>
              </a:rPr>
              <a:t>危险化学品安全管理条例</a:t>
            </a:r>
            <a:r>
              <a:rPr lang="en-US" altLang="zh-CN" b="1" dirty="0">
                <a:solidFill>
                  <a:srgbClr val="C00000"/>
                </a:solidFill>
                <a:latin typeface="华文中宋" pitchFamily="2" charset="-122"/>
                <a:ea typeface="华文中宋" pitchFamily="2" charset="-122"/>
                <a:cs typeface="Times New Roman" pitchFamily="18" charset="0"/>
              </a:rPr>
              <a:t>》</a:t>
            </a:r>
            <a:endParaRPr lang="en-US" altLang="zh-CN" dirty="0">
              <a:latin typeface="华文中宋" pitchFamily="2" charset="-122"/>
              <a:ea typeface="华文中宋" pitchFamily="2" charset="-122"/>
              <a:cs typeface="Times New Roman" pitchFamily="18" charset="0"/>
            </a:endParaRPr>
          </a:p>
          <a:p>
            <a:pPr marL="342900" indent="-342900" fontAlgn="auto">
              <a:spcBef>
                <a:spcPts val="1200"/>
              </a:spcBef>
              <a:spcAft>
                <a:spcPts val="0"/>
              </a:spcAft>
              <a:buClr>
                <a:srgbClr val="0BD0D9"/>
              </a:buClr>
              <a:buSzPct val="95000"/>
              <a:defRPr/>
            </a:pP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
        <p:nvSpPr>
          <p:cNvPr id="22531"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6A92DCEF-98D1-4E99-A6DC-45A5F2EBFFA5}" type="slidenum">
              <a:rPr lang="en-US" altLang="zh-CN" sz="1100">
                <a:ea typeface="黑体" pitchFamily="2" charset="-122"/>
                <a:cs typeface="Arial" pitchFamily="34" charset="0"/>
              </a:rPr>
              <a:pPr algn="ctr"/>
              <a:t>13</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22533" name="矩形 11"/>
          <p:cNvSpPr>
            <a:spLocks noChangeArrowheads="1"/>
          </p:cNvSpPr>
          <p:nvPr/>
        </p:nvSpPr>
        <p:spPr bwMode="auto">
          <a:xfrm>
            <a:off x="285750" y="2286000"/>
            <a:ext cx="5929313" cy="2185988"/>
          </a:xfrm>
          <a:prstGeom prst="rect">
            <a:avLst/>
          </a:prstGeom>
          <a:noFill/>
          <a:ln w="9525">
            <a:noFill/>
            <a:miter lim="800000"/>
            <a:headEnd/>
            <a:tailEnd/>
          </a:ln>
        </p:spPr>
        <p:txBody>
          <a:bodyPr>
            <a:spAutoFit/>
          </a:bodyPr>
          <a:lstStyle/>
          <a:p>
            <a:pPr algn="just">
              <a:spcBef>
                <a:spcPts val="1200"/>
              </a:spcBef>
              <a:buSzPct val="95000"/>
            </a:pPr>
            <a:r>
              <a:rPr lang="zh-CN" altLang="en-US" b="1">
                <a:latin typeface="华文中宋" pitchFamily="2" charset="-122"/>
                <a:ea typeface="华文中宋" pitchFamily="2" charset="-122"/>
                <a:cs typeface="Times New Roman" pitchFamily="18" charset="0"/>
              </a:rPr>
              <a:t>第</a:t>
            </a:r>
            <a:r>
              <a:rPr lang="en-US" altLang="zh-CN" b="1">
                <a:latin typeface="华文中宋" pitchFamily="2" charset="-122"/>
                <a:ea typeface="华文中宋" pitchFamily="2" charset="-122"/>
                <a:cs typeface="Times New Roman" pitchFamily="18" charset="0"/>
              </a:rPr>
              <a:t>3</a:t>
            </a:r>
            <a:r>
              <a:rPr lang="zh-CN" altLang="en-US" b="1">
                <a:latin typeface="华文中宋" pitchFamily="2" charset="-122"/>
                <a:ea typeface="华文中宋" pitchFamily="2" charset="-122"/>
                <a:cs typeface="Times New Roman" pitchFamily="18" charset="0"/>
              </a:rPr>
              <a:t>条  </a:t>
            </a:r>
            <a:r>
              <a:rPr lang="en-US" altLang="zh-CN">
                <a:solidFill>
                  <a:srgbClr val="0000FF"/>
                </a:solidFill>
                <a:latin typeface="华文中宋" pitchFamily="2" charset="-122"/>
                <a:ea typeface="华文中宋" pitchFamily="2" charset="-122"/>
                <a:cs typeface="Times New Roman" pitchFamily="18" charset="0"/>
              </a:rPr>
              <a:t>【</a:t>
            </a:r>
            <a:r>
              <a:rPr lang="zh-CN" altLang="en-US">
                <a:solidFill>
                  <a:srgbClr val="0000FF"/>
                </a:solidFill>
                <a:latin typeface="华文中宋" pitchFamily="2" charset="-122"/>
                <a:ea typeface="华文中宋" pitchFamily="2" charset="-122"/>
                <a:cs typeface="Times New Roman" pitchFamily="18" charset="0"/>
              </a:rPr>
              <a:t>定义及目录</a:t>
            </a:r>
            <a:r>
              <a:rPr lang="en-US" altLang="zh-CN">
                <a:solidFill>
                  <a:srgbClr val="0000FF"/>
                </a:solidFill>
                <a:latin typeface="华文中宋" pitchFamily="2" charset="-122"/>
                <a:ea typeface="华文中宋" pitchFamily="2" charset="-122"/>
                <a:cs typeface="Times New Roman" pitchFamily="18" charset="0"/>
              </a:rPr>
              <a:t>】</a:t>
            </a:r>
            <a:r>
              <a:rPr lang="zh-CN" altLang="en-US">
                <a:latin typeface="华文中宋" pitchFamily="2" charset="-122"/>
                <a:ea typeface="华文中宋" pitchFamily="2" charset="-122"/>
                <a:cs typeface="Times New Roman" pitchFamily="18" charset="0"/>
              </a:rPr>
              <a:t>本条例所称危险化学品，是指具有毒害、腐蚀、爆炸、燃烧、助燃等性质，对人体、设施、环境具有危害的剧毒化学品和其他化学品。</a:t>
            </a:r>
          </a:p>
          <a:p>
            <a:pPr algn="just">
              <a:spcBef>
                <a:spcPts val="1200"/>
              </a:spcBef>
              <a:buSzPct val="95000"/>
            </a:pPr>
            <a:r>
              <a:rPr lang="zh-CN" altLang="en-US">
                <a:latin typeface="华文中宋" pitchFamily="2" charset="-122"/>
                <a:ea typeface="华文中宋" pitchFamily="2" charset="-122"/>
                <a:cs typeface="Times New Roman" pitchFamily="18" charset="0"/>
              </a:rPr>
              <a:t>       危险化学品目录，由国务院安监部门会同国务院工信、公安、环保、卫生、质检、交通、铁路、民航、农业部门，根据化学品危险特性的鉴别和分类标准确定、公布，并适时调整。</a:t>
            </a:r>
            <a:endParaRPr lang="en-US" altLang="zh-CN">
              <a:latin typeface="华文中宋" pitchFamily="2" charset="-122"/>
              <a:ea typeface="华文中宋" pitchFamily="2" charset="-122"/>
              <a:cs typeface="Times New Roman" pitchFamily="18" charset="0"/>
            </a:endParaRPr>
          </a:p>
        </p:txBody>
      </p:sp>
      <p:pic>
        <p:nvPicPr>
          <p:cNvPr id="22534" name="Picture 4" descr="u=1677238825,1444853118&amp;fm=15&amp;gp=0">
            <a:hlinkClick r:id="rId2"/>
          </p:cNvPr>
          <p:cNvPicPr>
            <a:picLocks noChangeAspect="1" noChangeArrowheads="1"/>
          </p:cNvPicPr>
          <p:nvPr/>
        </p:nvPicPr>
        <p:blipFill>
          <a:blip r:embed="rId3"/>
          <a:srcRect/>
          <a:stretch>
            <a:fillRect/>
          </a:stretch>
        </p:blipFill>
        <p:spPr bwMode="auto">
          <a:xfrm>
            <a:off x="6357938" y="2357438"/>
            <a:ext cx="1785937" cy="2071687"/>
          </a:xfrm>
          <a:prstGeom prst="rect">
            <a:avLst/>
          </a:prstGeom>
          <a:noFill/>
          <a:ln w="9525">
            <a:noFill/>
            <a:miter lim="800000"/>
            <a:headEnd/>
            <a:tailEnd/>
          </a:ln>
        </p:spPr>
      </p:pic>
      <p:sp>
        <p:nvSpPr>
          <p:cNvPr id="18" name="矩形 17"/>
          <p:cNvSpPr/>
          <p:nvPr/>
        </p:nvSpPr>
        <p:spPr>
          <a:xfrm>
            <a:off x="1285852" y="4786322"/>
            <a:ext cx="6929486" cy="369332"/>
          </a:xfrm>
          <a:prstGeom prst="rect">
            <a:avLst/>
          </a:prstGeom>
        </p:spPr>
        <p:style>
          <a:lnRef idx="1">
            <a:schemeClr val="accent2"/>
          </a:lnRef>
          <a:fillRef idx="2">
            <a:schemeClr val="accent2"/>
          </a:fillRef>
          <a:effectRef idx="1">
            <a:schemeClr val="accent2"/>
          </a:effectRef>
          <a:fontRef idx="minor">
            <a:schemeClr val="dk1"/>
          </a:fontRef>
        </p:style>
        <p:txBody>
          <a:bodyPr>
            <a:spAutoFit/>
          </a:bodyPr>
          <a:lstStyle/>
          <a:p>
            <a:pPr fontAlgn="auto">
              <a:spcBef>
                <a:spcPts val="0"/>
              </a:spcBef>
              <a:spcAft>
                <a:spcPts val="0"/>
              </a:spcAft>
              <a:defRPr/>
            </a:pPr>
            <a:r>
              <a:rPr lang="zh-CN" altLang="en-US" dirty="0"/>
              <a:t>问题：乙醇是不是危险化学品？</a:t>
            </a:r>
            <a:endParaRPr lang="en-US" altLang="zh-CN" dirty="0"/>
          </a:p>
        </p:txBody>
      </p:sp>
      <p:pic>
        <p:nvPicPr>
          <p:cNvPr id="22538" name="Picture 3"/>
          <p:cNvPicPr>
            <a:picLocks noChangeAspect="1" noChangeArrowheads="1"/>
          </p:cNvPicPr>
          <p:nvPr/>
        </p:nvPicPr>
        <p:blipFill>
          <a:blip r:embed="rId4"/>
          <a:srcRect/>
          <a:stretch>
            <a:fillRect/>
          </a:stretch>
        </p:blipFill>
        <p:spPr bwMode="auto">
          <a:xfrm>
            <a:off x="285750" y="4929188"/>
            <a:ext cx="962025" cy="1281112"/>
          </a:xfrm>
          <a:prstGeom prst="rect">
            <a:avLst/>
          </a:prstGeom>
          <a:noFill/>
          <a:ln w="9525">
            <a:noFill/>
            <a:miter lim="800000"/>
            <a:headEnd/>
            <a:tailEnd/>
          </a:ln>
        </p:spPr>
      </p:pic>
      <p:sp>
        <p:nvSpPr>
          <p:cNvPr id="20" name="矩形 19"/>
          <p:cNvSpPr/>
          <p:nvPr/>
        </p:nvSpPr>
        <p:spPr>
          <a:xfrm>
            <a:off x="1285852" y="5143513"/>
            <a:ext cx="6929486" cy="1200329"/>
          </a:xfrm>
          <a:prstGeom prst="rect">
            <a:avLst/>
          </a:prstGeom>
        </p:spPr>
        <p:style>
          <a:lnRef idx="1">
            <a:schemeClr val="accent1"/>
          </a:lnRef>
          <a:fillRef idx="2">
            <a:schemeClr val="accent1"/>
          </a:fillRef>
          <a:effectRef idx="1">
            <a:schemeClr val="accent1"/>
          </a:effectRef>
          <a:fontRef idx="minor">
            <a:schemeClr val="dk1"/>
          </a:fontRef>
        </p:style>
        <p:txBody>
          <a:bodyPr>
            <a:spAutoFit/>
          </a:bodyPr>
          <a:lstStyle/>
          <a:p>
            <a:pPr fontAlgn="auto">
              <a:spcBef>
                <a:spcPts val="0"/>
              </a:spcBef>
              <a:spcAft>
                <a:spcPts val="0"/>
              </a:spcAft>
              <a:defRPr/>
            </a:pPr>
            <a:r>
              <a:rPr lang="zh-CN" altLang="en-US" dirty="0"/>
              <a:t>错误回答一：“这个我经常用，不危险。”</a:t>
            </a:r>
            <a:endParaRPr lang="en-US" altLang="zh-CN" dirty="0"/>
          </a:p>
          <a:p>
            <a:pPr fontAlgn="auto">
              <a:spcBef>
                <a:spcPts val="0"/>
              </a:spcBef>
              <a:spcAft>
                <a:spcPts val="0"/>
              </a:spcAft>
              <a:defRPr/>
            </a:pPr>
            <a:r>
              <a:rPr lang="zh-CN" altLang="en-US" dirty="0"/>
              <a:t>错误回答二：“我也不知道，应该不是吧。”</a:t>
            </a:r>
            <a:endParaRPr lang="en-US" altLang="zh-CN" dirty="0"/>
          </a:p>
          <a:p>
            <a:pPr fontAlgn="auto">
              <a:spcBef>
                <a:spcPts val="0"/>
              </a:spcBef>
              <a:spcAft>
                <a:spcPts val="0"/>
              </a:spcAft>
              <a:defRPr/>
            </a:pPr>
            <a:r>
              <a:rPr lang="zh-CN" altLang="en-US" dirty="0"/>
              <a:t>正确答案：根据危险化学品目录（</a:t>
            </a:r>
            <a:r>
              <a:rPr lang="en-US" altLang="zh-CN" dirty="0"/>
              <a:t>2015</a:t>
            </a:r>
            <a:r>
              <a:rPr lang="zh-CN" altLang="en-US" dirty="0"/>
              <a:t>版）规定，乙醇属于危险化学品。</a:t>
            </a:r>
            <a:endParaRPr lang="en-US" altLang="zh-CN" dirty="0"/>
          </a:p>
        </p:txBody>
      </p:sp>
      <p:sp>
        <p:nvSpPr>
          <p:cNvPr id="22"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blinds(horizontal)">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bwMode="auto">
          <a:xfrm>
            <a:off x="357188" y="1857375"/>
            <a:ext cx="8215312" cy="428625"/>
          </a:xfrm>
          <a:prstGeom prst="rect">
            <a:avLst/>
          </a:prstGeom>
          <a:noFill/>
          <a:ln w="9525">
            <a:noFill/>
            <a:miter lim="800000"/>
            <a:headEnd/>
            <a:tailEnd/>
          </a:ln>
        </p:spPr>
        <p:txBody>
          <a:bodyPr/>
          <a:lstStyle/>
          <a:p>
            <a:pPr marL="342900" indent="-342900"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2.</a:t>
            </a:r>
            <a:r>
              <a:rPr lang="zh-CN" altLang="en-US" b="1" dirty="0">
                <a:solidFill>
                  <a:srgbClr val="C00000"/>
                </a:solidFill>
                <a:latin typeface="华文中宋" pitchFamily="2" charset="-122"/>
                <a:ea typeface="华文中宋" pitchFamily="2" charset="-122"/>
                <a:cs typeface="Times New Roman" pitchFamily="18" charset="0"/>
              </a:rPr>
              <a:t> </a:t>
            </a:r>
            <a:r>
              <a:rPr lang="en-US" altLang="zh-CN" b="1" dirty="0">
                <a:solidFill>
                  <a:srgbClr val="C00000"/>
                </a:solidFill>
                <a:latin typeface="华文中宋" pitchFamily="2" charset="-122"/>
                <a:ea typeface="华文中宋" pitchFamily="2" charset="-122"/>
                <a:cs typeface="Times New Roman" pitchFamily="18" charset="0"/>
              </a:rPr>
              <a:t>《</a:t>
            </a:r>
            <a:r>
              <a:rPr lang="zh-CN" altLang="en-US" b="1" dirty="0">
                <a:solidFill>
                  <a:srgbClr val="C00000"/>
                </a:solidFill>
                <a:latin typeface="华文中宋" pitchFamily="2" charset="-122"/>
                <a:ea typeface="华文中宋" pitchFamily="2" charset="-122"/>
                <a:cs typeface="Times New Roman" pitchFamily="18" charset="0"/>
              </a:rPr>
              <a:t>危险化学品安全管理条例</a:t>
            </a:r>
            <a:r>
              <a:rPr lang="en-US" altLang="zh-CN" b="1" dirty="0">
                <a:solidFill>
                  <a:srgbClr val="C00000"/>
                </a:solidFill>
                <a:latin typeface="华文中宋" pitchFamily="2" charset="-122"/>
                <a:ea typeface="华文中宋" pitchFamily="2" charset="-122"/>
                <a:cs typeface="Times New Roman" pitchFamily="18" charset="0"/>
              </a:rPr>
              <a:t>》</a:t>
            </a:r>
            <a:endParaRPr lang="en-US" altLang="zh-CN" dirty="0">
              <a:latin typeface="华文中宋" pitchFamily="2" charset="-122"/>
              <a:ea typeface="华文中宋" pitchFamily="2" charset="-122"/>
              <a:cs typeface="Times New Roman" pitchFamily="18" charset="0"/>
            </a:endParaRPr>
          </a:p>
          <a:p>
            <a:pPr marL="342900" indent="-342900" fontAlgn="auto">
              <a:spcBef>
                <a:spcPts val="1200"/>
              </a:spcBef>
              <a:spcAft>
                <a:spcPts val="0"/>
              </a:spcAft>
              <a:buClr>
                <a:srgbClr val="0BD0D9"/>
              </a:buClr>
              <a:buSzPct val="95000"/>
              <a:defRPr/>
            </a:pP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
        <p:nvSpPr>
          <p:cNvPr id="23555"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503A6E8C-B339-49CC-B411-812C39E6CE9F}" type="slidenum">
              <a:rPr lang="en-US" altLang="zh-CN" sz="1100">
                <a:ea typeface="黑体" pitchFamily="2" charset="-122"/>
                <a:cs typeface="Arial" pitchFamily="34" charset="0"/>
              </a:rPr>
              <a:pPr algn="ctr"/>
              <a:t>14</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graphicFrame>
        <p:nvGraphicFramePr>
          <p:cNvPr id="13" name="图示 12"/>
          <p:cNvGraphicFramePr/>
          <p:nvPr/>
        </p:nvGraphicFramePr>
        <p:xfrm>
          <a:off x="928662" y="2357430"/>
          <a:ext cx="7143800" cy="3571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矩形 6"/>
          <p:cNvSpPr/>
          <p:nvPr/>
        </p:nvSpPr>
        <p:spPr>
          <a:xfrm>
            <a:off x="3143250" y="5857875"/>
            <a:ext cx="4357688" cy="400050"/>
          </a:xfrm>
          <a:prstGeom prst="rect">
            <a:avLst/>
          </a:prstGeom>
        </p:spPr>
        <p:txBody>
          <a:bodyPr>
            <a:spAutoFit/>
          </a:bodyPr>
          <a:lstStyle/>
          <a:p>
            <a:pPr algn="just" fontAlgn="auto">
              <a:spcBef>
                <a:spcPts val="1200"/>
              </a:spcBef>
              <a:spcAft>
                <a:spcPts val="0"/>
              </a:spcAft>
              <a:buSzPct val="95000"/>
              <a:defRPr/>
            </a:pPr>
            <a:r>
              <a:rPr lang="zh-CN" altLang="en-US" sz="2000" b="1" spc="300"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cs typeface="Times New Roman" pitchFamily="18" charset="0"/>
              </a:rPr>
              <a:t>请牢记上述</a:t>
            </a:r>
            <a:r>
              <a:rPr lang="en-US" altLang="zh-CN" sz="2000" b="1" spc="300"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cs typeface="Times New Roman" pitchFamily="18" charset="0"/>
              </a:rPr>
              <a:t>4</a:t>
            </a:r>
            <a:r>
              <a:rPr lang="zh-CN" altLang="en-US" sz="2000" b="1" spc="300"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cs typeface="Times New Roman" pitchFamily="18" charset="0"/>
              </a:rPr>
              <a:t>个危险化学品名录</a:t>
            </a:r>
            <a:endParaRPr lang="en-US" altLang="zh-CN" sz="2000" b="1" spc="300"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cs typeface="Times New Roman" pitchFamily="18" charset="0"/>
            </a:endParaRPr>
          </a:p>
        </p:txBody>
      </p:sp>
      <p:pic>
        <p:nvPicPr>
          <p:cNvPr id="23560" name="Picture 2"/>
          <p:cNvPicPr>
            <a:picLocks noChangeAspect="1" noChangeArrowheads="1"/>
          </p:cNvPicPr>
          <p:nvPr/>
        </p:nvPicPr>
        <p:blipFill>
          <a:blip r:embed="rId6"/>
          <a:srcRect/>
          <a:stretch>
            <a:fillRect/>
          </a:stretch>
        </p:blipFill>
        <p:spPr bwMode="auto">
          <a:xfrm rot="262491">
            <a:off x="2473325" y="5594350"/>
            <a:ext cx="606425" cy="792163"/>
          </a:xfrm>
          <a:prstGeom prst="rect">
            <a:avLst/>
          </a:prstGeom>
          <a:noFill/>
          <a:ln w="9525">
            <a:noFill/>
            <a:miter lim="800000"/>
            <a:headEnd/>
            <a:tailEnd/>
          </a:ln>
        </p:spPr>
      </p:pic>
      <p:sp>
        <p:nvSpPr>
          <p:cNvPr id="12" name="矩形 11"/>
          <p:cNvSpPr/>
          <p:nvPr/>
        </p:nvSpPr>
        <p:spPr>
          <a:xfrm>
            <a:off x="928688" y="6357938"/>
            <a:ext cx="7429500" cy="307975"/>
          </a:xfrm>
          <a:prstGeom prst="rect">
            <a:avLst/>
          </a:prstGeom>
        </p:spPr>
        <p:txBody>
          <a:bodyPr>
            <a:spAutoFit/>
          </a:bodyPr>
          <a:lstStyle/>
          <a:p>
            <a:pPr algn="ctr" fontAlgn="auto">
              <a:spcBef>
                <a:spcPts val="1200"/>
              </a:spcBef>
              <a:spcAft>
                <a:spcPts val="0"/>
              </a:spcAft>
              <a:buSzPct val="95000"/>
              <a:defRPr/>
            </a:pPr>
            <a:r>
              <a:rPr lang="zh-CN" altLang="en-US" sz="1400" spc="300" dirty="0">
                <a:latin typeface="华文中宋" pitchFamily="2" charset="-122"/>
                <a:ea typeface="华文中宋" pitchFamily="2" charset="-122"/>
                <a:cs typeface="Times New Roman" pitchFamily="18" charset="0"/>
              </a:rPr>
              <a:t>下载地址：百度或校园</a:t>
            </a:r>
            <a:r>
              <a:rPr lang="en-US" altLang="zh-CN" sz="1400" spc="300" dirty="0">
                <a:latin typeface="华文中宋" pitchFamily="2" charset="-122"/>
                <a:ea typeface="华文中宋" pitchFamily="2" charset="-122"/>
                <a:cs typeface="Times New Roman" pitchFamily="18" charset="0"/>
              </a:rPr>
              <a:t>OA—</a:t>
            </a:r>
            <a:r>
              <a:rPr lang="zh-CN" altLang="en-US" sz="1400" spc="300" dirty="0">
                <a:latin typeface="华文中宋" pitchFamily="2" charset="-122"/>
                <a:ea typeface="华文中宋" pitchFamily="2" charset="-122"/>
                <a:cs typeface="Times New Roman" pitchFamily="18" charset="0"/>
              </a:rPr>
              <a:t>资产管理处</a:t>
            </a:r>
            <a:r>
              <a:rPr lang="en-US" altLang="zh-CN" sz="1400" spc="300" dirty="0">
                <a:latin typeface="华文中宋" pitchFamily="2" charset="-122"/>
                <a:ea typeface="华文中宋" pitchFamily="2" charset="-122"/>
                <a:cs typeface="Times New Roman" pitchFamily="18" charset="0"/>
              </a:rPr>
              <a:t>—</a:t>
            </a:r>
            <a:r>
              <a:rPr lang="zh-CN" altLang="en-US" sz="1400" spc="300" dirty="0">
                <a:latin typeface="华文中宋" pitchFamily="2" charset="-122"/>
                <a:ea typeface="华文中宋" pitchFamily="2" charset="-122"/>
                <a:cs typeface="Times New Roman" pitchFamily="18" charset="0"/>
              </a:rPr>
              <a:t>下载中心</a:t>
            </a:r>
            <a:r>
              <a:rPr lang="en-US" altLang="zh-CN" sz="1400" spc="300" dirty="0">
                <a:latin typeface="华文中宋" pitchFamily="2" charset="-122"/>
                <a:ea typeface="华文中宋" pitchFamily="2" charset="-122"/>
                <a:cs typeface="Times New Roman" pitchFamily="18" charset="0"/>
              </a:rPr>
              <a:t>—</a:t>
            </a:r>
            <a:r>
              <a:rPr lang="zh-CN" altLang="en-US" sz="1400" spc="300" dirty="0">
                <a:latin typeface="华文中宋" pitchFamily="2" charset="-122"/>
                <a:ea typeface="华文中宋" pitchFamily="2" charset="-122"/>
                <a:cs typeface="Times New Roman" pitchFamily="18" charset="0"/>
              </a:rPr>
              <a:t>技术安全与环保</a:t>
            </a:r>
            <a:endParaRPr lang="en-US" altLang="zh-CN" sz="1400" spc="300" dirty="0">
              <a:latin typeface="华文中宋" pitchFamily="2" charset="-122"/>
              <a:ea typeface="华文中宋" pitchFamily="2" charset="-122"/>
              <a:cs typeface="Times New Roman" pitchFamily="18"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bwMode="auto">
          <a:xfrm>
            <a:off x="357188" y="1857375"/>
            <a:ext cx="8215312" cy="428625"/>
          </a:xfrm>
          <a:prstGeom prst="rect">
            <a:avLst/>
          </a:prstGeom>
          <a:noFill/>
          <a:ln w="9525">
            <a:noFill/>
            <a:miter lim="800000"/>
            <a:headEnd/>
            <a:tailEnd/>
          </a:ln>
        </p:spPr>
        <p:txBody>
          <a:bodyPr/>
          <a:lstStyle/>
          <a:p>
            <a:pPr marL="342900" indent="-342900"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2.</a:t>
            </a:r>
            <a:r>
              <a:rPr lang="zh-CN" altLang="en-US" b="1" dirty="0">
                <a:solidFill>
                  <a:srgbClr val="C00000"/>
                </a:solidFill>
                <a:latin typeface="华文中宋" pitchFamily="2" charset="-122"/>
                <a:ea typeface="华文中宋" pitchFamily="2" charset="-122"/>
                <a:cs typeface="Times New Roman" pitchFamily="18" charset="0"/>
              </a:rPr>
              <a:t> </a:t>
            </a:r>
            <a:r>
              <a:rPr lang="en-US" altLang="zh-CN" b="1" dirty="0">
                <a:solidFill>
                  <a:srgbClr val="C00000"/>
                </a:solidFill>
                <a:latin typeface="华文中宋" pitchFamily="2" charset="-122"/>
                <a:ea typeface="华文中宋" pitchFamily="2" charset="-122"/>
                <a:cs typeface="Times New Roman" pitchFamily="18" charset="0"/>
              </a:rPr>
              <a:t>《</a:t>
            </a:r>
            <a:r>
              <a:rPr lang="zh-CN" altLang="en-US" b="1" dirty="0">
                <a:solidFill>
                  <a:srgbClr val="C00000"/>
                </a:solidFill>
                <a:latin typeface="华文中宋" pitchFamily="2" charset="-122"/>
                <a:ea typeface="华文中宋" pitchFamily="2" charset="-122"/>
                <a:cs typeface="Times New Roman" pitchFamily="18" charset="0"/>
              </a:rPr>
              <a:t>危险化学品安全管理条例</a:t>
            </a:r>
            <a:r>
              <a:rPr lang="en-US" altLang="zh-CN" b="1" dirty="0">
                <a:solidFill>
                  <a:srgbClr val="C00000"/>
                </a:solidFill>
                <a:latin typeface="华文中宋" pitchFamily="2" charset="-122"/>
                <a:ea typeface="华文中宋" pitchFamily="2" charset="-122"/>
                <a:cs typeface="Times New Roman" pitchFamily="18" charset="0"/>
              </a:rPr>
              <a:t>》</a:t>
            </a:r>
            <a:endParaRPr lang="en-US" altLang="zh-CN" dirty="0">
              <a:latin typeface="华文中宋" pitchFamily="2" charset="-122"/>
              <a:ea typeface="华文中宋" pitchFamily="2" charset="-122"/>
              <a:cs typeface="Times New Roman" pitchFamily="18" charset="0"/>
            </a:endParaRPr>
          </a:p>
          <a:p>
            <a:pPr marL="342900" indent="-342900" fontAlgn="auto">
              <a:spcBef>
                <a:spcPts val="1200"/>
              </a:spcBef>
              <a:spcAft>
                <a:spcPts val="0"/>
              </a:spcAft>
              <a:buClr>
                <a:srgbClr val="0BD0D9"/>
              </a:buClr>
              <a:buSzPct val="95000"/>
              <a:defRPr/>
            </a:pP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
        <p:nvSpPr>
          <p:cNvPr id="24579"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04F575DC-4801-40A3-8AFB-7C3BB4BF3F1C}" type="slidenum">
              <a:rPr lang="en-US" altLang="zh-CN" sz="1100">
                <a:ea typeface="黑体" pitchFamily="2" charset="-122"/>
                <a:cs typeface="Arial" pitchFamily="34" charset="0"/>
              </a:rPr>
              <a:pPr algn="ctr"/>
              <a:t>15</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
        <p:nvSpPr>
          <p:cNvPr id="24582" name="矩形 6"/>
          <p:cNvSpPr>
            <a:spLocks noChangeArrowheads="1"/>
          </p:cNvSpPr>
          <p:nvPr/>
        </p:nvSpPr>
        <p:spPr bwMode="auto">
          <a:xfrm>
            <a:off x="428625" y="2357438"/>
            <a:ext cx="7000875" cy="923925"/>
          </a:xfrm>
          <a:prstGeom prst="rect">
            <a:avLst/>
          </a:prstGeom>
          <a:noFill/>
          <a:ln w="9525">
            <a:noFill/>
            <a:miter lim="800000"/>
            <a:headEnd/>
            <a:tailEnd/>
          </a:ln>
        </p:spPr>
        <p:txBody>
          <a:bodyPr>
            <a:spAutoFit/>
          </a:bodyPr>
          <a:lstStyle/>
          <a:p>
            <a:pPr>
              <a:spcBef>
                <a:spcPts val="1200"/>
              </a:spcBef>
              <a:buSzPct val="95000"/>
            </a:pPr>
            <a:r>
              <a:rPr lang="zh-CN" altLang="en-US">
                <a:solidFill>
                  <a:srgbClr val="0000FF"/>
                </a:solidFill>
                <a:latin typeface="华文中宋" pitchFamily="2" charset="-122"/>
                <a:ea typeface="华文中宋" pitchFamily="2" charset="-122"/>
                <a:cs typeface="Times New Roman" pitchFamily="18" charset="0"/>
              </a:rPr>
              <a:t>第二章   生产、存储安全（共</a:t>
            </a:r>
            <a:r>
              <a:rPr lang="en-US" altLang="zh-CN">
                <a:solidFill>
                  <a:srgbClr val="0000FF"/>
                </a:solidFill>
                <a:latin typeface="华文中宋" pitchFamily="2" charset="-122"/>
                <a:ea typeface="华文中宋" pitchFamily="2" charset="-122"/>
                <a:cs typeface="Times New Roman" pitchFamily="18" charset="0"/>
              </a:rPr>
              <a:t>17</a:t>
            </a:r>
            <a:r>
              <a:rPr lang="zh-CN" altLang="en-US">
                <a:solidFill>
                  <a:srgbClr val="0000FF"/>
                </a:solidFill>
                <a:latin typeface="华文中宋" pitchFamily="2" charset="-122"/>
                <a:ea typeface="华文中宋" pitchFamily="2" charset="-122"/>
                <a:cs typeface="Times New Roman" pitchFamily="18" charset="0"/>
              </a:rPr>
              <a:t>条）</a:t>
            </a:r>
            <a:endParaRPr lang="en-US" altLang="zh-CN">
              <a:solidFill>
                <a:srgbClr val="0000FF"/>
              </a:solidFill>
              <a:latin typeface="华文中宋" pitchFamily="2" charset="-122"/>
              <a:ea typeface="华文中宋" pitchFamily="2" charset="-122"/>
              <a:cs typeface="Times New Roman" pitchFamily="18" charset="0"/>
            </a:endParaRPr>
          </a:p>
          <a:p>
            <a:pPr algn="just">
              <a:buSzPct val="95000"/>
            </a:pPr>
            <a:r>
              <a:rPr lang="zh-CN" altLang="en-US">
                <a:latin typeface="华文中宋" pitchFamily="2" charset="-122"/>
                <a:ea typeface="华文中宋" pitchFamily="2" charset="-122"/>
                <a:cs typeface="Times New Roman" pitchFamily="18" charset="0"/>
              </a:rPr>
              <a:t>      涵盖国家规划、建设项目安全性审核、产品安全标签及技术说明、产品包装安全要求、场所安全要求、安全防护设施要求等内容。</a:t>
            </a:r>
            <a:endParaRPr lang="en-US" altLang="zh-CN">
              <a:latin typeface="华文中宋" pitchFamily="2" charset="-122"/>
              <a:ea typeface="华文中宋" pitchFamily="2" charset="-122"/>
              <a:cs typeface="Times New Roman" pitchFamily="18" charset="0"/>
            </a:endParaRPr>
          </a:p>
        </p:txBody>
      </p:sp>
      <p:sp>
        <p:nvSpPr>
          <p:cNvPr id="24583" name="矩形 7"/>
          <p:cNvSpPr>
            <a:spLocks noChangeArrowheads="1"/>
          </p:cNvSpPr>
          <p:nvPr/>
        </p:nvSpPr>
        <p:spPr bwMode="auto">
          <a:xfrm>
            <a:off x="428625" y="3357563"/>
            <a:ext cx="7000875" cy="954087"/>
          </a:xfrm>
          <a:prstGeom prst="rect">
            <a:avLst/>
          </a:prstGeom>
          <a:noFill/>
          <a:ln w="9525">
            <a:noFill/>
            <a:miter lim="800000"/>
            <a:headEnd/>
            <a:tailEnd/>
          </a:ln>
        </p:spPr>
        <p:txBody>
          <a:bodyPr>
            <a:spAutoFit/>
          </a:bodyPr>
          <a:lstStyle/>
          <a:p>
            <a:pPr algn="just">
              <a:spcBef>
                <a:spcPts val="1200"/>
              </a:spcBef>
              <a:buSzPct val="95000"/>
            </a:pPr>
            <a:r>
              <a:rPr lang="zh-CN" altLang="en-US">
                <a:solidFill>
                  <a:srgbClr val="0000FF"/>
                </a:solidFill>
                <a:latin typeface="华文中宋" pitchFamily="2" charset="-122"/>
                <a:ea typeface="华文中宋" pitchFamily="2" charset="-122"/>
                <a:cs typeface="Times New Roman" pitchFamily="18" charset="0"/>
              </a:rPr>
              <a:t>第三章   使用安全（共</a:t>
            </a:r>
            <a:r>
              <a:rPr lang="en-US" altLang="zh-CN">
                <a:solidFill>
                  <a:srgbClr val="0000FF"/>
                </a:solidFill>
                <a:latin typeface="华文中宋" pitchFamily="2" charset="-122"/>
                <a:ea typeface="华文中宋" pitchFamily="2" charset="-122"/>
                <a:cs typeface="Times New Roman" pitchFamily="18" charset="0"/>
              </a:rPr>
              <a:t>5</a:t>
            </a:r>
            <a:r>
              <a:rPr lang="zh-CN" altLang="en-US">
                <a:solidFill>
                  <a:srgbClr val="0000FF"/>
                </a:solidFill>
                <a:latin typeface="华文中宋" pitchFamily="2" charset="-122"/>
                <a:ea typeface="华文中宋" pitchFamily="2" charset="-122"/>
                <a:cs typeface="Times New Roman" pitchFamily="18" charset="0"/>
              </a:rPr>
              <a:t>条）</a:t>
            </a:r>
            <a:endParaRPr lang="en-US" altLang="zh-CN">
              <a:solidFill>
                <a:srgbClr val="0000FF"/>
              </a:solidFill>
              <a:latin typeface="华文中宋" pitchFamily="2" charset="-122"/>
              <a:ea typeface="华文中宋" pitchFamily="2" charset="-122"/>
              <a:cs typeface="Times New Roman" pitchFamily="18" charset="0"/>
            </a:endParaRPr>
          </a:p>
          <a:p>
            <a:pPr algn="just">
              <a:buSzPct val="95000"/>
            </a:pPr>
            <a:r>
              <a:rPr lang="en-US" altLang="zh-CN" sz="2000">
                <a:solidFill>
                  <a:srgbClr val="0000FF"/>
                </a:solidFill>
                <a:latin typeface="华文中宋" pitchFamily="2" charset="-122"/>
                <a:ea typeface="华文中宋" pitchFamily="2" charset="-122"/>
                <a:cs typeface="Times New Roman" pitchFamily="18" charset="0"/>
              </a:rPr>
              <a:t>     </a:t>
            </a:r>
            <a:r>
              <a:rPr lang="zh-CN" altLang="en-US">
                <a:latin typeface="华文中宋" pitchFamily="2" charset="-122"/>
                <a:ea typeface="华文中宋" pitchFamily="2" charset="-122"/>
                <a:cs typeface="Times New Roman" pitchFamily="18" charset="0"/>
              </a:rPr>
              <a:t>涵盖了使用单位的安全管理制度要求、部分企业的安全使用许可制度、使用场所安全要求、安全防护设施要求等内容。</a:t>
            </a:r>
            <a:endParaRPr lang="en-US" altLang="zh-CN">
              <a:latin typeface="华文中宋" pitchFamily="2" charset="-122"/>
              <a:ea typeface="华文中宋" pitchFamily="2" charset="-122"/>
              <a:cs typeface="Times New Roman" pitchFamily="18" charset="0"/>
            </a:endParaRPr>
          </a:p>
        </p:txBody>
      </p:sp>
      <p:sp>
        <p:nvSpPr>
          <p:cNvPr id="12" name="矩形 11"/>
          <p:cNvSpPr/>
          <p:nvPr/>
        </p:nvSpPr>
        <p:spPr>
          <a:xfrm>
            <a:off x="428625" y="4357688"/>
            <a:ext cx="7000875" cy="1200150"/>
          </a:xfrm>
          <a:prstGeom prst="rect">
            <a:avLst/>
          </a:prstGeom>
        </p:spPr>
        <p:txBody>
          <a:bodyPr>
            <a:spAutoFit/>
          </a:bodyPr>
          <a:lstStyle/>
          <a:p>
            <a:pPr algn="just">
              <a:spcBef>
                <a:spcPts val="1200"/>
              </a:spcBef>
              <a:buSzPct val="95000"/>
              <a:defRPr/>
            </a:pPr>
            <a:r>
              <a:rPr lang="zh-CN" altLang="en-US">
                <a:solidFill>
                  <a:srgbClr val="0000FF"/>
                </a:solidFill>
                <a:latin typeface="华文中宋" pitchFamily="2" charset="-122"/>
                <a:ea typeface="华文中宋" pitchFamily="2" charset="-122"/>
                <a:cs typeface="Times New Roman" pitchFamily="18" charset="0"/>
              </a:rPr>
              <a:t>第四章   经营安全（共</a:t>
            </a:r>
            <a:r>
              <a:rPr lang="en-US" altLang="zh-CN">
                <a:solidFill>
                  <a:srgbClr val="0000FF"/>
                </a:solidFill>
                <a:latin typeface="华文中宋" pitchFamily="2" charset="-122"/>
                <a:ea typeface="华文中宋" pitchFamily="2" charset="-122"/>
                <a:cs typeface="Times New Roman" pitchFamily="18" charset="0"/>
              </a:rPr>
              <a:t>10</a:t>
            </a:r>
            <a:r>
              <a:rPr lang="zh-CN" altLang="en-US">
                <a:solidFill>
                  <a:srgbClr val="0000FF"/>
                </a:solidFill>
                <a:latin typeface="华文中宋" pitchFamily="2" charset="-122"/>
                <a:ea typeface="华文中宋" pitchFamily="2" charset="-122"/>
                <a:cs typeface="Times New Roman" pitchFamily="18" charset="0"/>
              </a:rPr>
              <a:t>条）</a:t>
            </a:r>
            <a:endParaRPr lang="en-US" altLang="zh-CN">
              <a:solidFill>
                <a:srgbClr val="0000FF"/>
              </a:solidFill>
              <a:latin typeface="华文中宋" pitchFamily="2" charset="-122"/>
              <a:ea typeface="华文中宋" pitchFamily="2" charset="-122"/>
              <a:cs typeface="Times New Roman" pitchFamily="18" charset="0"/>
            </a:endParaRPr>
          </a:p>
          <a:p>
            <a:pPr algn="just">
              <a:buSzPct val="95000"/>
              <a:defRPr/>
            </a:pPr>
            <a:r>
              <a:rPr lang="zh-CN" altLang="en-US">
                <a:latin typeface="华文中宋" pitchFamily="2" charset="-122"/>
                <a:ea typeface="华文中宋" pitchFamily="2" charset="-122"/>
                <a:cs typeface="Times New Roman" pitchFamily="18" charset="0"/>
              </a:rPr>
              <a:t>    涵盖安全经营许可制、剧毒及易制爆购买许可制、禁止转让剧毒及易制爆品等内容。其中，第</a:t>
            </a:r>
            <a:r>
              <a:rPr lang="en-US" altLang="zh-CN">
                <a:latin typeface="华文中宋" pitchFamily="2" charset="-122"/>
                <a:ea typeface="华文中宋" pitchFamily="2" charset="-122"/>
                <a:cs typeface="Times New Roman" pitchFamily="18" charset="0"/>
              </a:rPr>
              <a:t>38</a:t>
            </a:r>
            <a:r>
              <a:rPr lang="zh-CN" altLang="en-US">
                <a:latin typeface="华文中宋" pitchFamily="2" charset="-122"/>
                <a:ea typeface="华文中宋" pitchFamily="2" charset="-122"/>
                <a:cs typeface="Times New Roman" pitchFamily="18" charset="0"/>
              </a:rPr>
              <a:t>条</a:t>
            </a:r>
            <a:r>
              <a:rPr lang="en-US" altLang="zh-CN">
                <a:latin typeface="华文中宋" pitchFamily="2" charset="-122"/>
                <a:ea typeface="华文中宋" pitchFamily="2" charset="-122"/>
                <a:cs typeface="Times New Roman" pitchFamily="18" charset="0"/>
              </a:rPr>
              <a:t>3</a:t>
            </a:r>
            <a:r>
              <a:rPr lang="zh-CN" altLang="en-US">
                <a:latin typeface="华文中宋" pitchFamily="2" charset="-122"/>
                <a:ea typeface="华文中宋" pitchFamily="2" charset="-122"/>
                <a:cs typeface="Times New Roman" pitchFamily="18" charset="0"/>
              </a:rPr>
              <a:t>款：</a:t>
            </a:r>
            <a:r>
              <a:rPr lang="zh-CN" altLang="en-US">
                <a:solidFill>
                  <a:srgbClr val="C00000"/>
                </a:solidFill>
                <a:latin typeface="华文中宋" pitchFamily="2" charset="-122"/>
                <a:ea typeface="华文中宋" pitchFamily="2" charset="-122"/>
                <a:cs typeface="Times New Roman" pitchFamily="18" charset="0"/>
              </a:rPr>
              <a:t>“</a:t>
            </a:r>
            <a:r>
              <a:rPr lang="zh-CN" altLang="en-US">
                <a:solidFill>
                  <a:srgbClr val="C00000"/>
                </a:solidFill>
                <a:latin typeface="Franklin Gothic Book" pitchFamily="34" charset="0"/>
                <a:ea typeface="华文中宋" pitchFamily="2" charset="-122"/>
                <a:cs typeface="Times New Roman" pitchFamily="18" charset="0"/>
              </a:rPr>
              <a:t>个人</a:t>
            </a:r>
            <a:r>
              <a:rPr lang="zh-CN" altLang="en-US">
                <a:solidFill>
                  <a:srgbClr val="C00000"/>
                </a:solidFill>
                <a:effectLst>
                  <a:outerShdw blurRad="38100" dist="38100" dir="2700000" algn="tl">
                    <a:srgbClr val="C0C0C0"/>
                  </a:outerShdw>
                </a:effectLst>
                <a:latin typeface="Franklin Gothic Book" pitchFamily="34" charset="0"/>
                <a:ea typeface="华文中宋" pitchFamily="2" charset="-122"/>
                <a:cs typeface="Times New Roman" pitchFamily="18" charset="0"/>
              </a:rPr>
              <a:t>不得购买剧毒化学品和易制爆危险化学品。”</a:t>
            </a:r>
            <a:endParaRPr lang="en-US" altLang="zh-CN">
              <a:solidFill>
                <a:srgbClr val="C00000"/>
              </a:solidFill>
              <a:effectLst>
                <a:outerShdw blurRad="38100" dist="38100" dir="2700000" algn="tl">
                  <a:srgbClr val="C0C0C0"/>
                </a:outerShdw>
              </a:effectLst>
              <a:latin typeface="华文中宋" pitchFamily="2" charset="-122"/>
              <a:ea typeface="华文中宋" pitchFamily="2" charset="-122"/>
              <a:cs typeface="Times New Roman" pitchFamily="18" charset="0"/>
            </a:endParaRPr>
          </a:p>
        </p:txBody>
      </p:sp>
      <p:sp>
        <p:nvSpPr>
          <p:cNvPr id="24585" name="矩形 13"/>
          <p:cNvSpPr>
            <a:spLocks noChangeArrowheads="1"/>
          </p:cNvSpPr>
          <p:nvPr/>
        </p:nvSpPr>
        <p:spPr bwMode="auto">
          <a:xfrm>
            <a:off x="428625" y="5643563"/>
            <a:ext cx="7000875" cy="646112"/>
          </a:xfrm>
          <a:prstGeom prst="rect">
            <a:avLst/>
          </a:prstGeom>
          <a:noFill/>
          <a:ln w="9525">
            <a:noFill/>
            <a:miter lim="800000"/>
            <a:headEnd/>
            <a:tailEnd/>
          </a:ln>
        </p:spPr>
        <p:txBody>
          <a:bodyPr>
            <a:spAutoFit/>
          </a:bodyPr>
          <a:lstStyle/>
          <a:p>
            <a:pPr algn="just">
              <a:spcBef>
                <a:spcPts val="1200"/>
              </a:spcBef>
              <a:buSzPct val="95000"/>
            </a:pPr>
            <a:r>
              <a:rPr lang="zh-CN" altLang="en-US">
                <a:solidFill>
                  <a:srgbClr val="0000FF"/>
                </a:solidFill>
                <a:latin typeface="华文中宋" pitchFamily="2" charset="-122"/>
                <a:ea typeface="华文中宋" pitchFamily="2" charset="-122"/>
                <a:cs typeface="Times New Roman" pitchFamily="18" charset="0"/>
              </a:rPr>
              <a:t>第五章   运输安全（共</a:t>
            </a:r>
            <a:r>
              <a:rPr lang="en-US" altLang="zh-CN">
                <a:solidFill>
                  <a:srgbClr val="0000FF"/>
                </a:solidFill>
                <a:latin typeface="华文中宋" pitchFamily="2" charset="-122"/>
                <a:ea typeface="华文中宋" pitchFamily="2" charset="-122"/>
                <a:cs typeface="Times New Roman" pitchFamily="18" charset="0"/>
              </a:rPr>
              <a:t>23</a:t>
            </a:r>
            <a:r>
              <a:rPr lang="zh-CN" altLang="en-US">
                <a:solidFill>
                  <a:srgbClr val="0000FF"/>
                </a:solidFill>
                <a:latin typeface="华文中宋" pitchFamily="2" charset="-122"/>
                <a:ea typeface="华文中宋" pitchFamily="2" charset="-122"/>
                <a:cs typeface="Times New Roman" pitchFamily="18" charset="0"/>
              </a:rPr>
              <a:t>条）</a:t>
            </a:r>
            <a:endParaRPr lang="en-US" altLang="zh-CN">
              <a:solidFill>
                <a:srgbClr val="0000FF"/>
              </a:solidFill>
              <a:latin typeface="华文中宋" pitchFamily="2" charset="-122"/>
              <a:ea typeface="华文中宋" pitchFamily="2" charset="-122"/>
              <a:cs typeface="Times New Roman" pitchFamily="18" charset="0"/>
            </a:endParaRPr>
          </a:p>
          <a:p>
            <a:pPr algn="just">
              <a:buSzPct val="95000"/>
            </a:pPr>
            <a:r>
              <a:rPr lang="zh-CN" altLang="en-US">
                <a:latin typeface="华文中宋" pitchFamily="2" charset="-122"/>
                <a:ea typeface="华文中宋" pitchFamily="2" charset="-122"/>
                <a:cs typeface="Times New Roman" pitchFamily="18" charset="0"/>
              </a:rPr>
              <a:t>涵盖道路、水路运输等各方面安全规范要求与禁止性规定</a:t>
            </a:r>
            <a:endParaRPr lang="en-US" altLang="zh-CN">
              <a:latin typeface="华文中宋" pitchFamily="2" charset="-122"/>
              <a:ea typeface="华文中宋" pitchFamily="2" charset="-122"/>
              <a:cs typeface="Times New Roman" pitchFamily="18" charset="0"/>
            </a:endParaRPr>
          </a:p>
        </p:txBody>
      </p:sp>
      <p:sp>
        <p:nvSpPr>
          <p:cNvPr id="15" name="右大括号 14"/>
          <p:cNvSpPr/>
          <p:nvPr/>
        </p:nvSpPr>
        <p:spPr>
          <a:xfrm>
            <a:off x="7358063" y="2428875"/>
            <a:ext cx="428625" cy="3929063"/>
          </a:xfrm>
          <a:prstGeom prst="rightBrace">
            <a:avLst/>
          </a:prstGeom>
          <a:ln w="34925" cap="sq">
            <a:solidFill>
              <a:schemeClr val="accent1">
                <a:lumMod val="50000"/>
              </a:schemeClr>
            </a:solidFill>
            <a:round/>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zh-CN" altLang="en-US"/>
          </a:p>
        </p:txBody>
      </p:sp>
      <p:sp>
        <p:nvSpPr>
          <p:cNvPr id="16" name="TextBox 15"/>
          <p:cNvSpPr txBox="1"/>
          <p:nvPr/>
        </p:nvSpPr>
        <p:spPr>
          <a:xfrm>
            <a:off x="7929563" y="2428875"/>
            <a:ext cx="714375" cy="3478213"/>
          </a:xfrm>
          <a:prstGeom prst="rect">
            <a:avLst/>
          </a:prstGeom>
          <a:noFill/>
        </p:spPr>
        <p:txBody>
          <a:bodyPr>
            <a:spAutoFit/>
          </a:bodyPr>
          <a:lstStyle/>
          <a:p>
            <a:pPr algn="ctr" fontAlgn="auto">
              <a:spcBef>
                <a:spcPts val="0"/>
              </a:spcBef>
              <a:spcAft>
                <a:spcPts val="0"/>
              </a:spcAft>
              <a:defRPr/>
            </a:pPr>
            <a:r>
              <a:rPr lang="zh-CN" altLang="en-US" sz="2000" dirty="0">
                <a:solidFill>
                  <a:srgbClr val="C00000"/>
                </a:solidFill>
                <a:effectLst>
                  <a:outerShdw blurRad="38100" dist="38100" dir="2700000" algn="tl">
                    <a:srgbClr val="000000">
                      <a:alpha val="43137"/>
                    </a:srgbClr>
                  </a:outerShdw>
                </a:effectLst>
                <a:latin typeface="+mn-lt"/>
                <a:ea typeface="+mn-ea"/>
              </a:rPr>
              <a:t>未经许可，禁止个人生产、储存、使用、运输危险化学品</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bwMode="auto">
          <a:xfrm>
            <a:off x="357188" y="1857375"/>
            <a:ext cx="8215312" cy="428625"/>
          </a:xfrm>
          <a:prstGeom prst="rect">
            <a:avLst/>
          </a:prstGeom>
          <a:noFill/>
          <a:ln w="9525">
            <a:noFill/>
            <a:miter lim="800000"/>
            <a:headEnd/>
            <a:tailEnd/>
          </a:ln>
        </p:spPr>
        <p:txBody>
          <a:bodyPr/>
          <a:lstStyle/>
          <a:p>
            <a:pPr marL="342900" indent="-342900"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2.</a:t>
            </a:r>
            <a:r>
              <a:rPr lang="zh-CN" altLang="en-US" b="1" dirty="0">
                <a:solidFill>
                  <a:srgbClr val="C00000"/>
                </a:solidFill>
                <a:latin typeface="华文中宋" pitchFamily="2" charset="-122"/>
                <a:ea typeface="华文中宋" pitchFamily="2" charset="-122"/>
                <a:cs typeface="Times New Roman" pitchFamily="18" charset="0"/>
              </a:rPr>
              <a:t> </a:t>
            </a:r>
            <a:r>
              <a:rPr lang="en-US" altLang="zh-CN" b="1" dirty="0">
                <a:solidFill>
                  <a:srgbClr val="C00000"/>
                </a:solidFill>
                <a:latin typeface="华文中宋" pitchFamily="2" charset="-122"/>
                <a:ea typeface="华文中宋" pitchFamily="2" charset="-122"/>
                <a:cs typeface="Times New Roman" pitchFamily="18" charset="0"/>
              </a:rPr>
              <a:t>《</a:t>
            </a:r>
            <a:r>
              <a:rPr lang="zh-CN" altLang="en-US" b="1" dirty="0">
                <a:solidFill>
                  <a:srgbClr val="C00000"/>
                </a:solidFill>
                <a:latin typeface="华文中宋" pitchFamily="2" charset="-122"/>
                <a:ea typeface="华文中宋" pitchFamily="2" charset="-122"/>
                <a:cs typeface="Times New Roman" pitchFamily="18" charset="0"/>
              </a:rPr>
              <a:t>危险化学品安全管理条例</a:t>
            </a:r>
            <a:r>
              <a:rPr lang="en-US" altLang="zh-CN" b="1" dirty="0">
                <a:solidFill>
                  <a:srgbClr val="C00000"/>
                </a:solidFill>
                <a:latin typeface="华文中宋" pitchFamily="2" charset="-122"/>
                <a:ea typeface="华文中宋" pitchFamily="2" charset="-122"/>
                <a:cs typeface="Times New Roman" pitchFamily="18" charset="0"/>
              </a:rPr>
              <a:t>》</a:t>
            </a:r>
            <a:endParaRPr lang="en-US" altLang="zh-CN" dirty="0">
              <a:latin typeface="华文中宋" pitchFamily="2" charset="-122"/>
              <a:ea typeface="华文中宋" pitchFamily="2" charset="-122"/>
              <a:cs typeface="Times New Roman" pitchFamily="18" charset="0"/>
            </a:endParaRPr>
          </a:p>
          <a:p>
            <a:pPr marL="342900" indent="-342900" fontAlgn="auto">
              <a:spcBef>
                <a:spcPts val="1200"/>
              </a:spcBef>
              <a:spcAft>
                <a:spcPts val="0"/>
              </a:spcAft>
              <a:buClr>
                <a:srgbClr val="0BD0D9"/>
              </a:buClr>
              <a:buSzPct val="95000"/>
              <a:defRPr/>
            </a:pP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
        <p:nvSpPr>
          <p:cNvPr id="25603"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A8963D38-26D0-4882-8B3E-7675EED4F683}" type="slidenum">
              <a:rPr lang="en-US" altLang="zh-CN" sz="1100">
                <a:ea typeface="黑体" pitchFamily="2" charset="-122"/>
                <a:cs typeface="Arial" pitchFamily="34" charset="0"/>
              </a:rPr>
              <a:pPr algn="ctr"/>
              <a:t>16</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
        <p:nvSpPr>
          <p:cNvPr id="25606" name="矩形 6"/>
          <p:cNvSpPr>
            <a:spLocks noChangeArrowheads="1"/>
          </p:cNvSpPr>
          <p:nvPr/>
        </p:nvSpPr>
        <p:spPr bwMode="auto">
          <a:xfrm>
            <a:off x="428625" y="2286000"/>
            <a:ext cx="5857875" cy="2185988"/>
          </a:xfrm>
          <a:prstGeom prst="rect">
            <a:avLst/>
          </a:prstGeom>
          <a:noFill/>
          <a:ln w="9525">
            <a:noFill/>
            <a:miter lim="800000"/>
            <a:headEnd/>
            <a:tailEnd/>
          </a:ln>
        </p:spPr>
        <p:txBody>
          <a:bodyPr>
            <a:spAutoFit/>
          </a:bodyPr>
          <a:lstStyle/>
          <a:p>
            <a:pPr algn="just">
              <a:buSzPct val="95000"/>
            </a:pPr>
            <a:r>
              <a:rPr lang="zh-CN" altLang="en-US">
                <a:solidFill>
                  <a:srgbClr val="0000FF"/>
                </a:solidFill>
                <a:latin typeface="华文中宋" pitchFamily="2" charset="-122"/>
                <a:ea typeface="华文中宋" pitchFamily="2" charset="-122"/>
                <a:cs typeface="Times New Roman" pitchFamily="18" charset="0"/>
              </a:rPr>
              <a:t>案例一：非法经营危险品</a:t>
            </a:r>
            <a:endParaRPr lang="en-US" altLang="zh-CN">
              <a:solidFill>
                <a:srgbClr val="0000FF"/>
              </a:solidFill>
              <a:latin typeface="华文中宋" pitchFamily="2" charset="-122"/>
              <a:ea typeface="华文中宋" pitchFamily="2" charset="-122"/>
              <a:cs typeface="Times New Roman" pitchFamily="18" charset="0"/>
            </a:endParaRPr>
          </a:p>
          <a:p>
            <a:pPr algn="just">
              <a:spcBef>
                <a:spcPts val="600"/>
              </a:spcBef>
              <a:buSzPct val="95000"/>
            </a:pPr>
            <a:r>
              <a:rPr lang="zh-CN" altLang="en-US">
                <a:latin typeface="华文中宋" pitchFamily="2" charset="-122"/>
                <a:ea typeface="华文中宋" pitchFamily="2" charset="-122"/>
                <a:cs typeface="Times New Roman" pitchFamily="18" charset="0"/>
              </a:rPr>
              <a:t>      河南固始县一男子为牟取非法利润，在未取得相关行政许可的前提下，在一年半时间内非法销售危险化学品甲醇达</a:t>
            </a:r>
            <a:r>
              <a:rPr lang="en-US" altLang="zh-CN">
                <a:latin typeface="华文中宋" pitchFamily="2" charset="-122"/>
                <a:ea typeface="华文中宋" pitchFamily="2" charset="-122"/>
                <a:cs typeface="Times New Roman" pitchFamily="18" charset="0"/>
              </a:rPr>
              <a:t>34</a:t>
            </a:r>
            <a:r>
              <a:rPr lang="zh-CN" altLang="en-US">
                <a:latin typeface="华文中宋" pitchFamily="2" charset="-122"/>
                <a:ea typeface="华文中宋" pitchFamily="2" charset="-122"/>
                <a:cs typeface="Times New Roman" pitchFamily="18" charset="0"/>
              </a:rPr>
              <a:t>万余升。</a:t>
            </a:r>
            <a:endParaRPr lang="en-US" altLang="zh-CN">
              <a:latin typeface="华文中宋" pitchFamily="2" charset="-122"/>
              <a:ea typeface="华文中宋" pitchFamily="2" charset="-122"/>
              <a:cs typeface="Times New Roman" pitchFamily="18" charset="0"/>
            </a:endParaRPr>
          </a:p>
          <a:p>
            <a:pPr algn="just">
              <a:spcBef>
                <a:spcPts val="600"/>
              </a:spcBef>
              <a:buSzPct val="95000"/>
            </a:pPr>
            <a:r>
              <a:rPr lang="en-US" altLang="zh-CN">
                <a:latin typeface="华文中宋" pitchFamily="2" charset="-122"/>
                <a:ea typeface="华文中宋" pitchFamily="2" charset="-122"/>
                <a:cs typeface="Times New Roman" pitchFamily="18" charset="0"/>
              </a:rPr>
              <a:t>      2014</a:t>
            </a:r>
            <a:r>
              <a:rPr lang="zh-CN" altLang="en-US">
                <a:latin typeface="华文中宋" pitchFamily="2" charset="-122"/>
                <a:ea typeface="华文中宋" pitchFamily="2" charset="-122"/>
                <a:cs typeface="Times New Roman" pitchFamily="18" charset="0"/>
              </a:rPr>
              <a:t>年</a:t>
            </a:r>
            <a:r>
              <a:rPr lang="en-US" altLang="zh-CN">
                <a:latin typeface="华文中宋" pitchFamily="2" charset="-122"/>
                <a:ea typeface="华文中宋" pitchFamily="2" charset="-122"/>
                <a:cs typeface="Times New Roman" pitchFamily="18" charset="0"/>
              </a:rPr>
              <a:t>9</a:t>
            </a:r>
            <a:r>
              <a:rPr lang="zh-CN" altLang="en-US">
                <a:latin typeface="华文中宋" pitchFamily="2" charset="-122"/>
                <a:ea typeface="华文中宋" pitchFamily="2" charset="-122"/>
                <a:cs typeface="Times New Roman" pitchFamily="18" charset="0"/>
              </a:rPr>
              <a:t>月</a:t>
            </a:r>
            <a:r>
              <a:rPr lang="en-US" altLang="zh-CN">
                <a:latin typeface="华文中宋" pitchFamily="2" charset="-122"/>
                <a:ea typeface="华文中宋" pitchFamily="2" charset="-122"/>
                <a:cs typeface="Times New Roman" pitchFamily="18" charset="0"/>
              </a:rPr>
              <a:t>25</a:t>
            </a:r>
            <a:r>
              <a:rPr lang="zh-CN" altLang="en-US">
                <a:latin typeface="华文中宋" pitchFamily="2" charset="-122"/>
                <a:ea typeface="华文中宋" pitchFamily="2" charset="-122"/>
                <a:cs typeface="Times New Roman" pitchFamily="18" charset="0"/>
              </a:rPr>
              <a:t>日，固始县法院对该案进行宣判，以</a:t>
            </a:r>
            <a:r>
              <a:rPr lang="zh-CN" altLang="en-US">
                <a:solidFill>
                  <a:srgbClr val="C00000"/>
                </a:solidFill>
                <a:latin typeface="华文中宋" pitchFamily="2" charset="-122"/>
                <a:ea typeface="华文中宋" pitchFamily="2" charset="-122"/>
                <a:cs typeface="Times New Roman" pitchFamily="18" charset="0"/>
              </a:rPr>
              <a:t>非法经营罪</a:t>
            </a:r>
            <a:r>
              <a:rPr lang="zh-CN" altLang="en-US">
                <a:latin typeface="华文中宋" pitchFamily="2" charset="-122"/>
                <a:ea typeface="华文中宋" pitchFamily="2" charset="-122"/>
                <a:cs typeface="Times New Roman" pitchFamily="18" charset="0"/>
              </a:rPr>
              <a:t>判处被告人张某有期徒刑三年，缓刑五年，并处罚金十万元，对其非法所得予以没收。</a:t>
            </a:r>
            <a:endParaRPr lang="en-US" altLang="zh-CN">
              <a:latin typeface="华文中宋" pitchFamily="2" charset="-122"/>
              <a:ea typeface="华文中宋" pitchFamily="2" charset="-122"/>
              <a:cs typeface="Times New Roman" pitchFamily="18" charset="0"/>
            </a:endParaRPr>
          </a:p>
        </p:txBody>
      </p:sp>
      <p:pic>
        <p:nvPicPr>
          <p:cNvPr id="25607" name="Picture 2"/>
          <p:cNvPicPr>
            <a:picLocks noChangeAspect="1" noChangeArrowheads="1"/>
          </p:cNvPicPr>
          <p:nvPr/>
        </p:nvPicPr>
        <p:blipFill>
          <a:blip r:embed="rId2"/>
          <a:srcRect/>
          <a:stretch>
            <a:fillRect/>
          </a:stretch>
        </p:blipFill>
        <p:spPr bwMode="auto">
          <a:xfrm>
            <a:off x="6500813" y="2357438"/>
            <a:ext cx="2247900" cy="2043112"/>
          </a:xfrm>
          <a:prstGeom prst="rect">
            <a:avLst/>
          </a:prstGeom>
          <a:noFill/>
          <a:ln w="9525">
            <a:noFill/>
            <a:miter lim="800000"/>
            <a:headEnd/>
            <a:tailEnd/>
          </a:ln>
        </p:spPr>
      </p:pic>
      <p:sp>
        <p:nvSpPr>
          <p:cNvPr id="25608" name="矩形 12"/>
          <p:cNvSpPr>
            <a:spLocks noChangeArrowheads="1"/>
          </p:cNvSpPr>
          <p:nvPr/>
        </p:nvSpPr>
        <p:spPr bwMode="auto">
          <a:xfrm>
            <a:off x="428625" y="4572000"/>
            <a:ext cx="5857875" cy="1554163"/>
          </a:xfrm>
          <a:prstGeom prst="rect">
            <a:avLst/>
          </a:prstGeom>
          <a:noFill/>
          <a:ln w="9525">
            <a:noFill/>
            <a:miter lim="800000"/>
            <a:headEnd/>
            <a:tailEnd/>
          </a:ln>
        </p:spPr>
        <p:txBody>
          <a:bodyPr>
            <a:spAutoFit/>
          </a:bodyPr>
          <a:lstStyle/>
          <a:p>
            <a:pPr algn="just">
              <a:buSzPct val="95000"/>
            </a:pPr>
            <a:r>
              <a:rPr lang="zh-CN" altLang="en-US">
                <a:solidFill>
                  <a:srgbClr val="0000FF"/>
                </a:solidFill>
                <a:latin typeface="华文中宋" pitchFamily="2" charset="-122"/>
                <a:ea typeface="华文中宋" pitchFamily="2" charset="-122"/>
                <a:cs typeface="Times New Roman" pitchFamily="18" charset="0"/>
              </a:rPr>
              <a:t>案例二：非法携带危险品</a:t>
            </a:r>
            <a:endParaRPr lang="en-US" altLang="zh-CN">
              <a:solidFill>
                <a:srgbClr val="0000FF"/>
              </a:solidFill>
              <a:latin typeface="华文中宋" pitchFamily="2" charset="-122"/>
              <a:ea typeface="华文中宋" pitchFamily="2" charset="-122"/>
              <a:cs typeface="Times New Roman" pitchFamily="18" charset="0"/>
            </a:endParaRPr>
          </a:p>
          <a:p>
            <a:pPr algn="just">
              <a:spcBef>
                <a:spcPts val="600"/>
              </a:spcBef>
              <a:buSzPct val="95000"/>
            </a:pPr>
            <a:r>
              <a:rPr lang="zh-CN" altLang="en-US">
                <a:latin typeface="华文中宋" pitchFamily="2" charset="-122"/>
                <a:ea typeface="华文中宋" pitchFamily="2" charset="-122"/>
                <a:cs typeface="Times New Roman" pitchFamily="18" charset="0"/>
              </a:rPr>
              <a:t>      </a:t>
            </a:r>
            <a:r>
              <a:rPr lang="en-US" altLang="zh-CN">
                <a:latin typeface="华文中宋" pitchFamily="2" charset="-122"/>
                <a:ea typeface="华文中宋" pitchFamily="2" charset="-122"/>
                <a:cs typeface="Times New Roman" pitchFamily="18" charset="0"/>
              </a:rPr>
              <a:t>2015</a:t>
            </a:r>
            <a:r>
              <a:rPr lang="zh-CN" altLang="en-US">
                <a:latin typeface="华文中宋" pitchFamily="2" charset="-122"/>
                <a:ea typeface="华文中宋" pitchFamily="2" charset="-122"/>
                <a:cs typeface="Times New Roman" pitchFamily="18" charset="0"/>
              </a:rPr>
              <a:t>年</a:t>
            </a:r>
            <a:r>
              <a:rPr lang="en-US" altLang="zh-CN">
                <a:latin typeface="华文中宋" pitchFamily="2" charset="-122"/>
                <a:ea typeface="华文中宋" pitchFamily="2" charset="-122"/>
                <a:cs typeface="Times New Roman" pitchFamily="18" charset="0"/>
              </a:rPr>
              <a:t>7</a:t>
            </a:r>
            <a:r>
              <a:rPr lang="zh-CN" altLang="en-US">
                <a:latin typeface="华文中宋" pitchFamily="2" charset="-122"/>
                <a:ea typeface="华文中宋" pitchFamily="2" charset="-122"/>
                <a:cs typeface="Times New Roman" pitchFamily="18" charset="0"/>
              </a:rPr>
              <a:t>月</a:t>
            </a:r>
            <a:r>
              <a:rPr lang="en-US" altLang="zh-CN">
                <a:latin typeface="华文中宋" pitchFamily="2" charset="-122"/>
                <a:ea typeface="华文中宋" pitchFamily="2" charset="-122"/>
                <a:cs typeface="Times New Roman" pitchFamily="18" charset="0"/>
              </a:rPr>
              <a:t>27</a:t>
            </a:r>
            <a:r>
              <a:rPr lang="zh-CN" altLang="en-US">
                <a:latin typeface="华文中宋" pitchFamily="2" charset="-122"/>
                <a:ea typeface="华文中宋" pitchFamily="2" charset="-122"/>
                <a:cs typeface="Times New Roman" pitchFamily="18" charset="0"/>
              </a:rPr>
              <a:t>日，许某某冒险携带着</a:t>
            </a:r>
            <a:r>
              <a:rPr lang="en-US" altLang="zh-CN">
                <a:latin typeface="华文中宋" pitchFamily="2" charset="-122"/>
                <a:ea typeface="华文中宋" pitchFamily="2" charset="-122"/>
                <a:cs typeface="Times New Roman" pitchFamily="18" charset="0"/>
              </a:rPr>
              <a:t>3.5</a:t>
            </a:r>
            <a:r>
              <a:rPr lang="zh-CN" altLang="en-US">
                <a:latin typeface="华文中宋" pitchFamily="2" charset="-122"/>
                <a:ea typeface="华文中宋" pitchFamily="2" charset="-122"/>
                <a:cs typeface="Times New Roman" pitchFamily="18" charset="0"/>
              </a:rPr>
              <a:t>公斤易制爆危险品（硝酸铵），计划乘坐长途车带往位于河北的实验室，最终在北京北郊长途汽车站被举报，后被警方依法行政拘留。事后警方决定向举报人发放奖金</a:t>
            </a:r>
            <a:r>
              <a:rPr lang="en-US" altLang="zh-CN">
                <a:latin typeface="华文中宋" pitchFamily="2" charset="-122"/>
                <a:ea typeface="华文中宋" pitchFamily="2" charset="-122"/>
                <a:cs typeface="Times New Roman" pitchFamily="18" charset="0"/>
              </a:rPr>
              <a:t>8</a:t>
            </a:r>
            <a:r>
              <a:rPr lang="zh-CN" altLang="en-US">
                <a:latin typeface="华文中宋" pitchFamily="2" charset="-122"/>
                <a:ea typeface="华文中宋" pitchFamily="2" charset="-122"/>
                <a:cs typeface="Times New Roman" pitchFamily="18" charset="0"/>
              </a:rPr>
              <a:t>千元。</a:t>
            </a:r>
            <a:endParaRPr lang="en-US" altLang="zh-CN">
              <a:latin typeface="华文中宋" pitchFamily="2" charset="-122"/>
              <a:ea typeface="华文中宋" pitchFamily="2" charset="-122"/>
              <a:cs typeface="Times New Roman" pitchFamily="18" charset="0"/>
            </a:endParaRPr>
          </a:p>
        </p:txBody>
      </p:sp>
      <p:sp>
        <p:nvSpPr>
          <p:cNvPr id="25609" name="矩形 17"/>
          <p:cNvSpPr>
            <a:spLocks noChangeArrowheads="1"/>
          </p:cNvSpPr>
          <p:nvPr/>
        </p:nvSpPr>
        <p:spPr bwMode="auto">
          <a:xfrm>
            <a:off x="500063" y="6072188"/>
            <a:ext cx="5929312" cy="646112"/>
          </a:xfrm>
          <a:prstGeom prst="rect">
            <a:avLst/>
          </a:prstGeom>
          <a:noFill/>
          <a:ln w="9525">
            <a:noFill/>
            <a:miter lim="800000"/>
            <a:headEnd/>
            <a:tailEnd/>
          </a:ln>
        </p:spPr>
        <p:txBody>
          <a:bodyPr>
            <a:spAutoFit/>
          </a:bodyPr>
          <a:lstStyle/>
          <a:p>
            <a:r>
              <a:rPr lang="en-US" altLang="zh-CN" i="1" dirty="0">
                <a:latin typeface="华文中宋" pitchFamily="2" charset="-122"/>
                <a:ea typeface="华文中宋" pitchFamily="2" charset="-122"/>
                <a:cs typeface="Times New Roman" pitchFamily="18" charset="0"/>
              </a:rPr>
              <a:t> </a:t>
            </a:r>
            <a:r>
              <a:rPr lang="zh-CN" altLang="en-US" i="1" dirty="0">
                <a:latin typeface="华文中宋" pitchFamily="2" charset="-122"/>
                <a:ea typeface="华文中宋" pitchFamily="2" charset="-122"/>
                <a:cs typeface="Times New Roman" pitchFamily="18" charset="0"/>
              </a:rPr>
              <a:t>相似案例：</a:t>
            </a:r>
            <a:r>
              <a:rPr lang="en-US" altLang="zh-CN" i="1" dirty="0">
                <a:latin typeface="华文中宋" pitchFamily="2" charset="-122"/>
                <a:ea typeface="华文中宋" pitchFamily="2" charset="-122"/>
                <a:cs typeface="Times New Roman" pitchFamily="18" charset="0"/>
              </a:rPr>
              <a:t>2014</a:t>
            </a:r>
            <a:r>
              <a:rPr lang="zh-CN" altLang="en-US" i="1" dirty="0">
                <a:latin typeface="华文中宋" pitchFamily="2" charset="-122"/>
                <a:ea typeface="华文中宋" pitchFamily="2" charset="-122"/>
                <a:cs typeface="Times New Roman" pitchFamily="18" charset="0"/>
              </a:rPr>
              <a:t>年南京刘某携带危险化学品乘坐地铁引发火情，被逮捕并面临三年以下有期徒刑。</a:t>
            </a:r>
          </a:p>
        </p:txBody>
      </p:sp>
      <p:pic>
        <p:nvPicPr>
          <p:cNvPr id="25610" name="Picture 4"/>
          <p:cNvPicPr>
            <a:picLocks noChangeAspect="1" noChangeArrowheads="1"/>
          </p:cNvPicPr>
          <p:nvPr/>
        </p:nvPicPr>
        <p:blipFill>
          <a:blip r:embed="rId3"/>
          <a:srcRect/>
          <a:stretch>
            <a:fillRect/>
          </a:stretch>
        </p:blipFill>
        <p:spPr bwMode="auto">
          <a:xfrm>
            <a:off x="6572250" y="4714875"/>
            <a:ext cx="2143125" cy="1714500"/>
          </a:xfrm>
          <a:prstGeom prst="rect">
            <a:avLst/>
          </a:prstGeom>
          <a:noFill/>
          <a:ln w="9525">
            <a:noFill/>
            <a:miter lim="800000"/>
            <a:headEnd/>
            <a:tailEnd/>
          </a:ln>
        </p:spPr>
      </p:pic>
      <p:sp>
        <p:nvSpPr>
          <p:cNvPr id="2053" name="Rectangle 5"/>
          <p:cNvSpPr>
            <a:spLocks noChangeArrowheads="1"/>
          </p:cNvSpPr>
          <p:nvPr/>
        </p:nvSpPr>
        <p:spPr bwMode="auto">
          <a:xfrm>
            <a:off x="1285852" y="2643182"/>
            <a:ext cx="6643734" cy="3170099"/>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anchor="ctr">
            <a:spAutoFit/>
          </a:bodyPr>
          <a:lstStyle/>
          <a:p>
            <a:pPr algn="just">
              <a:defRPr/>
            </a:pPr>
            <a:r>
              <a:rPr lang="zh-CN" altLang="zh-CN" sz="2000">
                <a:solidFill>
                  <a:schemeClr val="tx1"/>
                </a:solidFill>
                <a:latin typeface="华文中宋" pitchFamily="2" charset="-122"/>
                <a:ea typeface="华文中宋" pitchFamily="2" charset="-122"/>
              </a:rPr>
              <a:t>《</a:t>
            </a:r>
            <a:r>
              <a:rPr lang="zh-CN" altLang="en-US" sz="2000">
                <a:solidFill>
                  <a:schemeClr val="tx1"/>
                </a:solidFill>
                <a:latin typeface="华文中宋" pitchFamily="2" charset="-122"/>
                <a:ea typeface="华文中宋" pitchFamily="2" charset="-122"/>
              </a:rPr>
              <a:t>治安管理处罚法</a:t>
            </a:r>
            <a:r>
              <a:rPr lang="zh-CN" altLang="zh-CN" sz="2000">
                <a:solidFill>
                  <a:schemeClr val="tx1"/>
                </a:solidFill>
                <a:latin typeface="华文中宋" pitchFamily="2" charset="-122"/>
                <a:ea typeface="华文中宋" pitchFamily="2" charset="-122"/>
              </a:rPr>
              <a:t>》</a:t>
            </a:r>
            <a:r>
              <a:rPr lang="zh-CN" altLang="en-US" sz="2000">
                <a:solidFill>
                  <a:schemeClr val="tx1"/>
                </a:solidFill>
                <a:latin typeface="华文中宋" pitchFamily="2" charset="-122"/>
                <a:ea typeface="华文中宋" pitchFamily="2" charset="-122"/>
              </a:rPr>
              <a:t>第</a:t>
            </a:r>
            <a:r>
              <a:rPr lang="en-US" altLang="zh-CN" sz="2000">
                <a:solidFill>
                  <a:schemeClr val="tx1"/>
                </a:solidFill>
                <a:latin typeface="华文中宋" pitchFamily="2" charset="-122"/>
                <a:ea typeface="华文中宋" pitchFamily="2" charset="-122"/>
              </a:rPr>
              <a:t>30</a:t>
            </a:r>
            <a:r>
              <a:rPr lang="zh-CN" altLang="en-US" sz="2000">
                <a:solidFill>
                  <a:schemeClr val="tx1"/>
                </a:solidFill>
                <a:latin typeface="华文中宋" pitchFamily="2" charset="-122"/>
                <a:ea typeface="华文中宋" pitchFamily="2" charset="-122"/>
              </a:rPr>
              <a:t>条规定：“ 违反国家规定，制造、买卖、储存、运输、邮寄、携带、使用、提供、处置爆炸性、毒害性、放射性、腐蚀性物质或者传染病病原体等危险物质的，处十日以上十五日以下拘留；情节较轻的，处五日以上十日以下拘留。”</a:t>
            </a:r>
            <a:endParaRPr lang="en-US" altLang="zh-CN" sz="2000">
              <a:solidFill>
                <a:schemeClr val="tx1"/>
              </a:solidFill>
              <a:latin typeface="华文中宋" pitchFamily="2" charset="-122"/>
              <a:ea typeface="华文中宋" pitchFamily="2" charset="-122"/>
            </a:endParaRPr>
          </a:p>
          <a:p>
            <a:pPr algn="just">
              <a:defRPr/>
            </a:pPr>
            <a:endParaRPr lang="en-US" altLang="zh-CN" sz="2000">
              <a:solidFill>
                <a:schemeClr val="tx1"/>
              </a:solidFill>
              <a:latin typeface="华文中宋" pitchFamily="2" charset="-122"/>
              <a:ea typeface="华文中宋" pitchFamily="2" charset="-122"/>
            </a:endParaRPr>
          </a:p>
          <a:p>
            <a:pPr algn="just">
              <a:defRPr/>
            </a:pPr>
            <a:r>
              <a:rPr lang="en-US" altLang="zh-CN" sz="2000">
                <a:solidFill>
                  <a:schemeClr val="tx1"/>
                </a:solidFill>
                <a:latin typeface="华文中宋" pitchFamily="2" charset="-122"/>
                <a:ea typeface="华文中宋" pitchFamily="2" charset="-122"/>
              </a:rPr>
              <a:t>《</a:t>
            </a:r>
            <a:r>
              <a:rPr lang="zh-CN" altLang="en-US" sz="2000">
                <a:solidFill>
                  <a:schemeClr val="tx1"/>
                </a:solidFill>
                <a:latin typeface="华文中宋" pitchFamily="2" charset="-122"/>
                <a:ea typeface="华文中宋" pitchFamily="2" charset="-122"/>
              </a:rPr>
              <a:t>刑法</a:t>
            </a:r>
            <a:r>
              <a:rPr lang="en-US" altLang="zh-CN" sz="2000">
                <a:solidFill>
                  <a:schemeClr val="tx1"/>
                </a:solidFill>
                <a:latin typeface="华文中宋" pitchFamily="2" charset="-122"/>
                <a:ea typeface="华文中宋" pitchFamily="2" charset="-122"/>
              </a:rPr>
              <a:t>》</a:t>
            </a:r>
            <a:r>
              <a:rPr lang="zh-CN" altLang="en-US" sz="2000">
                <a:solidFill>
                  <a:schemeClr val="tx1"/>
                </a:solidFill>
                <a:latin typeface="华文中宋" pitchFamily="2" charset="-122"/>
                <a:ea typeface="华文中宋" pitchFamily="2" charset="-122"/>
              </a:rPr>
              <a:t>第</a:t>
            </a:r>
            <a:r>
              <a:rPr lang="en-US" altLang="zh-CN" sz="2000">
                <a:solidFill>
                  <a:schemeClr val="tx1"/>
                </a:solidFill>
                <a:latin typeface="华文中宋" pitchFamily="2" charset="-122"/>
                <a:ea typeface="华文中宋" pitchFamily="2" charset="-122"/>
              </a:rPr>
              <a:t>130</a:t>
            </a:r>
            <a:r>
              <a:rPr lang="zh-CN" altLang="en-US" sz="2000">
                <a:solidFill>
                  <a:schemeClr val="tx1"/>
                </a:solidFill>
                <a:latin typeface="华文中宋" pitchFamily="2" charset="-122"/>
                <a:ea typeface="华文中宋" pitchFamily="2" charset="-122"/>
              </a:rPr>
              <a:t>条规定：“非法携带爆炸性、易燃性、放射性、毒害性、腐蚀性物品，进入公共场所或者公共交通工具，危及公共安全，情节严重的，处三年以下有期徒刑、拘役或者管制。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053"/>
                                        </p:tgtEl>
                                        <p:attrNameLst>
                                          <p:attrName>style.visibility</p:attrName>
                                        </p:attrNameLst>
                                      </p:cBhvr>
                                      <p:to>
                                        <p:strVal val="visible"/>
                                      </p:to>
                                    </p:set>
                                    <p:animEffect transition="in" filter="blinds(horizontal)">
                                      <p:cBhvr>
                                        <p:cTn id="7" dur="500"/>
                                        <p:tgtEl>
                                          <p:spTgt spid="20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D001D992-69B3-4FF7-AFFE-38BE67A7BA33}" type="slidenum">
              <a:rPr lang="en-US" altLang="zh-CN" sz="1100">
                <a:ea typeface="黑体" pitchFamily="2" charset="-122"/>
                <a:cs typeface="Arial" pitchFamily="34" charset="0"/>
              </a:rPr>
              <a:pPr algn="ctr"/>
              <a:t>17</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
        <p:nvSpPr>
          <p:cNvPr id="13" name="内容占位符 2"/>
          <p:cNvSpPr txBox="1">
            <a:spLocks/>
          </p:cNvSpPr>
          <p:nvPr/>
        </p:nvSpPr>
        <p:spPr bwMode="auto">
          <a:xfrm>
            <a:off x="642938" y="1928813"/>
            <a:ext cx="7858125" cy="4714875"/>
          </a:xfrm>
          <a:prstGeom prst="rect">
            <a:avLst/>
          </a:prstGeom>
          <a:noFill/>
          <a:ln w="9525">
            <a:noFill/>
            <a:miter lim="800000"/>
            <a:headEnd/>
            <a:tailEnd/>
          </a:ln>
        </p:spPr>
        <p:txBody>
          <a:bodyPr/>
          <a:lstStyle/>
          <a:p>
            <a:pPr marL="342900" indent="-342900" algn="just"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3. 《</a:t>
            </a:r>
            <a:r>
              <a:rPr lang="zh-CN" altLang="en-US" b="1" dirty="0">
                <a:solidFill>
                  <a:srgbClr val="C00000"/>
                </a:solidFill>
                <a:latin typeface="华文中宋" pitchFamily="2" charset="-122"/>
                <a:ea typeface="华文中宋" pitchFamily="2" charset="-122"/>
                <a:cs typeface="Times New Roman" pitchFamily="18" charset="0"/>
              </a:rPr>
              <a:t>易制毒化学品管理条例</a:t>
            </a:r>
            <a:r>
              <a:rPr lang="en-US" altLang="zh-CN" b="1" dirty="0">
                <a:solidFill>
                  <a:srgbClr val="C00000"/>
                </a:solidFill>
                <a:latin typeface="华文中宋" pitchFamily="2" charset="-122"/>
                <a:ea typeface="华文中宋" pitchFamily="2" charset="-122"/>
                <a:cs typeface="Times New Roman" pitchFamily="18" charset="0"/>
              </a:rPr>
              <a:t>》</a:t>
            </a: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立法时间：</a:t>
            </a:r>
            <a:r>
              <a:rPr lang="zh-CN" altLang="en-US" dirty="0">
                <a:latin typeface="华文中宋" pitchFamily="2" charset="-122"/>
                <a:ea typeface="华文中宋" pitchFamily="2" charset="-122"/>
                <a:cs typeface="Times New Roman" pitchFamily="18" charset="0"/>
              </a:rPr>
              <a:t>国务院立法通过，</a:t>
            </a:r>
            <a:r>
              <a:rPr lang="en-US" altLang="zh-CN" dirty="0">
                <a:latin typeface="华文中宋" pitchFamily="2" charset="-122"/>
                <a:ea typeface="华文中宋" pitchFamily="2" charset="-122"/>
                <a:cs typeface="Times New Roman" pitchFamily="18" charset="0"/>
              </a:rPr>
              <a:t>2005</a:t>
            </a:r>
            <a:r>
              <a:rPr lang="zh-CN" altLang="en-US" dirty="0">
                <a:latin typeface="华文中宋" pitchFamily="2" charset="-122"/>
                <a:ea typeface="华文中宋" pitchFamily="2" charset="-122"/>
                <a:cs typeface="Times New Roman" pitchFamily="18" charset="0"/>
              </a:rPr>
              <a:t>年</a:t>
            </a:r>
            <a:r>
              <a:rPr lang="en-US" altLang="zh-CN" dirty="0">
                <a:latin typeface="华文中宋" pitchFamily="2" charset="-122"/>
                <a:ea typeface="华文中宋" pitchFamily="2" charset="-122"/>
                <a:cs typeface="Times New Roman" pitchFamily="18" charset="0"/>
              </a:rPr>
              <a:t>11</a:t>
            </a:r>
            <a:r>
              <a:rPr lang="zh-CN" altLang="en-US" dirty="0">
                <a:latin typeface="华文中宋" pitchFamily="2" charset="-122"/>
                <a:ea typeface="华文中宋" pitchFamily="2" charset="-122"/>
                <a:cs typeface="Times New Roman" pitchFamily="18" charset="0"/>
              </a:rPr>
              <a:t>月</a:t>
            </a:r>
            <a:r>
              <a:rPr lang="en-US" altLang="zh-CN" dirty="0">
                <a:latin typeface="华文中宋" pitchFamily="2" charset="-122"/>
                <a:ea typeface="华文中宋" pitchFamily="2" charset="-122"/>
                <a:cs typeface="Times New Roman" pitchFamily="18" charset="0"/>
              </a:rPr>
              <a:t>1</a:t>
            </a:r>
            <a:r>
              <a:rPr lang="zh-CN" altLang="en-US" dirty="0">
                <a:latin typeface="华文中宋" pitchFamily="2" charset="-122"/>
                <a:ea typeface="华文中宋" pitchFamily="2" charset="-122"/>
                <a:cs typeface="Times New Roman" pitchFamily="18" charset="0"/>
              </a:rPr>
              <a:t>日起施行。</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法律地位</a:t>
            </a:r>
            <a:r>
              <a:rPr lang="zh-CN" altLang="en-US" dirty="0">
                <a:latin typeface="华文中宋" pitchFamily="2" charset="-122"/>
                <a:ea typeface="华文中宋" pitchFamily="2" charset="-122"/>
                <a:cs typeface="Times New Roman" pitchFamily="18" charset="0"/>
              </a:rPr>
              <a:t>：安全生产法律体系中的行政法规</a:t>
            </a:r>
            <a:r>
              <a:rPr lang="zh-CN" altLang="en-US" dirty="0">
                <a:solidFill>
                  <a:srgbClr val="0000FF"/>
                </a:solidFill>
                <a:latin typeface="华文中宋" pitchFamily="2" charset="-122"/>
                <a:ea typeface="华文中宋" pitchFamily="2" charset="-122"/>
                <a:cs typeface="Times New Roman" pitchFamily="18" charset="0"/>
              </a:rPr>
              <a:t>之一，</a:t>
            </a:r>
            <a:r>
              <a:rPr lang="zh-CN" altLang="en-US" dirty="0">
                <a:latin typeface="华文中宋" pitchFamily="2" charset="-122"/>
                <a:ea typeface="华文中宋" pitchFamily="2" charset="-122"/>
                <a:cs typeface="Times New Roman" pitchFamily="18" charset="0"/>
              </a:rPr>
              <a:t>是</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安全生产法</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的</a:t>
            </a:r>
            <a:r>
              <a:rPr lang="zh-CN" altLang="en-US" dirty="0">
                <a:solidFill>
                  <a:srgbClr val="0000FF"/>
                </a:solidFill>
                <a:latin typeface="华文中宋" pitchFamily="2" charset="-122"/>
                <a:ea typeface="华文中宋" pitchFamily="2" charset="-122"/>
                <a:cs typeface="Times New Roman" pitchFamily="18" charset="0"/>
              </a:rPr>
              <a:t>特别法</a:t>
            </a:r>
            <a:r>
              <a:rPr lang="zh-CN" altLang="en-US" dirty="0">
                <a:latin typeface="华文中宋" pitchFamily="2" charset="-122"/>
                <a:ea typeface="华文中宋" pitchFamily="2" charset="-122"/>
                <a:cs typeface="Times New Roman" pitchFamily="18" charset="0"/>
              </a:rPr>
              <a:t>。 </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en-US" altLang="zh-CN" dirty="0">
                <a:latin typeface="华文中宋" pitchFamily="2" charset="-122"/>
                <a:ea typeface="华文中宋" pitchFamily="2" charset="-122"/>
                <a:cs typeface="Times New Roman" pitchFamily="18" charset="0"/>
              </a:rPr>
              <a:t>  </a:t>
            </a:r>
            <a:r>
              <a:rPr lang="zh-CN" altLang="en-US" b="1" dirty="0">
                <a:latin typeface="华文中宋" pitchFamily="2" charset="-122"/>
                <a:ea typeface="华文中宋" pitchFamily="2" charset="-122"/>
                <a:cs typeface="Times New Roman" pitchFamily="18" charset="0"/>
              </a:rPr>
              <a:t>立法背景：</a:t>
            </a:r>
            <a:r>
              <a:rPr lang="zh-CN" altLang="en-US" dirty="0">
                <a:latin typeface="华文中宋" pitchFamily="2" charset="-122"/>
                <a:ea typeface="华文中宋" pitchFamily="2" charset="-122"/>
                <a:cs typeface="Times New Roman" pitchFamily="18" charset="0"/>
              </a:rPr>
              <a:t>易制毒化学品是指国家管制的可用于制造麻醉药品和精神药物的化学原料及配剂。</a:t>
            </a:r>
            <a:r>
              <a:rPr lang="en-US" altLang="zh-CN" dirty="0">
                <a:latin typeface="华文中宋" pitchFamily="2" charset="-122"/>
                <a:ea typeface="华文中宋" pitchFamily="2" charset="-122"/>
                <a:cs typeface="Times New Roman" pitchFamily="18" charset="0"/>
              </a:rPr>
              <a:t>1988</a:t>
            </a:r>
            <a:r>
              <a:rPr lang="zh-CN" altLang="en-US" dirty="0">
                <a:latin typeface="华文中宋" pitchFamily="2" charset="-122"/>
                <a:ea typeface="华文中宋" pitchFamily="2" charset="-122"/>
                <a:cs typeface="Times New Roman" pitchFamily="18" charset="0"/>
              </a:rPr>
              <a:t>年，联合国制定了</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禁止非法贩运麻醉药品和精神药物公约</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，列管了</a:t>
            </a:r>
            <a:r>
              <a:rPr lang="en-US" altLang="zh-CN" dirty="0">
                <a:latin typeface="华文中宋" pitchFamily="2" charset="-122"/>
                <a:ea typeface="华文中宋" pitchFamily="2" charset="-122"/>
                <a:cs typeface="Times New Roman" pitchFamily="18" charset="0"/>
              </a:rPr>
              <a:t>23</a:t>
            </a:r>
            <a:r>
              <a:rPr lang="zh-CN" altLang="en-US" dirty="0">
                <a:latin typeface="华文中宋" pitchFamily="2" charset="-122"/>
                <a:ea typeface="华文中宋" pitchFamily="2" charset="-122"/>
                <a:cs typeface="Times New Roman" pitchFamily="18" charset="0"/>
              </a:rPr>
              <a:t>种易制毒化学品。这些化学品不仅是工农业生产和日常生活的重要化工原料，而且也是地下毒品加工厂制造毒品的</a:t>
            </a:r>
            <a:r>
              <a:rPr lang="zh-CN" altLang="en-US" dirty="0">
                <a:latin typeface="华文中宋" pitchFamily="2" charset="-122"/>
                <a:ea typeface="华文中宋" pitchFamily="2" charset="-122"/>
                <a:cs typeface="Times New Roman" pitchFamily="18" charset="0"/>
                <a:hlinkClick r:id="rId2" action="ppaction://hlinkfile"/>
              </a:rPr>
              <a:t>主要原料及配剂</a:t>
            </a:r>
            <a:r>
              <a:rPr lang="zh-CN" altLang="en-US" dirty="0">
                <a:latin typeface="华文中宋" pitchFamily="2" charset="-122"/>
                <a:ea typeface="华文中宋" pitchFamily="2" charset="-122"/>
                <a:cs typeface="Times New Roman" pitchFamily="18" charset="0"/>
              </a:rPr>
              <a:t>。我国在危险化学品安全管理条例实施后，为了加强易制毒化学品的管理特别制订本条例。</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dirty="0">
                <a:latin typeface="华文中宋" pitchFamily="2" charset="-122"/>
                <a:ea typeface="华文中宋" pitchFamily="2" charset="-122"/>
                <a:cs typeface="Times New Roman" pitchFamily="18" charset="0"/>
              </a:rPr>
              <a:t> </a:t>
            </a:r>
            <a:r>
              <a:rPr lang="zh-CN" altLang="en-US" b="1" dirty="0">
                <a:latin typeface="华文中宋" pitchFamily="2" charset="-122"/>
                <a:ea typeface="华文中宋" pitchFamily="2" charset="-122"/>
                <a:cs typeface="Times New Roman" pitchFamily="18" charset="0"/>
              </a:rPr>
              <a:t> 主要内容</a:t>
            </a:r>
            <a:r>
              <a:rPr lang="zh-CN" altLang="en-US" dirty="0">
                <a:latin typeface="华文中宋" pitchFamily="2" charset="-122"/>
                <a:ea typeface="华文中宋" pitchFamily="2" charset="-122"/>
                <a:cs typeface="Times New Roman" pitchFamily="18" charset="0"/>
              </a:rPr>
              <a:t>：共</a:t>
            </a:r>
            <a:r>
              <a:rPr lang="en-US" altLang="zh-CN" dirty="0">
                <a:latin typeface="华文中宋" pitchFamily="2" charset="-122"/>
                <a:ea typeface="华文中宋" pitchFamily="2" charset="-122"/>
                <a:cs typeface="Times New Roman" pitchFamily="18" charset="0"/>
              </a:rPr>
              <a:t>8</a:t>
            </a:r>
            <a:r>
              <a:rPr lang="zh-CN" altLang="en-US" dirty="0">
                <a:latin typeface="华文中宋" pitchFamily="2" charset="-122"/>
                <a:ea typeface="华文中宋" pitchFamily="2" charset="-122"/>
                <a:cs typeface="Times New Roman" pitchFamily="18" charset="0"/>
              </a:rPr>
              <a:t>章</a:t>
            </a:r>
            <a:r>
              <a:rPr lang="en-US" altLang="zh-CN" dirty="0">
                <a:latin typeface="华文中宋" pitchFamily="2" charset="-122"/>
                <a:ea typeface="华文中宋" pitchFamily="2" charset="-122"/>
                <a:cs typeface="Times New Roman" pitchFamily="18" charset="0"/>
              </a:rPr>
              <a:t>45</a:t>
            </a:r>
            <a:r>
              <a:rPr lang="zh-CN" altLang="en-US" dirty="0">
                <a:latin typeface="华文中宋" pitchFamily="2" charset="-122"/>
                <a:ea typeface="华文中宋" pitchFamily="2" charset="-122"/>
                <a:cs typeface="Times New Roman" pitchFamily="18" charset="0"/>
              </a:rPr>
              <a:t>条，包括总则，生产、经营管理，购买管理，运输管理，进口、出口管理，监督检查，法律责任和附则等八部分。</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a:t>
            </a:r>
            <a:r>
              <a:rPr lang="zh-CN" altLang="en-US"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Times New Roman" pitchFamily="18" charset="0"/>
              </a:rPr>
              <a:t>第</a:t>
            </a:r>
            <a:r>
              <a:rPr lang="en-US" altLang="zh-CN"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Times New Roman" pitchFamily="18" charset="0"/>
              </a:rPr>
              <a:t>16</a:t>
            </a:r>
            <a:r>
              <a:rPr lang="zh-CN" altLang="en-US"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Times New Roman" pitchFamily="18" charset="0"/>
              </a:rPr>
              <a:t>条和第</a:t>
            </a:r>
            <a:r>
              <a:rPr lang="en-US" altLang="zh-CN"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Times New Roman" pitchFamily="18" charset="0"/>
              </a:rPr>
              <a:t>17</a:t>
            </a:r>
            <a:r>
              <a:rPr lang="zh-CN" altLang="en-US"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Times New Roman" pitchFamily="18" charset="0"/>
              </a:rPr>
              <a:t>条  个人不得购买第一类、第二类易制毒，购买第三类易制毒必须在购买前将所购数量、品种向公安局备案。（某学生私购丙酮被抓案）</a:t>
            </a:r>
            <a:r>
              <a:rPr lang="zh-CN" altLang="en-US" b="1" dirty="0">
                <a:latin typeface="华文中宋" pitchFamily="2" charset="-122"/>
                <a:ea typeface="华文中宋" pitchFamily="2" charset="-122"/>
                <a:cs typeface="Times New Roman" pitchFamily="18" charset="0"/>
              </a:rPr>
              <a:t>　</a:t>
            </a: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03F25DAF-D610-43EE-BF5F-ED1BF6667B90}" type="slidenum">
              <a:rPr lang="en-US" altLang="zh-CN" sz="1100">
                <a:ea typeface="黑体" pitchFamily="2" charset="-122"/>
                <a:cs typeface="Arial" pitchFamily="34" charset="0"/>
              </a:rPr>
              <a:pPr algn="ctr"/>
              <a:t>18</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
        <p:nvSpPr>
          <p:cNvPr id="13" name="内容占位符 2"/>
          <p:cNvSpPr txBox="1">
            <a:spLocks/>
          </p:cNvSpPr>
          <p:nvPr/>
        </p:nvSpPr>
        <p:spPr bwMode="auto">
          <a:xfrm>
            <a:off x="642938" y="1928813"/>
            <a:ext cx="7858125" cy="4643437"/>
          </a:xfrm>
          <a:prstGeom prst="rect">
            <a:avLst/>
          </a:prstGeom>
          <a:noFill/>
          <a:ln w="9525">
            <a:noFill/>
            <a:miter lim="800000"/>
            <a:headEnd/>
            <a:tailEnd/>
          </a:ln>
        </p:spPr>
        <p:txBody>
          <a:bodyPr/>
          <a:lstStyle/>
          <a:p>
            <a:pPr marL="342900" indent="-342900" algn="just"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4. 《</a:t>
            </a:r>
            <a:r>
              <a:rPr lang="zh-CN" altLang="en-US" b="1" dirty="0">
                <a:solidFill>
                  <a:srgbClr val="C00000"/>
                </a:solidFill>
                <a:latin typeface="华文中宋" pitchFamily="2" charset="-122"/>
                <a:ea typeface="华文中宋" pitchFamily="2" charset="-122"/>
                <a:cs typeface="Times New Roman" pitchFamily="18" charset="0"/>
              </a:rPr>
              <a:t>气瓶安全监察规定</a:t>
            </a:r>
            <a:r>
              <a:rPr lang="en-US" altLang="zh-CN" b="1" dirty="0">
                <a:solidFill>
                  <a:srgbClr val="C00000"/>
                </a:solidFill>
                <a:latin typeface="华文中宋" pitchFamily="2" charset="-122"/>
                <a:ea typeface="华文中宋" pitchFamily="2" charset="-122"/>
                <a:cs typeface="Times New Roman" pitchFamily="18" charset="0"/>
              </a:rPr>
              <a:t>》</a:t>
            </a: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立法时间：</a:t>
            </a:r>
            <a:r>
              <a:rPr lang="zh-CN" altLang="en-US" dirty="0">
                <a:latin typeface="华文中宋" pitchFamily="2" charset="-122"/>
                <a:ea typeface="华文中宋" pitchFamily="2" charset="-122"/>
                <a:cs typeface="Times New Roman" pitchFamily="18" charset="0"/>
              </a:rPr>
              <a:t>国家质量监督检验检疫总局颁布，</a:t>
            </a:r>
            <a:r>
              <a:rPr lang="en-US" altLang="zh-CN" dirty="0">
                <a:latin typeface="华文中宋" pitchFamily="2" charset="-122"/>
                <a:ea typeface="华文中宋" pitchFamily="2" charset="-122"/>
                <a:cs typeface="Times New Roman" pitchFamily="18" charset="0"/>
              </a:rPr>
              <a:t>2003</a:t>
            </a:r>
            <a:r>
              <a:rPr lang="zh-CN" altLang="en-US" dirty="0">
                <a:latin typeface="华文中宋" pitchFamily="2" charset="-122"/>
                <a:ea typeface="华文中宋" pitchFamily="2" charset="-122"/>
                <a:cs typeface="Times New Roman" pitchFamily="18" charset="0"/>
              </a:rPr>
              <a:t>年</a:t>
            </a:r>
            <a:r>
              <a:rPr lang="en-US" altLang="zh-CN" dirty="0">
                <a:latin typeface="华文中宋" pitchFamily="2" charset="-122"/>
                <a:ea typeface="华文中宋" pitchFamily="2" charset="-122"/>
                <a:cs typeface="Times New Roman" pitchFamily="18" charset="0"/>
              </a:rPr>
              <a:t>6</a:t>
            </a:r>
            <a:r>
              <a:rPr lang="zh-CN" altLang="en-US" dirty="0">
                <a:latin typeface="华文中宋" pitchFamily="2" charset="-122"/>
                <a:ea typeface="华文中宋" pitchFamily="2" charset="-122"/>
                <a:cs typeface="Times New Roman" pitchFamily="18" charset="0"/>
              </a:rPr>
              <a:t>月</a:t>
            </a:r>
            <a:r>
              <a:rPr lang="en-US" altLang="zh-CN" dirty="0">
                <a:latin typeface="华文中宋" pitchFamily="2" charset="-122"/>
                <a:ea typeface="华文中宋" pitchFamily="2" charset="-122"/>
                <a:cs typeface="Times New Roman" pitchFamily="18" charset="0"/>
              </a:rPr>
              <a:t>1</a:t>
            </a:r>
            <a:r>
              <a:rPr lang="zh-CN" altLang="en-US" dirty="0">
                <a:latin typeface="华文中宋" pitchFamily="2" charset="-122"/>
                <a:ea typeface="华文中宋" pitchFamily="2" charset="-122"/>
                <a:cs typeface="Times New Roman" pitchFamily="18" charset="0"/>
              </a:rPr>
              <a:t>日起施行。</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法律地位</a:t>
            </a:r>
            <a:r>
              <a:rPr lang="zh-CN" altLang="en-US" dirty="0">
                <a:latin typeface="华文中宋" pitchFamily="2" charset="-122"/>
                <a:ea typeface="华文中宋" pitchFamily="2" charset="-122"/>
                <a:cs typeface="Times New Roman" pitchFamily="18" charset="0"/>
              </a:rPr>
              <a:t>：安全生产法律体系中的</a:t>
            </a:r>
            <a:r>
              <a:rPr lang="zh-CN" altLang="en-US" dirty="0">
                <a:solidFill>
                  <a:srgbClr val="0000FF"/>
                </a:solidFill>
                <a:latin typeface="华文中宋" pitchFamily="2" charset="-122"/>
                <a:ea typeface="华文中宋" pitchFamily="2" charset="-122"/>
                <a:cs typeface="Times New Roman" pitchFamily="18" charset="0"/>
              </a:rPr>
              <a:t>部门规章之一，</a:t>
            </a:r>
            <a:r>
              <a:rPr lang="zh-CN" altLang="en-US" dirty="0">
                <a:latin typeface="华文中宋" pitchFamily="2" charset="-122"/>
                <a:ea typeface="华文中宋" pitchFamily="2" charset="-122"/>
                <a:cs typeface="Times New Roman" pitchFamily="18" charset="0"/>
              </a:rPr>
              <a:t>是</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安全生产法</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的</a:t>
            </a:r>
            <a:r>
              <a:rPr lang="zh-CN" altLang="en-US" dirty="0">
                <a:solidFill>
                  <a:srgbClr val="0000FF"/>
                </a:solidFill>
                <a:latin typeface="华文中宋" pitchFamily="2" charset="-122"/>
                <a:ea typeface="华文中宋" pitchFamily="2" charset="-122"/>
                <a:cs typeface="Times New Roman" pitchFamily="18" charset="0"/>
              </a:rPr>
              <a:t>特别法</a:t>
            </a:r>
            <a:r>
              <a:rPr lang="zh-CN" altLang="en-US" dirty="0">
                <a:latin typeface="华文中宋" pitchFamily="2" charset="-122"/>
                <a:ea typeface="华文中宋" pitchFamily="2" charset="-122"/>
                <a:cs typeface="Times New Roman" pitchFamily="18" charset="0"/>
              </a:rPr>
              <a:t>。 </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dirty="0">
                <a:latin typeface="华文中宋" pitchFamily="2" charset="-122"/>
                <a:ea typeface="华文中宋" pitchFamily="2" charset="-122"/>
                <a:cs typeface="Times New Roman" pitchFamily="18" charset="0"/>
              </a:rPr>
              <a:t>  </a:t>
            </a:r>
            <a:r>
              <a:rPr lang="zh-CN" altLang="en-US" b="1" dirty="0">
                <a:latin typeface="华文中宋" pitchFamily="2" charset="-122"/>
                <a:ea typeface="华文中宋" pitchFamily="2" charset="-122"/>
                <a:cs typeface="Times New Roman" pitchFamily="18" charset="0"/>
              </a:rPr>
              <a:t>适用范围</a:t>
            </a:r>
            <a:r>
              <a:rPr lang="zh-CN" altLang="en-US" dirty="0">
                <a:latin typeface="华文中宋" pitchFamily="2" charset="-122"/>
                <a:ea typeface="华文中宋" pitchFamily="2" charset="-122"/>
                <a:cs typeface="Times New Roman" pitchFamily="18" charset="0"/>
              </a:rPr>
              <a:t>：在中华人民共和国境内使用的气瓶，其设计、制造、充装、运输、储存、销售、使用和检验等各项活动。</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dirty="0">
                <a:latin typeface="华文中宋" pitchFamily="2" charset="-122"/>
                <a:ea typeface="华文中宋" pitchFamily="2" charset="-122"/>
                <a:cs typeface="Times New Roman" pitchFamily="18" charset="0"/>
              </a:rPr>
              <a:t> </a:t>
            </a:r>
            <a:r>
              <a:rPr lang="zh-CN" altLang="en-US" b="1" dirty="0">
                <a:latin typeface="华文中宋" pitchFamily="2" charset="-122"/>
                <a:ea typeface="华文中宋" pitchFamily="2" charset="-122"/>
                <a:cs typeface="Times New Roman" pitchFamily="18" charset="0"/>
              </a:rPr>
              <a:t> 主要内容</a:t>
            </a:r>
            <a:r>
              <a:rPr lang="zh-CN" altLang="en-US" dirty="0">
                <a:latin typeface="华文中宋" pitchFamily="2" charset="-122"/>
                <a:ea typeface="华文中宋" pitchFamily="2" charset="-122"/>
                <a:cs typeface="Times New Roman" pitchFamily="18" charset="0"/>
              </a:rPr>
              <a:t>：共</a:t>
            </a:r>
            <a:r>
              <a:rPr lang="en-US" altLang="zh-CN" dirty="0">
                <a:latin typeface="华文中宋" pitchFamily="2" charset="-122"/>
                <a:ea typeface="华文中宋" pitchFamily="2" charset="-122"/>
                <a:cs typeface="Times New Roman" pitchFamily="18" charset="0"/>
              </a:rPr>
              <a:t>8</a:t>
            </a:r>
            <a:r>
              <a:rPr lang="zh-CN" altLang="en-US" dirty="0">
                <a:latin typeface="华文中宋" pitchFamily="2" charset="-122"/>
                <a:ea typeface="华文中宋" pitchFamily="2" charset="-122"/>
                <a:cs typeface="Times New Roman" pitchFamily="18" charset="0"/>
              </a:rPr>
              <a:t>章</a:t>
            </a:r>
            <a:r>
              <a:rPr lang="en-US" altLang="zh-CN" dirty="0">
                <a:latin typeface="华文中宋" pitchFamily="2" charset="-122"/>
                <a:ea typeface="华文中宋" pitchFamily="2" charset="-122"/>
                <a:cs typeface="Times New Roman" pitchFamily="18" charset="0"/>
              </a:rPr>
              <a:t>57</a:t>
            </a:r>
            <a:r>
              <a:rPr lang="zh-CN" altLang="en-US" dirty="0">
                <a:latin typeface="华文中宋" pitchFamily="2" charset="-122"/>
                <a:ea typeface="华文中宋" pitchFamily="2" charset="-122"/>
                <a:cs typeface="Times New Roman" pitchFamily="18" charset="0"/>
              </a:rPr>
              <a:t>条，包括总则，气瓶设计与制造，气瓶制造监督检验，气瓶充装，气瓶定期检验，运输、储存、销售和使用，罚则和附则等八部分。</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第</a:t>
            </a:r>
            <a:r>
              <a:rPr lang="en-US" altLang="zh-CN" b="1" dirty="0">
                <a:latin typeface="华文中宋" pitchFamily="2" charset="-122"/>
                <a:ea typeface="华文中宋" pitchFamily="2" charset="-122"/>
                <a:cs typeface="Times New Roman" pitchFamily="18" charset="0"/>
              </a:rPr>
              <a:t>32</a:t>
            </a:r>
            <a:r>
              <a:rPr lang="zh-CN" altLang="en-US" b="1" dirty="0">
                <a:latin typeface="华文中宋" pitchFamily="2" charset="-122"/>
                <a:ea typeface="华文中宋" pitchFamily="2" charset="-122"/>
                <a:cs typeface="Times New Roman" pitchFamily="18" charset="0"/>
              </a:rPr>
              <a:t>条　</a:t>
            </a:r>
            <a:r>
              <a:rPr lang="zh-CN" altLang="en-US" dirty="0">
                <a:latin typeface="华文中宋" pitchFamily="2" charset="-122"/>
                <a:ea typeface="华文中宋" pitchFamily="2" charset="-122"/>
                <a:cs typeface="Times New Roman" pitchFamily="18" charset="0"/>
              </a:rPr>
              <a:t>任何单位和个人不得改装气瓶或将报废气瓶翻新后使用。</a:t>
            </a: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第</a:t>
            </a:r>
            <a:r>
              <a:rPr lang="en-US" altLang="zh-CN" b="1" dirty="0">
                <a:latin typeface="华文中宋" pitchFamily="2" charset="-122"/>
                <a:ea typeface="华文中宋" pitchFamily="2" charset="-122"/>
                <a:cs typeface="Times New Roman" pitchFamily="18" charset="0"/>
              </a:rPr>
              <a:t>47</a:t>
            </a:r>
            <a:r>
              <a:rPr lang="zh-CN" altLang="en-US" b="1" dirty="0">
                <a:latin typeface="华文中宋" pitchFamily="2" charset="-122"/>
                <a:ea typeface="华文中宋" pitchFamily="2" charset="-122"/>
                <a:cs typeface="Times New Roman" pitchFamily="18" charset="0"/>
              </a:rPr>
              <a:t>条　</a:t>
            </a:r>
            <a:r>
              <a:rPr lang="zh-CN" altLang="en-US" dirty="0">
                <a:latin typeface="华文中宋" pitchFamily="2" charset="-122"/>
                <a:ea typeface="华文中宋" pitchFamily="2" charset="-122"/>
                <a:cs typeface="Times New Roman" pitchFamily="18" charset="0"/>
              </a:rPr>
              <a:t>气瓶使用者应当遵守下列安全规定：</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一</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严格按照有关安全使用规定正确使用气瓶；</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二</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不得对气瓶瓶体进行焊接和更改气瓶的钢印或者颜色标记；</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三</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不得使用已报废的气瓶；</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四</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不得将气瓶内的气体向其他气瓶倒装或直接由罐车对气瓶进行充装；</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五</a:t>
            </a:r>
            <a:r>
              <a:rPr lang="en-US" altLang="zh-CN" dirty="0">
                <a:latin typeface="华文中宋" pitchFamily="2" charset="-122"/>
                <a:ea typeface="华文中宋" pitchFamily="2" charset="-122"/>
                <a:cs typeface="Times New Roman" pitchFamily="18" charset="0"/>
              </a:rPr>
              <a:t>)</a:t>
            </a:r>
            <a:r>
              <a:rPr lang="zh-CN" altLang="en-US" dirty="0">
                <a:latin typeface="华文中宋" pitchFamily="2" charset="-122"/>
                <a:ea typeface="华文中宋" pitchFamily="2" charset="-122"/>
                <a:cs typeface="Times New Roman" pitchFamily="18" charset="0"/>
              </a:rPr>
              <a:t>不得自行处理气瓶内的残液。</a:t>
            </a:r>
          </a:p>
          <a:p>
            <a:pPr algn="just" fontAlgn="auto">
              <a:spcBef>
                <a:spcPts val="1200"/>
              </a:spcBef>
              <a:spcAft>
                <a:spcPts val="0"/>
              </a:spcAft>
              <a:buSzPct val="95000"/>
              <a:buFont typeface="Wingdings" pitchFamily="2" charset="2"/>
              <a:buChar char="n"/>
              <a:defRPr/>
            </a:pPr>
            <a:endParaRPr lang="zh-CN" altLang="en-US" sz="1600" dirty="0">
              <a:latin typeface="华文中宋" pitchFamily="2" charset="-122"/>
              <a:ea typeface="华文中宋" pitchFamily="2" charset="-122"/>
              <a:cs typeface="Times New Roman" pitchFamily="18" charset="0"/>
            </a:endParaRPr>
          </a:p>
          <a:p>
            <a:pPr fontAlgn="auto">
              <a:spcBef>
                <a:spcPts val="1200"/>
              </a:spcBef>
              <a:spcAft>
                <a:spcPts val="0"/>
              </a:spcAft>
              <a:buClr>
                <a:srgbClr val="0BD0D9"/>
              </a:buClr>
              <a:buSzPct val="95000"/>
              <a:defRPr/>
            </a:pPr>
            <a:endParaRPr lang="en-US" altLang="zh-CN" dirty="0">
              <a:latin typeface="华文中宋" pitchFamily="2" charset="-122"/>
              <a:ea typeface="华文中宋" pitchFamily="2" charset="-122"/>
              <a:cs typeface="Times New Roman" pitchFamily="18" charset="0"/>
            </a:endParaRPr>
          </a:p>
          <a:p>
            <a:pPr marL="342900" indent="-342900" fontAlgn="auto">
              <a:spcBef>
                <a:spcPts val="1200"/>
              </a:spcBef>
              <a:spcAft>
                <a:spcPts val="0"/>
              </a:spcAft>
              <a:buClr>
                <a:srgbClr val="0BD0D9"/>
              </a:buClr>
              <a:buSzPct val="95000"/>
              <a:defRPr/>
            </a:pP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
        <p:nvSpPr>
          <p:cNvPr id="8" name="Rectangle 5"/>
          <p:cNvSpPr>
            <a:spLocks noChangeArrowheads="1"/>
          </p:cNvSpPr>
          <p:nvPr/>
        </p:nvSpPr>
        <p:spPr bwMode="auto">
          <a:xfrm>
            <a:off x="1285852" y="3286124"/>
            <a:ext cx="6643734" cy="1077218"/>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anchor="ctr">
            <a:spAutoFit/>
          </a:bodyPr>
          <a:lstStyle/>
          <a:p>
            <a:pPr algn="just">
              <a:defRPr/>
            </a:pPr>
            <a:r>
              <a:rPr lang="zh-CN" altLang="en-US" sz="3200" dirty="0">
                <a:solidFill>
                  <a:schemeClr val="tx1"/>
                </a:solidFill>
                <a:latin typeface="华文中宋" pitchFamily="2" charset="-122"/>
                <a:ea typeface="华文中宋" pitchFamily="2" charset="-122"/>
              </a:rPr>
              <a:t>未经国家许可，不得私自制造、充装、检验、运输、储存及销售气瓶</a:t>
            </a:r>
            <a:endParaRPr lang="zh-CN" sz="3200" dirty="0">
              <a:solidFill>
                <a:schemeClr val="tx1"/>
              </a:solidFill>
              <a:latin typeface="华文中宋" pitchFamily="2" charset="-122"/>
              <a:ea typeface="华文中宋"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034C80E3-7E1D-4289-B10B-C2D758CBCE85}" type="slidenum">
              <a:rPr lang="en-US" altLang="zh-CN" sz="1100">
                <a:ea typeface="黑体" pitchFamily="2" charset="-122"/>
                <a:cs typeface="Arial" pitchFamily="34" charset="0"/>
              </a:rPr>
              <a:pPr algn="ctr"/>
              <a:t>19</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
        <p:nvSpPr>
          <p:cNvPr id="13" name="内容占位符 2"/>
          <p:cNvSpPr txBox="1">
            <a:spLocks/>
          </p:cNvSpPr>
          <p:nvPr/>
        </p:nvSpPr>
        <p:spPr bwMode="auto">
          <a:xfrm>
            <a:off x="642938" y="1928813"/>
            <a:ext cx="6107112" cy="357187"/>
          </a:xfrm>
          <a:prstGeom prst="rect">
            <a:avLst/>
          </a:prstGeom>
          <a:noFill/>
          <a:ln w="9525">
            <a:noFill/>
            <a:miter lim="800000"/>
            <a:headEnd/>
            <a:tailEnd/>
          </a:ln>
        </p:spPr>
        <p:txBody>
          <a:bodyPr/>
          <a:lstStyle/>
          <a:p>
            <a:pPr marL="342900" indent="-342900" algn="just"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4. 《</a:t>
            </a:r>
            <a:r>
              <a:rPr lang="zh-CN" altLang="en-US" b="1" dirty="0">
                <a:solidFill>
                  <a:srgbClr val="C00000"/>
                </a:solidFill>
                <a:latin typeface="华文中宋" pitchFamily="2" charset="-122"/>
                <a:ea typeface="华文中宋" pitchFamily="2" charset="-122"/>
                <a:cs typeface="Times New Roman" pitchFamily="18" charset="0"/>
              </a:rPr>
              <a:t>气瓶安全监察规定</a:t>
            </a:r>
            <a:r>
              <a:rPr lang="en-US" altLang="zh-CN" b="1" dirty="0">
                <a:solidFill>
                  <a:srgbClr val="C00000"/>
                </a:solidFill>
                <a:latin typeface="华文中宋" pitchFamily="2" charset="-122"/>
                <a:ea typeface="华文中宋" pitchFamily="2" charset="-122"/>
                <a:cs typeface="Times New Roman" pitchFamily="18" charset="0"/>
              </a:rPr>
              <a:t>》</a:t>
            </a:r>
            <a:endParaRPr lang="en-US" altLang="zh-CN" dirty="0">
              <a:latin typeface="华文中宋" pitchFamily="2" charset="-122"/>
              <a:ea typeface="华文中宋" pitchFamily="2" charset="-122"/>
              <a:cs typeface="Times New Roman" pitchFamily="18" charset="0"/>
            </a:endParaRPr>
          </a:p>
          <a:p>
            <a:pPr marL="342900" indent="-342900" fontAlgn="auto">
              <a:spcBef>
                <a:spcPts val="1200"/>
              </a:spcBef>
              <a:spcAft>
                <a:spcPts val="0"/>
              </a:spcAft>
              <a:buClr>
                <a:srgbClr val="0BD0D9"/>
              </a:buClr>
              <a:buSzPct val="95000"/>
              <a:defRPr/>
            </a:pP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
        <p:nvSpPr>
          <p:cNvPr id="7" name="Rectangle 2"/>
          <p:cNvSpPr txBox="1">
            <a:spLocks noChangeArrowheads="1"/>
          </p:cNvSpPr>
          <p:nvPr/>
        </p:nvSpPr>
        <p:spPr bwMode="auto">
          <a:xfrm>
            <a:off x="538163" y="2357438"/>
            <a:ext cx="5748337" cy="2857500"/>
          </a:xfrm>
          <a:prstGeom prst="rect">
            <a:avLst/>
          </a:prstGeom>
          <a:noFill/>
          <a:ln w="9525">
            <a:noFill/>
            <a:miter lim="800000"/>
            <a:headEnd/>
            <a:tailEnd/>
          </a:ln>
        </p:spPr>
        <p:txBody>
          <a:bodyPr/>
          <a:lstStyle/>
          <a:p>
            <a:pPr marL="469900" indent="-469900" fontAlgn="auto">
              <a:lnSpc>
                <a:spcPct val="120000"/>
              </a:lnSpc>
              <a:spcBef>
                <a:spcPts val="1200"/>
              </a:spcBef>
              <a:spcAft>
                <a:spcPts val="0"/>
              </a:spcAft>
              <a:buFont typeface="Wingdings" pitchFamily="2" charset="2"/>
              <a:buChar char="n"/>
              <a:defRPr/>
            </a:pPr>
            <a:r>
              <a:rPr lang="zh-CN" altLang="en-US" b="1" dirty="0">
                <a:effectLst>
                  <a:outerShdw blurRad="38100" dist="38100" dir="2700000" algn="tl">
                    <a:srgbClr val="C0C0C0"/>
                  </a:outerShdw>
                </a:effectLst>
                <a:latin typeface="华文中宋" pitchFamily="2" charset="-122"/>
                <a:ea typeface="华文中宋" pitchFamily="2" charset="-122"/>
              </a:rPr>
              <a:t>典型</a:t>
            </a:r>
            <a:r>
              <a:rPr lang="zh-CN" altLang="en-US" b="1" dirty="0" smtClean="0">
                <a:effectLst>
                  <a:outerShdw blurRad="38100" dist="38100" dir="2700000" algn="tl">
                    <a:srgbClr val="C0C0C0"/>
                  </a:outerShdw>
                </a:effectLst>
                <a:latin typeface="华文中宋" pitchFamily="2" charset="-122"/>
                <a:ea typeface="华文中宋" pitchFamily="2" charset="-122"/>
              </a:rPr>
              <a:t>事故</a:t>
            </a:r>
            <a:r>
              <a:rPr lang="en-US" altLang="zh-CN" b="1" dirty="0" smtClean="0">
                <a:effectLst>
                  <a:outerShdw blurRad="38100" dist="38100" dir="2700000" algn="tl">
                    <a:srgbClr val="C0C0C0"/>
                  </a:outerShdw>
                </a:effectLst>
                <a:latin typeface="华文中宋" pitchFamily="2" charset="-122"/>
                <a:ea typeface="华文中宋" pitchFamily="2" charset="-122"/>
              </a:rPr>
              <a:t>1</a:t>
            </a:r>
            <a:endParaRPr lang="en-US" altLang="zh-CN" b="1" dirty="0">
              <a:effectLst>
                <a:outerShdw blurRad="38100" dist="38100" dir="2700000" algn="tl">
                  <a:srgbClr val="C0C0C0"/>
                </a:outerShdw>
              </a:effectLst>
              <a:latin typeface="华文中宋" pitchFamily="2" charset="-122"/>
              <a:ea typeface="华文中宋" pitchFamily="2" charset="-122"/>
            </a:endParaRPr>
          </a:p>
          <a:p>
            <a:pPr fontAlgn="auto">
              <a:lnSpc>
                <a:spcPct val="120000"/>
              </a:lnSpc>
              <a:spcBef>
                <a:spcPts val="1200"/>
              </a:spcBef>
              <a:spcAft>
                <a:spcPts val="0"/>
              </a:spcAft>
              <a:defRPr/>
            </a:pPr>
            <a:r>
              <a:rPr lang="en-US" altLang="zh-CN" sz="1600" dirty="0">
                <a:latin typeface="华文中宋" pitchFamily="2" charset="-122"/>
                <a:ea typeface="华文中宋" pitchFamily="2" charset="-122"/>
              </a:rPr>
              <a:t>        </a:t>
            </a:r>
            <a:r>
              <a:rPr lang="zh-CN" altLang="en-US" sz="1600" dirty="0">
                <a:solidFill>
                  <a:srgbClr val="0000FF"/>
                </a:solidFill>
                <a:latin typeface="华文中宋" pitchFamily="2" charset="-122"/>
                <a:ea typeface="华文中宋" pitchFamily="2" charset="-122"/>
              </a:rPr>
              <a:t>案情介绍</a:t>
            </a:r>
            <a:r>
              <a:rPr lang="zh-CN" altLang="en-US" sz="1600" dirty="0">
                <a:latin typeface="华文中宋" pitchFamily="2" charset="-122"/>
                <a:ea typeface="华文中宋" pitchFamily="2" charset="-122"/>
              </a:rPr>
              <a:t>：何某利用所在单位南船厂的氧气瓶仓库私自经营、运输氧气瓶（其中报废钢瓶），并经常到陶庄新站氧气充灌站由职工沈某为其充装氧气。</a:t>
            </a:r>
            <a:r>
              <a:rPr lang="en-US" altLang="zh-CN" sz="1600" dirty="0">
                <a:latin typeface="华文中宋" pitchFamily="2" charset="-122"/>
                <a:ea typeface="华文中宋" pitchFamily="2" charset="-122"/>
              </a:rPr>
              <a:t>2003</a:t>
            </a:r>
            <a:r>
              <a:rPr lang="zh-CN" altLang="en-US" sz="1600" dirty="0">
                <a:latin typeface="华文中宋" pitchFamily="2" charset="-122"/>
                <a:ea typeface="华文中宋" pitchFamily="2" charset="-122"/>
              </a:rPr>
              <a:t>年</a:t>
            </a:r>
            <a:r>
              <a:rPr lang="en-US" altLang="zh-CN" sz="1600" dirty="0">
                <a:latin typeface="华文中宋" pitchFamily="2" charset="-122"/>
                <a:ea typeface="华文中宋" pitchFamily="2" charset="-122"/>
              </a:rPr>
              <a:t>9</a:t>
            </a:r>
            <a:r>
              <a:rPr lang="zh-CN" altLang="en-US" sz="1600" dirty="0">
                <a:latin typeface="华文中宋" pitchFamily="2" charset="-122"/>
                <a:ea typeface="华文中宋" pitchFamily="2" charset="-122"/>
              </a:rPr>
              <a:t>月</a:t>
            </a:r>
            <a:r>
              <a:rPr lang="en-US" altLang="zh-CN" sz="1600" dirty="0">
                <a:latin typeface="华文中宋" pitchFamily="2" charset="-122"/>
                <a:ea typeface="华文中宋" pitchFamily="2" charset="-122"/>
              </a:rPr>
              <a:t>16</a:t>
            </a:r>
            <a:r>
              <a:rPr lang="zh-CN" altLang="en-US" sz="1600" dirty="0">
                <a:latin typeface="华文中宋" pitchFamily="2" charset="-122"/>
                <a:ea typeface="华文中宋" pitchFamily="2" charset="-122"/>
              </a:rPr>
              <a:t>日，何某派李某运输</a:t>
            </a:r>
            <a:r>
              <a:rPr lang="en-US" altLang="zh-CN" sz="1600" dirty="0">
                <a:latin typeface="华文中宋" pitchFamily="2" charset="-122"/>
                <a:ea typeface="华文中宋" pitchFamily="2" charset="-122"/>
              </a:rPr>
              <a:t>20</a:t>
            </a:r>
            <a:r>
              <a:rPr lang="zh-CN" altLang="en-US" sz="1600" dirty="0">
                <a:latin typeface="华文中宋" pitchFamily="2" charset="-122"/>
                <a:ea typeface="华文中宋" pitchFamily="2" charset="-122"/>
              </a:rPr>
              <a:t>个气瓶到该充灌站充装氧气，卸载氧气瓶过程中氧气瓶发生爆炸，李某被炸身亡，所幸未引起大范围伤亡事故。</a:t>
            </a:r>
            <a:endParaRPr lang="en-US" altLang="zh-CN" sz="1600" dirty="0">
              <a:latin typeface="华文中宋" pitchFamily="2" charset="-122"/>
              <a:ea typeface="华文中宋" pitchFamily="2" charset="-122"/>
            </a:endParaRPr>
          </a:p>
          <a:p>
            <a:pPr fontAlgn="auto">
              <a:lnSpc>
                <a:spcPct val="120000"/>
              </a:lnSpc>
              <a:spcBef>
                <a:spcPts val="0"/>
              </a:spcBef>
              <a:spcAft>
                <a:spcPts val="0"/>
              </a:spcAft>
              <a:defRPr/>
            </a:pPr>
            <a:r>
              <a:rPr lang="zh-CN" altLang="en-US" sz="1600" dirty="0">
                <a:latin typeface="华文中宋" pitchFamily="2" charset="-122"/>
                <a:ea typeface="华文中宋" pitchFamily="2" charset="-122"/>
              </a:rPr>
              <a:t>        </a:t>
            </a:r>
            <a:r>
              <a:rPr lang="zh-CN" altLang="en-US" sz="1600" dirty="0">
                <a:solidFill>
                  <a:srgbClr val="0000FF"/>
                </a:solidFill>
                <a:latin typeface="华文中宋" pitchFamily="2" charset="-122"/>
                <a:ea typeface="华文中宋" pitchFamily="2" charset="-122"/>
              </a:rPr>
              <a:t>事故原因：</a:t>
            </a:r>
            <a:r>
              <a:rPr lang="zh-CN" altLang="en-US" sz="1600" dirty="0">
                <a:latin typeface="华文中宋" pitchFamily="2" charset="-122"/>
                <a:ea typeface="华文中宋" pitchFamily="2" charset="-122"/>
              </a:rPr>
              <a:t>卸载中运输车左后轮胎爆裂，导致车辆左倾氧气瓶掉落，与地面废钢碰撞，瓶阀断裂遇油渍引发爆炸，经查氧气瓶属报废钢瓶。</a:t>
            </a:r>
            <a:endParaRPr lang="en-US" altLang="zh-CN" sz="1600" dirty="0">
              <a:latin typeface="华文中宋" pitchFamily="2" charset="-122"/>
              <a:ea typeface="华文中宋" pitchFamily="2" charset="-122"/>
            </a:endParaRPr>
          </a:p>
          <a:p>
            <a:pPr fontAlgn="auto">
              <a:lnSpc>
                <a:spcPct val="120000"/>
              </a:lnSpc>
              <a:spcBef>
                <a:spcPts val="0"/>
              </a:spcBef>
              <a:spcAft>
                <a:spcPts val="0"/>
              </a:spcAft>
              <a:defRPr/>
            </a:pPr>
            <a:endParaRPr lang="en-US" altLang="zh-CN" sz="1600" dirty="0">
              <a:latin typeface="华文中宋" pitchFamily="2" charset="-122"/>
              <a:ea typeface="华文中宋" pitchFamily="2" charset="-122"/>
            </a:endParaRPr>
          </a:p>
        </p:txBody>
      </p:sp>
      <p:pic>
        <p:nvPicPr>
          <p:cNvPr id="28679" name="Picture 2"/>
          <p:cNvPicPr>
            <a:picLocks noChangeAspect="1" noChangeArrowheads="1"/>
          </p:cNvPicPr>
          <p:nvPr/>
        </p:nvPicPr>
        <p:blipFill>
          <a:blip r:embed="rId2"/>
          <a:srcRect/>
          <a:stretch>
            <a:fillRect/>
          </a:stretch>
        </p:blipFill>
        <p:spPr bwMode="auto">
          <a:xfrm>
            <a:off x="6286500" y="2928938"/>
            <a:ext cx="2286000" cy="2252662"/>
          </a:xfrm>
          <a:prstGeom prst="rect">
            <a:avLst/>
          </a:prstGeom>
          <a:noFill/>
          <a:ln w="9525">
            <a:noFill/>
            <a:miter lim="800000"/>
            <a:headEnd/>
            <a:tailEnd/>
          </a:ln>
        </p:spPr>
      </p:pic>
      <p:sp>
        <p:nvSpPr>
          <p:cNvPr id="28680" name="矩形 7"/>
          <p:cNvSpPr>
            <a:spLocks noChangeArrowheads="1"/>
          </p:cNvSpPr>
          <p:nvPr/>
        </p:nvSpPr>
        <p:spPr bwMode="auto">
          <a:xfrm>
            <a:off x="571500" y="5214938"/>
            <a:ext cx="8286750" cy="1354137"/>
          </a:xfrm>
          <a:prstGeom prst="rect">
            <a:avLst/>
          </a:prstGeom>
          <a:noFill/>
          <a:ln w="9525">
            <a:noFill/>
            <a:miter lim="800000"/>
            <a:headEnd/>
            <a:tailEnd/>
          </a:ln>
        </p:spPr>
        <p:txBody>
          <a:bodyPr>
            <a:spAutoFit/>
          </a:bodyPr>
          <a:lstStyle/>
          <a:p>
            <a:r>
              <a:rPr lang="en-US" altLang="zh-CN">
                <a:latin typeface="华文中宋" pitchFamily="2" charset="-122"/>
                <a:ea typeface="华文中宋" pitchFamily="2" charset="-122"/>
              </a:rPr>
              <a:t>       </a:t>
            </a:r>
            <a:r>
              <a:rPr lang="zh-CN" altLang="en-US" sz="1600">
                <a:solidFill>
                  <a:srgbClr val="0000FF"/>
                </a:solidFill>
                <a:latin typeface="华文中宋" pitchFamily="2" charset="-122"/>
                <a:ea typeface="华文中宋" pitchFamily="2" charset="-122"/>
              </a:rPr>
              <a:t>处理意见：</a:t>
            </a:r>
            <a:r>
              <a:rPr lang="en-US" altLang="zh-CN" sz="1600">
                <a:latin typeface="华文中宋" pitchFamily="2" charset="-122"/>
                <a:ea typeface="华文中宋" pitchFamily="2" charset="-122"/>
              </a:rPr>
              <a:t>1. </a:t>
            </a:r>
            <a:r>
              <a:rPr lang="zh-CN" altLang="en-US" sz="1600">
                <a:latin typeface="华文中宋" pitchFamily="2" charset="-122"/>
                <a:ea typeface="华文中宋" pitchFamily="2" charset="-122"/>
              </a:rPr>
              <a:t>李某未经许可利用自备车非法从事气瓶公路运输，负事故直接责任，由于其已死亡，对其免除相关处罚。</a:t>
            </a:r>
            <a:r>
              <a:rPr lang="en-US" altLang="zh-CN" sz="1600">
                <a:latin typeface="华文中宋" pitchFamily="2" charset="-122"/>
                <a:ea typeface="华文中宋" pitchFamily="2" charset="-122"/>
              </a:rPr>
              <a:t>2. </a:t>
            </a:r>
            <a:r>
              <a:rPr lang="zh-CN" altLang="en-US" sz="1600">
                <a:latin typeface="华文中宋" pitchFamily="2" charset="-122"/>
                <a:ea typeface="华文中宋" pitchFamily="2" charset="-122"/>
              </a:rPr>
              <a:t>何某未经批准，雇佣李某等人，非法经营、运输气瓶，对其处以</a:t>
            </a:r>
            <a:r>
              <a:rPr lang="en-US" altLang="zh-CN" sz="1600">
                <a:latin typeface="华文中宋" pitchFamily="2" charset="-122"/>
                <a:ea typeface="华文中宋" pitchFamily="2" charset="-122"/>
              </a:rPr>
              <a:t>5</a:t>
            </a:r>
            <a:r>
              <a:rPr lang="zh-CN" altLang="en-US" sz="1600">
                <a:latin typeface="华文中宋" pitchFamily="2" charset="-122"/>
                <a:ea typeface="华文中宋" pitchFamily="2" charset="-122"/>
              </a:rPr>
              <a:t>万以上</a:t>
            </a:r>
            <a:r>
              <a:rPr lang="en-US" altLang="zh-CN" sz="1600">
                <a:latin typeface="华文中宋" pitchFamily="2" charset="-122"/>
                <a:ea typeface="华文中宋" pitchFamily="2" charset="-122"/>
              </a:rPr>
              <a:t>50</a:t>
            </a:r>
            <a:r>
              <a:rPr lang="zh-CN" altLang="en-US" sz="1600">
                <a:latin typeface="华文中宋" pitchFamily="2" charset="-122"/>
                <a:ea typeface="华文中宋" pitchFamily="2" charset="-122"/>
              </a:rPr>
              <a:t>万以下罚款。</a:t>
            </a:r>
            <a:r>
              <a:rPr lang="en-US" altLang="zh-CN" sz="1600">
                <a:latin typeface="华文中宋" pitchFamily="2" charset="-122"/>
                <a:ea typeface="华文中宋" pitchFamily="2" charset="-122"/>
              </a:rPr>
              <a:t>3. </a:t>
            </a:r>
            <a:r>
              <a:rPr lang="zh-CN" altLang="en-US" sz="1600">
                <a:latin typeface="华文中宋" pitchFamily="2" charset="-122"/>
                <a:ea typeface="华文中宋" pitchFamily="2" charset="-122"/>
              </a:rPr>
              <a:t>陶庄新站氧气充灌站沈某明知何某的气瓶有问题，仍多次违规为其充装，负有事故间接责任，责令充灌站对其进行处理，并将处理结果报安监局备案。</a:t>
            </a:r>
            <a:endParaRPr lang="zh-CN" altLang="en-US" sz="1600">
              <a:latin typeface="Franklin Gothic Book" pitchFamily="34" charset="0"/>
              <a:ea typeface="黑体" pitchFamily="2" charset="-122"/>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202071" y="1988840"/>
            <a:ext cx="4727383" cy="576262"/>
          </a:xfrm>
          <a:prstGeom prst="rect">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2293" name="灯片编号占位符 5"/>
          <p:cNvSpPr txBox="1">
            <a:spLocks noGrp="1"/>
          </p:cNvSpPr>
          <p:nvPr/>
        </p:nvSpPr>
        <p:spPr bwMode="auto">
          <a:xfrm>
            <a:off x="8382000" y="6278563"/>
            <a:ext cx="762000" cy="365125"/>
          </a:xfrm>
          <a:prstGeom prst="rect">
            <a:avLst/>
          </a:prstGeom>
          <a:noFill/>
          <a:ln w="9525">
            <a:noFill/>
            <a:miter lim="800000"/>
            <a:headEnd/>
            <a:tailEnd/>
          </a:ln>
        </p:spPr>
        <p:txBody>
          <a:bodyPr lIns="0" tIns="0" rIns="0" bIns="0" anchor="b"/>
          <a:lstStyle/>
          <a:p>
            <a:pPr algn="ctr">
              <a:lnSpc>
                <a:spcPct val="120000"/>
              </a:lnSpc>
              <a:buClr>
                <a:srgbClr val="FFFFCC"/>
              </a:buClr>
              <a:buSzPct val="80000"/>
              <a:buFont typeface="Wingdings" pitchFamily="2" charset="2"/>
              <a:buNone/>
            </a:pPr>
            <a:fld id="{BEED33AC-8026-405E-8049-DF51D1FA0300}" type="slidenum">
              <a:rPr lang="en-US" altLang="zh-CN" sz="1100">
                <a:ea typeface="黑体" pitchFamily="2" charset="-122"/>
                <a:cs typeface="Arial" pitchFamily="34" charset="0"/>
              </a:rPr>
              <a:pPr algn="ctr">
                <a:lnSpc>
                  <a:spcPct val="120000"/>
                </a:lnSpc>
                <a:buClr>
                  <a:srgbClr val="FFFFCC"/>
                </a:buClr>
                <a:buSzPct val="80000"/>
                <a:buFont typeface="Wingdings" pitchFamily="2" charset="2"/>
                <a:buNone/>
              </a:pPr>
              <a:t>2</a:t>
            </a:fld>
            <a:endParaRPr lang="en-US" altLang="zh-CN" sz="1100">
              <a:ea typeface="黑体" pitchFamily="2" charset="-122"/>
              <a:cs typeface="Arial" pitchFamily="34" charset="0"/>
            </a:endParaRPr>
          </a:p>
        </p:txBody>
      </p:sp>
      <p:sp>
        <p:nvSpPr>
          <p:cNvPr id="5" name="内容占位符 2"/>
          <p:cNvSpPr txBox="1">
            <a:spLocks/>
          </p:cNvSpPr>
          <p:nvPr/>
        </p:nvSpPr>
        <p:spPr bwMode="auto">
          <a:xfrm>
            <a:off x="2484438" y="1916113"/>
            <a:ext cx="5832475" cy="2941637"/>
          </a:xfrm>
          <a:prstGeom prst="rect">
            <a:avLst/>
          </a:prstGeom>
          <a:noFill/>
          <a:ln w="9525">
            <a:noFill/>
            <a:miter lim="800000"/>
            <a:headEnd/>
            <a:tailEnd/>
          </a:ln>
        </p:spPr>
        <p:txBody>
          <a:bodyPr/>
          <a:lstStyle/>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一、国家相关法律法规及政策</a:t>
            </a:r>
            <a:endParaRPr lang="en-US" altLang="zh-CN" sz="2600" b="1">
              <a:solidFill>
                <a:srgbClr val="C00000"/>
              </a:solidFill>
              <a:effectLst>
                <a:outerShdw blurRad="38100" dist="38100" dir="2700000" algn="tl">
                  <a:srgbClr val="C0C0C0"/>
                </a:outerShdw>
              </a:effectLst>
              <a:ea typeface="微软雅黑" pitchFamily="34" charset="-122"/>
            </a:endParaRPr>
          </a:p>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二、我校实验室安全基本现状</a:t>
            </a:r>
            <a:endParaRPr lang="en-US" altLang="zh-CN" sz="2600" b="1">
              <a:solidFill>
                <a:srgbClr val="C00000"/>
              </a:solidFill>
              <a:effectLst>
                <a:outerShdw blurRad="38100" dist="38100" dir="2700000" algn="tl">
                  <a:srgbClr val="C0C0C0"/>
                </a:outerShdw>
              </a:effectLst>
              <a:ea typeface="微软雅黑" pitchFamily="34" charset="-122"/>
            </a:endParaRPr>
          </a:p>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三、我校实验室安全重点工作</a:t>
            </a:r>
            <a:endParaRPr lang="en-US" altLang="zh-CN" sz="2600" b="1">
              <a:solidFill>
                <a:srgbClr val="C00000"/>
              </a:solidFill>
              <a:effectLst>
                <a:outerShdw blurRad="38100" dist="38100" dir="2700000" algn="tl">
                  <a:srgbClr val="C0C0C0"/>
                </a:outerShdw>
              </a:effectLst>
              <a:ea typeface="微软雅黑" pitchFamily="34" charset="-122"/>
            </a:endParaRPr>
          </a:p>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四、我校实验室安全管理制度</a:t>
            </a:r>
            <a:endParaRPr lang="en-US" altLang="zh-CN" sz="2600" b="1">
              <a:solidFill>
                <a:srgbClr val="C00000"/>
              </a:solidFill>
              <a:effectLst>
                <a:outerShdw blurRad="38100" dist="38100" dir="2700000" algn="tl">
                  <a:srgbClr val="C0C0C0"/>
                </a:outerShdw>
              </a:effectLst>
              <a:ea typeface="微软雅黑" pitchFamily="34" charset="-122"/>
            </a:endParaRPr>
          </a:p>
        </p:txBody>
      </p:sp>
      <p:sp>
        <p:nvSpPr>
          <p:cNvPr id="3" name="矩形 2"/>
          <p:cNvSpPr/>
          <p:nvPr/>
        </p:nvSpPr>
        <p:spPr>
          <a:xfrm>
            <a:off x="3563938" y="549275"/>
            <a:ext cx="1800225" cy="1162050"/>
          </a:xfrm>
          <a:prstGeom prst="rect">
            <a:avLst/>
          </a:prstGeom>
        </p:spPr>
        <p:txBody>
          <a:bodyPr>
            <a:spAutoFit/>
          </a:bodyPr>
          <a:lstStyle/>
          <a:p>
            <a:pPr algn="ctr" fontAlgn="auto">
              <a:spcBef>
                <a:spcPct val="20000"/>
              </a:spcBef>
              <a:spcAft>
                <a:spcPts val="0"/>
              </a:spcAft>
              <a:buClr>
                <a:srgbClr val="0BD0D9"/>
              </a:buClr>
              <a:buSzPct val="95000"/>
              <a:buFont typeface="Wingdings" pitchFamily="2" charset="2"/>
              <a:buNone/>
              <a:defRPr/>
            </a:pPr>
            <a:r>
              <a:rPr lang="zh-CN" altLang="en-US" sz="4800" b="1" dirty="0">
                <a:effectLst>
                  <a:outerShdw blurRad="38100" dist="38100" dir="2700000" algn="tl">
                    <a:srgbClr val="C0C0C0"/>
                  </a:outerShdw>
                </a:effectLst>
                <a:ea typeface="微软雅黑" pitchFamily="34" charset="-122"/>
              </a:rPr>
              <a:t>目录</a:t>
            </a:r>
            <a:endParaRPr lang="en-US" altLang="zh-CN" sz="4800" b="1" dirty="0">
              <a:effectLst>
                <a:outerShdw blurRad="38100" dist="38100" dir="2700000" algn="tl">
                  <a:srgbClr val="C0C0C0"/>
                </a:outerShdw>
              </a:effectLst>
              <a:ea typeface="微软雅黑" pitchFamily="34" charset="-122"/>
            </a:endParaRPr>
          </a:p>
          <a:p>
            <a:pPr algn="ctr" fontAlgn="auto">
              <a:spcBef>
                <a:spcPct val="20000"/>
              </a:spcBef>
              <a:spcAft>
                <a:spcPts val="0"/>
              </a:spcAft>
              <a:buClr>
                <a:srgbClr val="0BD0D9"/>
              </a:buClr>
              <a:buSzPct val="95000"/>
              <a:buFont typeface="Wingdings" pitchFamily="2" charset="2"/>
              <a:buNone/>
              <a:defRPr/>
            </a:pPr>
            <a:r>
              <a:rPr lang="en-US" altLang="zh-CN" b="1" dirty="0">
                <a:effectLst>
                  <a:outerShdw blurRad="38100" dist="38100" dir="2700000" algn="tl">
                    <a:srgbClr val="C0C0C0"/>
                  </a:outerShdw>
                </a:effectLst>
                <a:ea typeface="微软雅黑" pitchFamily="34" charset="-122"/>
              </a:rPr>
              <a:t>Content</a:t>
            </a:r>
            <a:endParaRPr lang="zh-CN" altLang="en-US" b="1" dirty="0">
              <a:effectLst>
                <a:outerShdw blurRad="38100" dist="38100" dir="2700000" algn="tl">
                  <a:srgbClr val="C0C0C0"/>
                </a:outerShdw>
              </a:effectLst>
              <a:ea typeface="微软雅黑" pitchFamily="34" charset="-122"/>
            </a:endParaRP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034C80E3-7E1D-4289-B10B-C2D758CBCE85}" type="slidenum">
              <a:rPr lang="en-US" altLang="zh-CN" sz="1100">
                <a:ea typeface="黑体" pitchFamily="2" charset="-122"/>
                <a:cs typeface="Arial" pitchFamily="34" charset="0"/>
              </a:rPr>
              <a:pPr algn="ctr"/>
              <a:t>20</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
        <p:nvSpPr>
          <p:cNvPr id="13" name="内容占位符 2"/>
          <p:cNvSpPr txBox="1">
            <a:spLocks/>
          </p:cNvSpPr>
          <p:nvPr/>
        </p:nvSpPr>
        <p:spPr bwMode="auto">
          <a:xfrm>
            <a:off x="642938" y="1928813"/>
            <a:ext cx="6107112" cy="357187"/>
          </a:xfrm>
          <a:prstGeom prst="rect">
            <a:avLst/>
          </a:prstGeom>
          <a:noFill/>
          <a:ln w="9525">
            <a:noFill/>
            <a:miter lim="800000"/>
            <a:headEnd/>
            <a:tailEnd/>
          </a:ln>
        </p:spPr>
        <p:txBody>
          <a:bodyPr/>
          <a:lstStyle/>
          <a:p>
            <a:pPr marL="342900" indent="-342900" algn="just"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4. 《</a:t>
            </a:r>
            <a:r>
              <a:rPr lang="zh-CN" altLang="en-US" b="1" dirty="0">
                <a:solidFill>
                  <a:srgbClr val="C00000"/>
                </a:solidFill>
                <a:latin typeface="华文中宋" pitchFamily="2" charset="-122"/>
                <a:ea typeface="华文中宋" pitchFamily="2" charset="-122"/>
                <a:cs typeface="Times New Roman" pitchFamily="18" charset="0"/>
              </a:rPr>
              <a:t>气瓶安全监察规定</a:t>
            </a:r>
            <a:r>
              <a:rPr lang="en-US" altLang="zh-CN" b="1" dirty="0">
                <a:solidFill>
                  <a:srgbClr val="C00000"/>
                </a:solidFill>
                <a:latin typeface="华文中宋" pitchFamily="2" charset="-122"/>
                <a:ea typeface="华文中宋" pitchFamily="2" charset="-122"/>
                <a:cs typeface="Times New Roman" pitchFamily="18" charset="0"/>
              </a:rPr>
              <a:t>》</a:t>
            </a:r>
            <a:endParaRPr lang="en-US" altLang="zh-CN" dirty="0">
              <a:latin typeface="华文中宋" pitchFamily="2" charset="-122"/>
              <a:ea typeface="华文中宋" pitchFamily="2" charset="-122"/>
              <a:cs typeface="Times New Roman" pitchFamily="18" charset="0"/>
            </a:endParaRPr>
          </a:p>
          <a:p>
            <a:pPr marL="342900" indent="-342900" fontAlgn="auto">
              <a:spcBef>
                <a:spcPts val="1200"/>
              </a:spcBef>
              <a:spcAft>
                <a:spcPts val="0"/>
              </a:spcAft>
              <a:buClr>
                <a:srgbClr val="0BD0D9"/>
              </a:buClr>
              <a:buSzPct val="95000"/>
              <a:defRPr/>
            </a:pP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
        <p:nvSpPr>
          <p:cNvPr id="7" name="Rectangle 2"/>
          <p:cNvSpPr txBox="1">
            <a:spLocks noChangeArrowheads="1"/>
          </p:cNvSpPr>
          <p:nvPr/>
        </p:nvSpPr>
        <p:spPr bwMode="auto">
          <a:xfrm>
            <a:off x="538163" y="2357438"/>
            <a:ext cx="6677043" cy="1857380"/>
          </a:xfrm>
          <a:prstGeom prst="rect">
            <a:avLst/>
          </a:prstGeom>
          <a:noFill/>
          <a:ln w="9525">
            <a:noFill/>
            <a:miter lim="800000"/>
            <a:headEnd/>
            <a:tailEnd/>
          </a:ln>
        </p:spPr>
        <p:txBody>
          <a:bodyPr/>
          <a:lstStyle/>
          <a:p>
            <a:pPr marL="469900" indent="-469900" fontAlgn="auto">
              <a:lnSpc>
                <a:spcPct val="120000"/>
              </a:lnSpc>
              <a:spcBef>
                <a:spcPts val="1200"/>
              </a:spcBef>
              <a:spcAft>
                <a:spcPts val="0"/>
              </a:spcAft>
              <a:buFont typeface="Wingdings" pitchFamily="2" charset="2"/>
              <a:buChar char="n"/>
              <a:defRPr/>
            </a:pPr>
            <a:r>
              <a:rPr lang="zh-CN" altLang="en-US" b="1" dirty="0">
                <a:effectLst>
                  <a:outerShdw blurRad="38100" dist="38100" dir="2700000" algn="tl">
                    <a:srgbClr val="C0C0C0"/>
                  </a:outerShdw>
                </a:effectLst>
                <a:latin typeface="华文中宋" pitchFamily="2" charset="-122"/>
                <a:ea typeface="华文中宋" pitchFamily="2" charset="-122"/>
              </a:rPr>
              <a:t>典型</a:t>
            </a:r>
            <a:r>
              <a:rPr lang="zh-CN" altLang="en-US" b="1" dirty="0" smtClean="0">
                <a:effectLst>
                  <a:outerShdw blurRad="38100" dist="38100" dir="2700000" algn="tl">
                    <a:srgbClr val="C0C0C0"/>
                  </a:outerShdw>
                </a:effectLst>
                <a:latin typeface="华文中宋" pitchFamily="2" charset="-122"/>
                <a:ea typeface="华文中宋" pitchFamily="2" charset="-122"/>
              </a:rPr>
              <a:t>事故 </a:t>
            </a:r>
            <a:r>
              <a:rPr lang="en-US" altLang="zh-CN" b="1" dirty="0" smtClean="0">
                <a:effectLst>
                  <a:outerShdw blurRad="38100" dist="38100" dir="2700000" algn="tl">
                    <a:srgbClr val="C0C0C0"/>
                  </a:outerShdw>
                </a:effectLst>
                <a:latin typeface="华文中宋" pitchFamily="2" charset="-122"/>
                <a:ea typeface="华文中宋" pitchFamily="2" charset="-122"/>
              </a:rPr>
              <a:t>2——</a:t>
            </a:r>
            <a:r>
              <a:rPr lang="zh-CN" altLang="en-US" b="1" dirty="0" smtClean="0">
                <a:effectLst>
                  <a:outerShdw blurRad="38100" dist="38100" dir="2700000" algn="tl">
                    <a:srgbClr val="C0C0C0"/>
                  </a:outerShdw>
                </a:effectLst>
                <a:latin typeface="华文中宋" pitchFamily="2" charset="-122"/>
                <a:ea typeface="华文中宋" pitchFamily="2" charset="-122"/>
              </a:rPr>
              <a:t>清华大学化学实验室爆炸</a:t>
            </a:r>
            <a:endParaRPr lang="en-US" altLang="zh-CN" b="1" dirty="0">
              <a:effectLst>
                <a:outerShdw blurRad="38100" dist="38100" dir="2700000" algn="tl">
                  <a:srgbClr val="C0C0C0"/>
                </a:outerShdw>
              </a:effectLst>
              <a:latin typeface="华文中宋" pitchFamily="2" charset="-122"/>
              <a:ea typeface="华文中宋" pitchFamily="2" charset="-122"/>
            </a:endParaRPr>
          </a:p>
          <a:p>
            <a:pPr marL="539750" indent="-539750" algn="just" fontAlgn="auto">
              <a:lnSpc>
                <a:spcPct val="120000"/>
              </a:lnSpc>
              <a:spcBef>
                <a:spcPts val="1200"/>
              </a:spcBef>
              <a:spcAft>
                <a:spcPts val="0"/>
              </a:spcAft>
              <a:defRPr/>
            </a:pPr>
            <a:r>
              <a:rPr lang="en-US" altLang="zh-CN" sz="1600" dirty="0">
                <a:latin typeface="华文中宋" pitchFamily="2" charset="-122"/>
                <a:ea typeface="华文中宋" pitchFamily="2" charset="-122"/>
              </a:rPr>
              <a:t>        </a:t>
            </a:r>
            <a:r>
              <a:rPr lang="zh-CN" altLang="en-US" sz="1600" dirty="0">
                <a:solidFill>
                  <a:srgbClr val="0000FF"/>
                </a:solidFill>
                <a:latin typeface="华文中宋" pitchFamily="2" charset="-122"/>
                <a:ea typeface="华文中宋" pitchFamily="2" charset="-122"/>
              </a:rPr>
              <a:t>案情介绍</a:t>
            </a:r>
            <a:r>
              <a:rPr lang="zh-CN" altLang="en-US" sz="1600" dirty="0" smtClean="0">
                <a:latin typeface="华文中宋" pitchFamily="2" charset="-122"/>
                <a:ea typeface="华文中宋" pitchFamily="2" charset="-122"/>
              </a:rPr>
              <a:t>：</a:t>
            </a:r>
            <a:r>
              <a:rPr lang="en-US" altLang="zh-CN" sz="1600" dirty="0" smtClean="0">
                <a:latin typeface="华文中宋" pitchFamily="2" charset="-122"/>
                <a:ea typeface="华文中宋" pitchFamily="2" charset="-122"/>
              </a:rPr>
              <a:t>2015</a:t>
            </a:r>
            <a:r>
              <a:rPr lang="zh-CN" altLang="en-US" sz="1600" dirty="0" smtClean="0">
                <a:latin typeface="华文中宋" pitchFamily="2" charset="-122"/>
                <a:ea typeface="华文中宋" pitchFamily="2" charset="-122"/>
              </a:rPr>
              <a:t>年</a:t>
            </a:r>
            <a:r>
              <a:rPr lang="en-US" altLang="zh-CN" sz="1600" dirty="0" smtClean="0">
                <a:latin typeface="华文中宋" pitchFamily="2" charset="-122"/>
                <a:ea typeface="华文中宋" pitchFamily="2" charset="-122"/>
              </a:rPr>
              <a:t>12</a:t>
            </a:r>
            <a:r>
              <a:rPr lang="zh-CN" altLang="en-US" sz="1600" dirty="0" smtClean="0">
                <a:latin typeface="华文中宋" pitchFamily="2" charset="-122"/>
                <a:ea typeface="华文中宋" pitchFamily="2" charset="-122"/>
              </a:rPr>
              <a:t>月</a:t>
            </a:r>
            <a:r>
              <a:rPr lang="en-US" altLang="zh-CN" sz="1600" dirty="0" smtClean="0">
                <a:latin typeface="华文中宋" pitchFamily="2" charset="-122"/>
                <a:ea typeface="华文中宋" pitchFamily="2" charset="-122"/>
              </a:rPr>
              <a:t>18</a:t>
            </a:r>
            <a:r>
              <a:rPr lang="zh-CN" altLang="en-US" sz="1600" dirty="0" smtClean="0">
                <a:latin typeface="华文中宋" pitchFamily="2" charset="-122"/>
                <a:ea typeface="华文中宋" pitchFamily="2" charset="-122"/>
              </a:rPr>
              <a:t>日上午</a:t>
            </a:r>
            <a:r>
              <a:rPr lang="en-US" altLang="zh-CN" sz="1600" dirty="0" smtClean="0">
                <a:latin typeface="华文中宋" pitchFamily="2" charset="-122"/>
                <a:ea typeface="华文中宋" pitchFamily="2" charset="-122"/>
              </a:rPr>
              <a:t>10:10</a:t>
            </a:r>
            <a:r>
              <a:rPr lang="zh-CN" altLang="en-US" sz="1600" dirty="0" smtClean="0">
                <a:latin typeface="华文中宋" pitchFamily="2" charset="-122"/>
                <a:ea typeface="华文中宋" pitchFamily="2" charset="-122"/>
              </a:rPr>
              <a:t>左右，清华大学化学系</a:t>
            </a:r>
            <a:r>
              <a:rPr lang="en-US" altLang="zh-CN" sz="1600" dirty="0" smtClean="0">
                <a:latin typeface="华文中宋" pitchFamily="2" charset="-122"/>
                <a:ea typeface="华文中宋" pitchFamily="2" charset="-122"/>
              </a:rPr>
              <a:t>(</a:t>
            </a:r>
            <a:r>
              <a:rPr lang="zh-CN" altLang="en-US" sz="1600" dirty="0" smtClean="0">
                <a:latin typeface="华文中宋" pitchFamily="2" charset="-122"/>
                <a:ea typeface="华文中宋" pitchFamily="2" charset="-122"/>
              </a:rPr>
              <a:t>何添楼</a:t>
            </a:r>
            <a:r>
              <a:rPr lang="en-US" altLang="zh-CN" sz="1600" dirty="0" smtClean="0">
                <a:latin typeface="华文中宋" pitchFamily="2" charset="-122"/>
                <a:ea typeface="华文中宋" pitchFamily="2" charset="-122"/>
              </a:rPr>
              <a:t>)231</a:t>
            </a:r>
            <a:r>
              <a:rPr lang="zh-CN" altLang="en-US" sz="1600" dirty="0" smtClean="0">
                <a:latin typeface="华文中宋" pitchFamily="2" charset="-122"/>
                <a:ea typeface="华文中宋" pitchFamily="2" charset="-122"/>
              </a:rPr>
              <a:t>实验室发生火灾爆炸事故。事故造成</a:t>
            </a:r>
            <a:r>
              <a:rPr lang="en-US" altLang="zh-CN" sz="1600" dirty="0" smtClean="0">
                <a:latin typeface="华文中宋" pitchFamily="2" charset="-122"/>
                <a:ea typeface="华文中宋" pitchFamily="2" charset="-122"/>
              </a:rPr>
              <a:t>1</a:t>
            </a:r>
            <a:r>
              <a:rPr lang="zh-CN" altLang="en-US" sz="1600" dirty="0" smtClean="0">
                <a:latin typeface="华文中宋" pitchFamily="2" charset="-122"/>
                <a:ea typeface="华文中宋" pitchFamily="2" charset="-122"/>
              </a:rPr>
              <a:t>名博士后实验人员（孟祥见）死亡，过火面积近百平米，造成相关专业某些课程大面积停课。</a:t>
            </a:r>
            <a:endParaRPr lang="en-US" altLang="zh-CN" sz="1600" dirty="0" smtClean="0">
              <a:latin typeface="华文中宋" pitchFamily="2" charset="-122"/>
              <a:ea typeface="华文中宋" pitchFamily="2" charset="-122"/>
            </a:endParaRPr>
          </a:p>
          <a:p>
            <a:pPr algn="just" fontAlgn="auto">
              <a:lnSpc>
                <a:spcPct val="120000"/>
              </a:lnSpc>
              <a:spcBef>
                <a:spcPts val="0"/>
              </a:spcBef>
              <a:spcAft>
                <a:spcPts val="0"/>
              </a:spcAft>
              <a:defRPr/>
            </a:pPr>
            <a:r>
              <a:rPr lang="en-US" altLang="zh-CN" sz="1600" dirty="0" smtClean="0">
                <a:solidFill>
                  <a:srgbClr val="0000FF"/>
                </a:solidFill>
                <a:latin typeface="华文中宋" pitchFamily="2" charset="-122"/>
                <a:ea typeface="华文中宋" pitchFamily="2" charset="-122"/>
              </a:rPr>
              <a:t>        </a:t>
            </a:r>
            <a:r>
              <a:rPr lang="zh-CN" altLang="en-US" sz="1600" dirty="0" smtClean="0">
                <a:solidFill>
                  <a:srgbClr val="0000FF"/>
                </a:solidFill>
                <a:latin typeface="华文中宋" pitchFamily="2" charset="-122"/>
                <a:ea typeface="华文中宋" pitchFamily="2" charset="-122"/>
              </a:rPr>
              <a:t>事故原因：</a:t>
            </a:r>
            <a:r>
              <a:rPr lang="zh-CN" altLang="en-US" sz="1600" dirty="0" smtClean="0">
                <a:latin typeface="华文中宋" pitchFamily="2" charset="-122"/>
                <a:ea typeface="华文中宋" pitchFamily="2" charset="-122"/>
              </a:rPr>
              <a:t>实验所用氢气瓶意外爆炸、起火，导致孟祥见腿伤身亡</a:t>
            </a:r>
            <a:endParaRPr lang="en-US" altLang="zh-CN" sz="1600" dirty="0">
              <a:latin typeface="华文中宋" pitchFamily="2" charset="-122"/>
              <a:ea typeface="华文中宋" pitchFamily="2" charset="-122"/>
            </a:endParaRPr>
          </a:p>
        </p:txBody>
      </p:sp>
      <p:sp>
        <p:nvSpPr>
          <p:cNvPr id="10" name="Rectangle 2"/>
          <p:cNvSpPr txBox="1">
            <a:spLocks noChangeArrowheads="1"/>
          </p:cNvSpPr>
          <p:nvPr/>
        </p:nvSpPr>
        <p:spPr bwMode="auto">
          <a:xfrm>
            <a:off x="538163" y="4500570"/>
            <a:ext cx="6677043" cy="2214578"/>
          </a:xfrm>
          <a:prstGeom prst="rect">
            <a:avLst/>
          </a:prstGeom>
          <a:noFill/>
          <a:ln w="9525">
            <a:noFill/>
            <a:miter lim="800000"/>
            <a:headEnd/>
            <a:tailEnd/>
          </a:ln>
        </p:spPr>
        <p:txBody>
          <a:bodyPr/>
          <a:lstStyle/>
          <a:p>
            <a:pPr marL="469900" indent="-469900" fontAlgn="auto">
              <a:lnSpc>
                <a:spcPct val="120000"/>
              </a:lnSpc>
              <a:spcBef>
                <a:spcPts val="1200"/>
              </a:spcBef>
              <a:spcAft>
                <a:spcPts val="0"/>
              </a:spcAft>
              <a:buFont typeface="Wingdings" pitchFamily="2" charset="2"/>
              <a:buChar char="n"/>
              <a:defRPr/>
            </a:pPr>
            <a:r>
              <a:rPr lang="zh-CN" altLang="en-US" b="1" dirty="0">
                <a:effectLst>
                  <a:outerShdw blurRad="38100" dist="38100" dir="2700000" algn="tl">
                    <a:srgbClr val="C0C0C0"/>
                  </a:outerShdw>
                </a:effectLst>
                <a:latin typeface="华文中宋" pitchFamily="2" charset="-122"/>
                <a:ea typeface="华文中宋" pitchFamily="2" charset="-122"/>
              </a:rPr>
              <a:t>典型</a:t>
            </a:r>
            <a:r>
              <a:rPr lang="zh-CN" altLang="en-US" b="1" dirty="0" smtClean="0">
                <a:effectLst>
                  <a:outerShdw blurRad="38100" dist="38100" dir="2700000" algn="tl">
                    <a:srgbClr val="C0C0C0"/>
                  </a:outerShdw>
                </a:effectLst>
                <a:latin typeface="华文中宋" pitchFamily="2" charset="-122"/>
                <a:ea typeface="华文中宋" pitchFamily="2" charset="-122"/>
              </a:rPr>
              <a:t>事故 </a:t>
            </a:r>
            <a:r>
              <a:rPr lang="en-US" altLang="zh-CN" b="1" dirty="0" smtClean="0">
                <a:effectLst>
                  <a:outerShdw blurRad="38100" dist="38100" dir="2700000" algn="tl">
                    <a:srgbClr val="C0C0C0"/>
                  </a:outerShdw>
                </a:effectLst>
                <a:latin typeface="华文中宋" pitchFamily="2" charset="-122"/>
                <a:ea typeface="华文中宋" pitchFamily="2" charset="-122"/>
              </a:rPr>
              <a:t>3——</a:t>
            </a:r>
            <a:r>
              <a:rPr lang="zh-CN" altLang="en-US" b="1" dirty="0" smtClean="0">
                <a:effectLst>
                  <a:outerShdw blurRad="38100" dist="38100" dir="2700000" algn="tl">
                    <a:srgbClr val="C0C0C0"/>
                  </a:outerShdw>
                </a:effectLst>
                <a:latin typeface="华文中宋" pitchFamily="2" charset="-122"/>
                <a:ea typeface="华文中宋" pitchFamily="2" charset="-122"/>
              </a:rPr>
              <a:t>上海交通大学硫化氢泄漏</a:t>
            </a:r>
            <a:endParaRPr lang="en-US" altLang="zh-CN" b="1" dirty="0">
              <a:effectLst>
                <a:outerShdw blurRad="38100" dist="38100" dir="2700000" algn="tl">
                  <a:srgbClr val="C0C0C0"/>
                </a:outerShdw>
              </a:effectLst>
              <a:latin typeface="华文中宋" pitchFamily="2" charset="-122"/>
              <a:ea typeface="华文中宋" pitchFamily="2" charset="-122"/>
            </a:endParaRPr>
          </a:p>
          <a:p>
            <a:pPr marL="469900" indent="-469900" algn="just" eaLnBrk="1" hangingPunct="1">
              <a:lnSpc>
                <a:spcPct val="120000"/>
              </a:lnSpc>
              <a:defRPr/>
            </a:pPr>
            <a:r>
              <a:rPr lang="en-US" altLang="zh-CN" sz="1600" dirty="0">
                <a:latin typeface="华文中宋" pitchFamily="2" charset="-122"/>
                <a:ea typeface="华文中宋" pitchFamily="2" charset="-122"/>
              </a:rPr>
              <a:t>        </a:t>
            </a:r>
            <a:r>
              <a:rPr lang="zh-CN" altLang="en-US" sz="1600" dirty="0">
                <a:solidFill>
                  <a:srgbClr val="0000FF"/>
                </a:solidFill>
                <a:latin typeface="华文中宋" pitchFamily="2" charset="-122"/>
                <a:ea typeface="华文中宋" pitchFamily="2" charset="-122"/>
              </a:rPr>
              <a:t>案情介绍</a:t>
            </a:r>
            <a:r>
              <a:rPr lang="zh-CN" altLang="en-US" sz="1600" dirty="0" smtClean="0">
                <a:latin typeface="华文中宋" pitchFamily="2" charset="-122"/>
                <a:ea typeface="华文中宋" pitchFamily="2" charset="-122"/>
              </a:rPr>
              <a:t>：</a:t>
            </a:r>
            <a:r>
              <a:rPr lang="en-US" altLang="zh-CN" sz="1600" dirty="0" smtClean="0">
                <a:latin typeface="华文中宋" pitchFamily="2" charset="-122"/>
                <a:ea typeface="华文中宋" pitchFamily="2" charset="-122"/>
              </a:rPr>
              <a:t>2015</a:t>
            </a:r>
            <a:r>
              <a:rPr lang="zh-CN" altLang="en-US" sz="1600" dirty="0" smtClean="0">
                <a:latin typeface="华文中宋" pitchFamily="2" charset="-122"/>
                <a:ea typeface="华文中宋" pitchFamily="2" charset="-122"/>
              </a:rPr>
              <a:t>年</a:t>
            </a:r>
            <a:r>
              <a:rPr lang="en-US" altLang="zh-CN" sz="1600" dirty="0" smtClean="0">
                <a:latin typeface="华文中宋" pitchFamily="2" charset="-122"/>
                <a:ea typeface="华文中宋" pitchFamily="2" charset="-122"/>
              </a:rPr>
              <a:t>3</a:t>
            </a:r>
            <a:r>
              <a:rPr lang="zh-CN" altLang="en-US" sz="1600" dirty="0" smtClean="0">
                <a:latin typeface="华文中宋" pitchFamily="2" charset="-122"/>
                <a:ea typeface="华文中宋" pitchFamily="2" charset="-122"/>
              </a:rPr>
              <a:t>月</a:t>
            </a:r>
            <a:r>
              <a:rPr lang="en-US" altLang="zh-CN" sz="1600" dirty="0" smtClean="0">
                <a:latin typeface="华文中宋" pitchFamily="2" charset="-122"/>
                <a:ea typeface="华文中宋" pitchFamily="2" charset="-122"/>
              </a:rPr>
              <a:t>3</a:t>
            </a:r>
            <a:r>
              <a:rPr lang="zh-CN" altLang="en-US" sz="1600" dirty="0" smtClean="0">
                <a:latin typeface="华文中宋" pitchFamily="2" charset="-122"/>
                <a:ea typeface="华文中宋" pitchFamily="2" charset="-122"/>
              </a:rPr>
              <a:t>日，交大闵行校区环境学院一实验室发生硫化氢泄漏事件，造成一人死亡。事发时系供货单位业务员在更换气瓶过程中，气瓶内硫化氢气体发生泄漏导致其身亡。</a:t>
            </a:r>
            <a:endParaRPr lang="en-US" altLang="zh-CN" sz="1600" dirty="0" smtClean="0">
              <a:latin typeface="华文中宋" pitchFamily="2" charset="-122"/>
              <a:ea typeface="华文中宋" pitchFamily="2" charset="-122"/>
            </a:endParaRPr>
          </a:p>
          <a:p>
            <a:pPr marL="469900" indent="-469900" algn="just" eaLnBrk="1" hangingPunct="1">
              <a:lnSpc>
                <a:spcPct val="125000"/>
              </a:lnSpc>
              <a:defRPr/>
            </a:pPr>
            <a:r>
              <a:rPr lang="zh-CN" altLang="en-US" sz="1600" dirty="0" smtClean="0">
                <a:latin typeface="华文中宋" pitchFamily="2" charset="-122"/>
                <a:ea typeface="华文中宋" pitchFamily="2" charset="-122"/>
              </a:rPr>
              <a:t>        死者为实验室硫化氢气体供应商并为该企业法人。死者从事化学品工作多年，实际操作业务并不熟悉。</a:t>
            </a:r>
            <a:endParaRPr lang="en-US" altLang="zh-CN" sz="1600" dirty="0" smtClean="0">
              <a:latin typeface="华文中宋" pitchFamily="2" charset="-122"/>
              <a:ea typeface="华文中宋" pitchFamily="2" charset="-122"/>
            </a:endParaRPr>
          </a:p>
          <a:p>
            <a:pPr algn="just" fontAlgn="auto">
              <a:lnSpc>
                <a:spcPct val="120000"/>
              </a:lnSpc>
              <a:spcBef>
                <a:spcPts val="0"/>
              </a:spcBef>
              <a:spcAft>
                <a:spcPts val="0"/>
              </a:spcAft>
              <a:defRPr/>
            </a:pPr>
            <a:r>
              <a:rPr lang="en-US" altLang="zh-CN" sz="1600" dirty="0" smtClean="0">
                <a:solidFill>
                  <a:srgbClr val="0000FF"/>
                </a:solidFill>
                <a:latin typeface="华文中宋" pitchFamily="2" charset="-122"/>
                <a:ea typeface="华文中宋" pitchFamily="2" charset="-122"/>
              </a:rPr>
              <a:t>        </a:t>
            </a:r>
            <a:r>
              <a:rPr lang="zh-CN" altLang="en-US" sz="1600" dirty="0" smtClean="0">
                <a:solidFill>
                  <a:srgbClr val="0000FF"/>
                </a:solidFill>
                <a:latin typeface="华文中宋" pitchFamily="2" charset="-122"/>
                <a:ea typeface="华文中宋" pitchFamily="2" charset="-122"/>
              </a:rPr>
              <a:t>事故原因：</a:t>
            </a:r>
            <a:r>
              <a:rPr lang="zh-CN" altLang="en-US" sz="1600" dirty="0" smtClean="0">
                <a:latin typeface="华文中宋" pitchFamily="2" charset="-122"/>
                <a:ea typeface="华文中宋" pitchFamily="2" charset="-122"/>
              </a:rPr>
              <a:t>不清楚操作规范</a:t>
            </a:r>
            <a:endParaRPr lang="en-US" altLang="zh-CN" sz="1600" dirty="0">
              <a:latin typeface="华文中宋" pitchFamily="2" charset="-122"/>
              <a:ea typeface="华文中宋" pitchFamily="2" charset="-122"/>
            </a:endParaRPr>
          </a:p>
        </p:txBody>
      </p:sp>
      <p:pic>
        <p:nvPicPr>
          <p:cNvPr id="12" name="Picture 2"/>
          <p:cNvPicPr>
            <a:picLocks noChangeAspect="1" noChangeArrowheads="1"/>
          </p:cNvPicPr>
          <p:nvPr/>
        </p:nvPicPr>
        <p:blipFill>
          <a:blip r:embed="rId2" cstate="print"/>
          <a:srcRect/>
          <a:stretch>
            <a:fillRect/>
          </a:stretch>
        </p:blipFill>
        <p:spPr bwMode="auto">
          <a:xfrm>
            <a:off x="7215206" y="4643446"/>
            <a:ext cx="1714511" cy="1214446"/>
          </a:xfrm>
          <a:prstGeom prst="rect">
            <a:avLst/>
          </a:prstGeom>
          <a:noFill/>
          <a:ln w="9525">
            <a:noFill/>
            <a:miter lim="800000"/>
            <a:headEnd/>
            <a:tailEnd/>
          </a:ln>
        </p:spPr>
      </p:pic>
      <p:grpSp>
        <p:nvGrpSpPr>
          <p:cNvPr id="14" name="组合 13"/>
          <p:cNvGrpSpPr/>
          <p:nvPr/>
        </p:nvGrpSpPr>
        <p:grpSpPr>
          <a:xfrm>
            <a:off x="7286644" y="2643182"/>
            <a:ext cx="1571636" cy="1804990"/>
            <a:chOff x="6477000" y="1981200"/>
            <a:chExt cx="1895061" cy="2303621"/>
          </a:xfrm>
        </p:grpSpPr>
        <p:pic>
          <p:nvPicPr>
            <p:cNvPr id="15" name="Picture 3"/>
            <p:cNvPicPr>
              <a:picLocks noChangeAspect="1" noChangeArrowheads="1"/>
            </p:cNvPicPr>
            <p:nvPr/>
          </p:nvPicPr>
          <p:blipFill>
            <a:blip r:embed="rId3"/>
            <a:srcRect/>
            <a:stretch>
              <a:fillRect/>
            </a:stretch>
          </p:blipFill>
          <p:spPr bwMode="auto">
            <a:xfrm>
              <a:off x="6477000" y="1981200"/>
              <a:ext cx="1895061" cy="2057400"/>
            </a:xfrm>
            <a:prstGeom prst="rect">
              <a:avLst/>
            </a:prstGeom>
            <a:noFill/>
            <a:ln w="9525">
              <a:noFill/>
              <a:miter lim="800000"/>
              <a:headEnd/>
              <a:tailEnd/>
            </a:ln>
            <a:effectLst/>
          </p:spPr>
        </p:pic>
        <p:sp>
          <p:nvSpPr>
            <p:cNvPr id="16" name="TextBox 15"/>
            <p:cNvSpPr txBox="1"/>
            <p:nvPr/>
          </p:nvSpPr>
          <p:spPr>
            <a:xfrm>
              <a:off x="6629400" y="4038600"/>
              <a:ext cx="1676400" cy="246221"/>
            </a:xfrm>
            <a:prstGeom prst="rect">
              <a:avLst/>
            </a:prstGeom>
            <a:noFill/>
          </p:spPr>
          <p:txBody>
            <a:bodyPr wrap="square" rtlCol="0">
              <a:spAutoFit/>
            </a:bodyPr>
            <a:lstStyle/>
            <a:p>
              <a:pPr algn="ctr"/>
              <a:r>
                <a:rPr lang="zh-CN" altLang="en-US" sz="1000" b="1" dirty="0" smtClean="0">
                  <a:solidFill>
                    <a:srgbClr val="0000FF"/>
                  </a:solidFill>
                </a:rPr>
                <a:t>爆炸后的实验室</a:t>
              </a:r>
              <a:endParaRPr lang="zh-CN" altLang="en-US" sz="1000" b="1" dirty="0">
                <a:solidFill>
                  <a:srgbClr val="0000FF"/>
                </a:solidFill>
              </a:endParaRPr>
            </a:p>
          </p:txBody>
        </p:sp>
      </p:gr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202071" y="2709862"/>
            <a:ext cx="4727383" cy="576262"/>
          </a:xfrm>
          <a:prstGeom prst="rect">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9701" name="灯片编号占位符 5"/>
          <p:cNvSpPr txBox="1">
            <a:spLocks noGrp="1"/>
          </p:cNvSpPr>
          <p:nvPr/>
        </p:nvSpPr>
        <p:spPr bwMode="auto">
          <a:xfrm>
            <a:off x="8382000" y="6278563"/>
            <a:ext cx="762000" cy="365125"/>
          </a:xfrm>
          <a:prstGeom prst="rect">
            <a:avLst/>
          </a:prstGeom>
          <a:noFill/>
          <a:ln w="9525">
            <a:noFill/>
            <a:miter lim="800000"/>
            <a:headEnd/>
            <a:tailEnd/>
          </a:ln>
        </p:spPr>
        <p:txBody>
          <a:bodyPr lIns="0" tIns="0" rIns="0" bIns="0" anchor="b"/>
          <a:lstStyle/>
          <a:p>
            <a:pPr algn="ctr">
              <a:lnSpc>
                <a:spcPct val="120000"/>
              </a:lnSpc>
              <a:buClr>
                <a:srgbClr val="FFFFCC"/>
              </a:buClr>
              <a:buSzPct val="80000"/>
              <a:buFont typeface="Wingdings" pitchFamily="2" charset="2"/>
              <a:buNone/>
            </a:pPr>
            <a:fld id="{D365B2E1-1263-4085-A44C-3702E8E8B5F9}" type="slidenum">
              <a:rPr lang="en-US" altLang="zh-CN" sz="1100">
                <a:ea typeface="黑体" pitchFamily="2" charset="-122"/>
                <a:cs typeface="Arial" pitchFamily="34" charset="0"/>
              </a:rPr>
              <a:pPr algn="ctr">
                <a:lnSpc>
                  <a:spcPct val="120000"/>
                </a:lnSpc>
                <a:buClr>
                  <a:srgbClr val="FFFFCC"/>
                </a:buClr>
                <a:buSzPct val="80000"/>
                <a:buFont typeface="Wingdings" pitchFamily="2" charset="2"/>
                <a:buNone/>
              </a:pPr>
              <a:t>21</a:t>
            </a:fld>
            <a:endParaRPr lang="en-US" altLang="zh-CN" sz="1100">
              <a:ea typeface="黑体" pitchFamily="2" charset="-122"/>
              <a:cs typeface="Arial" pitchFamily="34" charset="0"/>
            </a:endParaRPr>
          </a:p>
        </p:txBody>
      </p:sp>
      <p:sp>
        <p:nvSpPr>
          <p:cNvPr id="5" name="内容占位符 2"/>
          <p:cNvSpPr txBox="1">
            <a:spLocks/>
          </p:cNvSpPr>
          <p:nvPr/>
        </p:nvSpPr>
        <p:spPr bwMode="auto">
          <a:xfrm>
            <a:off x="2484439" y="1916113"/>
            <a:ext cx="5445148" cy="2941637"/>
          </a:xfrm>
          <a:prstGeom prst="rect">
            <a:avLst/>
          </a:prstGeom>
          <a:noFill/>
          <a:ln w="9525">
            <a:noFill/>
            <a:miter lim="800000"/>
            <a:headEnd/>
            <a:tailEnd/>
          </a:ln>
        </p:spPr>
        <p:txBody>
          <a:bodyPr/>
          <a:lstStyle/>
          <a:p>
            <a:pPr fontAlgn="auto">
              <a:lnSpc>
                <a:spcPct val="150000"/>
              </a:lnSpc>
              <a:spcBef>
                <a:spcPts val="1200"/>
              </a:spcBef>
              <a:spcAft>
                <a:spcPts val="0"/>
              </a:spcAft>
              <a:buClr>
                <a:srgbClr val="0BD0D9"/>
              </a:buClr>
              <a:buSzPct val="95000"/>
              <a:buFont typeface="Wingdings" pitchFamily="2" charset="2"/>
              <a:buNone/>
              <a:defRPr/>
            </a:pPr>
            <a:r>
              <a:rPr lang="zh-CN" altLang="en-US" sz="2600" b="1" dirty="0">
                <a:solidFill>
                  <a:srgbClr val="C00000"/>
                </a:solidFill>
                <a:effectLst>
                  <a:outerShdw blurRad="38100" dist="38100" dir="2700000" algn="tl">
                    <a:srgbClr val="C0C0C0"/>
                  </a:outerShdw>
                </a:effectLst>
                <a:ea typeface="微软雅黑" pitchFamily="34" charset="-122"/>
              </a:rPr>
              <a:t>一、国家相关法律法规及政策</a:t>
            </a:r>
            <a:endParaRPr lang="en-US" altLang="zh-CN" sz="2600" b="1" dirty="0">
              <a:solidFill>
                <a:srgbClr val="C00000"/>
              </a:solidFill>
              <a:effectLst>
                <a:outerShdw blurRad="38100" dist="38100" dir="2700000" algn="tl">
                  <a:srgbClr val="C0C0C0"/>
                </a:outerShdw>
              </a:effectLst>
              <a:ea typeface="微软雅黑" pitchFamily="34" charset="-122"/>
            </a:endParaRPr>
          </a:p>
          <a:p>
            <a:pPr fontAlgn="auto">
              <a:lnSpc>
                <a:spcPct val="150000"/>
              </a:lnSpc>
              <a:spcBef>
                <a:spcPts val="1200"/>
              </a:spcBef>
              <a:spcAft>
                <a:spcPts val="0"/>
              </a:spcAft>
              <a:buClr>
                <a:srgbClr val="0BD0D9"/>
              </a:buClr>
              <a:buSzPct val="95000"/>
              <a:buFont typeface="Wingdings" pitchFamily="2" charset="2"/>
              <a:buNone/>
              <a:defRPr/>
            </a:pPr>
            <a:r>
              <a:rPr lang="zh-CN" altLang="en-US" sz="2600" b="1" dirty="0">
                <a:solidFill>
                  <a:srgbClr val="C00000"/>
                </a:solidFill>
                <a:effectLst>
                  <a:outerShdw blurRad="38100" dist="38100" dir="2700000" algn="tl">
                    <a:srgbClr val="C0C0C0"/>
                  </a:outerShdw>
                </a:effectLst>
                <a:ea typeface="微软雅黑" pitchFamily="34" charset="-122"/>
              </a:rPr>
              <a:t>二、我校实验室安全基本现状</a:t>
            </a:r>
            <a:endParaRPr lang="en-US" altLang="zh-CN" sz="2600" b="1" dirty="0">
              <a:solidFill>
                <a:srgbClr val="C00000"/>
              </a:solidFill>
              <a:effectLst>
                <a:outerShdw blurRad="38100" dist="38100" dir="2700000" algn="tl">
                  <a:srgbClr val="C0C0C0"/>
                </a:outerShdw>
              </a:effectLst>
              <a:ea typeface="微软雅黑" pitchFamily="34" charset="-122"/>
            </a:endParaRPr>
          </a:p>
          <a:p>
            <a:pPr fontAlgn="auto">
              <a:lnSpc>
                <a:spcPct val="150000"/>
              </a:lnSpc>
              <a:spcBef>
                <a:spcPts val="1200"/>
              </a:spcBef>
              <a:spcAft>
                <a:spcPts val="0"/>
              </a:spcAft>
              <a:buClr>
                <a:srgbClr val="0BD0D9"/>
              </a:buClr>
              <a:buSzPct val="95000"/>
              <a:buFont typeface="Wingdings" pitchFamily="2" charset="2"/>
              <a:buNone/>
              <a:defRPr/>
            </a:pPr>
            <a:r>
              <a:rPr lang="zh-CN" altLang="en-US" sz="2600" b="1" dirty="0">
                <a:solidFill>
                  <a:srgbClr val="C00000"/>
                </a:solidFill>
                <a:effectLst>
                  <a:outerShdw blurRad="38100" dist="38100" dir="2700000" algn="tl">
                    <a:srgbClr val="C0C0C0"/>
                  </a:outerShdw>
                </a:effectLst>
                <a:ea typeface="微软雅黑" pitchFamily="34" charset="-122"/>
              </a:rPr>
              <a:t>三、我校实验室安全重点工作</a:t>
            </a:r>
            <a:endParaRPr lang="en-US" altLang="zh-CN" sz="2600" b="1" dirty="0">
              <a:solidFill>
                <a:srgbClr val="C00000"/>
              </a:solidFill>
              <a:effectLst>
                <a:outerShdw blurRad="38100" dist="38100" dir="2700000" algn="tl">
                  <a:srgbClr val="C0C0C0"/>
                </a:outerShdw>
              </a:effectLst>
              <a:ea typeface="微软雅黑" pitchFamily="34" charset="-122"/>
            </a:endParaRPr>
          </a:p>
          <a:p>
            <a:pPr fontAlgn="auto">
              <a:lnSpc>
                <a:spcPct val="150000"/>
              </a:lnSpc>
              <a:spcBef>
                <a:spcPts val="1200"/>
              </a:spcBef>
              <a:spcAft>
                <a:spcPts val="0"/>
              </a:spcAft>
              <a:buClr>
                <a:srgbClr val="0BD0D9"/>
              </a:buClr>
              <a:buSzPct val="95000"/>
              <a:buFont typeface="Wingdings" pitchFamily="2" charset="2"/>
              <a:buNone/>
              <a:defRPr/>
            </a:pPr>
            <a:r>
              <a:rPr lang="zh-CN" altLang="en-US" sz="2600" b="1" dirty="0">
                <a:solidFill>
                  <a:srgbClr val="C00000"/>
                </a:solidFill>
                <a:effectLst>
                  <a:outerShdw blurRad="38100" dist="38100" dir="2700000" algn="tl">
                    <a:srgbClr val="C0C0C0"/>
                  </a:outerShdw>
                </a:effectLst>
                <a:ea typeface="微软雅黑" pitchFamily="34" charset="-122"/>
              </a:rPr>
              <a:t>四、我校实验室安全管理制度</a:t>
            </a:r>
            <a:endParaRPr lang="en-US" altLang="zh-CN" sz="2600" b="1" dirty="0">
              <a:solidFill>
                <a:srgbClr val="C00000"/>
              </a:solidFill>
              <a:effectLst>
                <a:outerShdw blurRad="38100" dist="38100" dir="2700000" algn="tl">
                  <a:srgbClr val="C0C0C0"/>
                </a:outerShdw>
              </a:effectLst>
              <a:ea typeface="微软雅黑" pitchFamily="34" charset="-122"/>
            </a:endParaRPr>
          </a:p>
        </p:txBody>
      </p:sp>
      <p:sp>
        <p:nvSpPr>
          <p:cNvPr id="3" name="矩形 2"/>
          <p:cNvSpPr/>
          <p:nvPr/>
        </p:nvSpPr>
        <p:spPr>
          <a:xfrm>
            <a:off x="3563938" y="549275"/>
            <a:ext cx="1800225" cy="1162050"/>
          </a:xfrm>
          <a:prstGeom prst="rect">
            <a:avLst/>
          </a:prstGeom>
        </p:spPr>
        <p:txBody>
          <a:bodyPr>
            <a:spAutoFit/>
          </a:bodyPr>
          <a:lstStyle/>
          <a:p>
            <a:pPr algn="ctr" fontAlgn="auto">
              <a:spcBef>
                <a:spcPct val="20000"/>
              </a:spcBef>
              <a:spcAft>
                <a:spcPts val="0"/>
              </a:spcAft>
              <a:buClr>
                <a:srgbClr val="0BD0D9"/>
              </a:buClr>
              <a:buSzPct val="95000"/>
              <a:buFont typeface="Wingdings" pitchFamily="2" charset="2"/>
              <a:buNone/>
              <a:defRPr/>
            </a:pPr>
            <a:r>
              <a:rPr lang="zh-CN" altLang="en-US" sz="4800" b="1" dirty="0">
                <a:effectLst>
                  <a:outerShdw blurRad="38100" dist="38100" dir="2700000" algn="tl">
                    <a:srgbClr val="C0C0C0"/>
                  </a:outerShdw>
                </a:effectLst>
                <a:ea typeface="微软雅黑" pitchFamily="34" charset="-122"/>
              </a:rPr>
              <a:t>目录</a:t>
            </a:r>
            <a:endParaRPr lang="en-US" altLang="zh-CN" sz="4800" b="1" dirty="0">
              <a:effectLst>
                <a:outerShdw blurRad="38100" dist="38100" dir="2700000" algn="tl">
                  <a:srgbClr val="C0C0C0"/>
                </a:outerShdw>
              </a:effectLst>
              <a:ea typeface="微软雅黑" pitchFamily="34" charset="-122"/>
            </a:endParaRPr>
          </a:p>
          <a:p>
            <a:pPr algn="ctr" fontAlgn="auto">
              <a:spcBef>
                <a:spcPct val="20000"/>
              </a:spcBef>
              <a:spcAft>
                <a:spcPts val="0"/>
              </a:spcAft>
              <a:buClr>
                <a:srgbClr val="0BD0D9"/>
              </a:buClr>
              <a:buSzPct val="95000"/>
              <a:buFont typeface="Wingdings" pitchFamily="2" charset="2"/>
              <a:buNone/>
              <a:defRPr/>
            </a:pPr>
            <a:r>
              <a:rPr lang="en-US" altLang="zh-CN" b="1" dirty="0">
                <a:effectLst>
                  <a:outerShdw blurRad="38100" dist="38100" dir="2700000" algn="tl">
                    <a:srgbClr val="C0C0C0"/>
                  </a:outerShdw>
                </a:effectLst>
                <a:ea typeface="微软雅黑" pitchFamily="34" charset="-122"/>
              </a:rPr>
              <a:t>Content</a:t>
            </a:r>
            <a:endParaRPr lang="zh-CN" altLang="en-US" b="1" dirty="0">
              <a:effectLst>
                <a:outerShdw blurRad="38100" dist="38100" dir="2700000" algn="tl">
                  <a:srgbClr val="C0C0C0"/>
                </a:outerShdw>
              </a:effectLst>
              <a:ea typeface="微软雅黑" pitchFamily="34" charset="-122"/>
            </a:endParaRPr>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6"/>
          <p:cNvSpPr>
            <a:spLocks noGrp="1" noChangeArrowheads="1"/>
          </p:cNvSpPr>
          <p:nvPr>
            <p:ph type="sldNum" sz="quarter" idx="12"/>
          </p:nvPr>
        </p:nvSpPr>
        <p:spPr bwMode="auto">
          <a:xfrm>
            <a:off x="8158163" y="6357938"/>
            <a:ext cx="914400" cy="284162"/>
          </a:xfrm>
          <a:ln>
            <a:miter lim="800000"/>
            <a:headEnd/>
            <a:tailEnd/>
          </a:ln>
        </p:spPr>
        <p:txBody>
          <a:bodyPr/>
          <a:lstStyle/>
          <a:p>
            <a:pPr>
              <a:defRPr/>
            </a:pPr>
            <a:fld id="{DC749B50-0F91-4116-9CD0-8A859497AA6C}" type="slidenum">
              <a:rPr lang="en-US" altLang="zh-CN"/>
              <a:pPr>
                <a:defRPr/>
              </a:pPr>
              <a:t>22</a:t>
            </a:fld>
            <a:endParaRPr lang="en-US" altLang="zh-CN" dirty="0"/>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sp>
        <p:nvSpPr>
          <p:cNvPr id="14"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（一）实验室概况</a:t>
            </a:r>
          </a:p>
        </p:txBody>
      </p:sp>
      <p:graphicFrame>
        <p:nvGraphicFramePr>
          <p:cNvPr id="9" name="表格 8"/>
          <p:cNvGraphicFramePr>
            <a:graphicFrameLocks noGrp="1"/>
          </p:cNvGraphicFramePr>
          <p:nvPr/>
        </p:nvGraphicFramePr>
        <p:xfrm>
          <a:off x="4643438" y="3500438"/>
          <a:ext cx="3960440" cy="2507472"/>
        </p:xfrm>
        <a:graphic>
          <a:graphicData uri="http://schemas.openxmlformats.org/drawingml/2006/table">
            <a:tbl>
              <a:tblPr>
                <a:tableStyleId>{69CF1AB2-1976-4502-BF36-3FF5EA218861}</a:tableStyleId>
              </a:tblPr>
              <a:tblGrid>
                <a:gridCol w="2818654"/>
                <a:gridCol w="1141786"/>
              </a:tblGrid>
              <a:tr h="360040">
                <a:tc gridSpan="2">
                  <a:txBody>
                    <a:bodyPr/>
                    <a:lstStyle/>
                    <a:p>
                      <a:pPr indent="266700" algn="ctr">
                        <a:lnSpc>
                          <a:spcPts val="1570"/>
                        </a:lnSpc>
                        <a:spcAft>
                          <a:spcPts val="0"/>
                        </a:spcAft>
                      </a:pPr>
                      <a:r>
                        <a:rPr lang="zh-CN" altLang="en-US" sz="1200" b="1" kern="1200" dirty="0" smtClean="0">
                          <a:latin typeface="华文中宋" panose="02010600040101010101" pitchFamily="2" charset="-122"/>
                          <a:ea typeface="华文中宋" panose="02010600040101010101" pitchFamily="2" charset="-122"/>
                        </a:rPr>
                        <a:t>表</a:t>
                      </a:r>
                      <a:r>
                        <a:rPr lang="en-US" altLang="zh-CN" sz="1200" b="1" kern="1200" dirty="0" smtClean="0">
                          <a:latin typeface="华文中宋" panose="02010600040101010101" pitchFamily="2" charset="-122"/>
                          <a:ea typeface="华文中宋" panose="02010600040101010101" pitchFamily="2" charset="-122"/>
                        </a:rPr>
                        <a:t>2. </a:t>
                      </a:r>
                      <a:r>
                        <a:rPr lang="zh-CN" altLang="en-US" sz="1200" b="1" kern="1200" dirty="0" smtClean="0">
                          <a:latin typeface="华文中宋" panose="02010600040101010101" pitchFamily="2" charset="-122"/>
                          <a:ea typeface="华文中宋" panose="02010600040101010101" pitchFamily="2" charset="-122"/>
                        </a:rPr>
                        <a:t>我校科研基地情况</a:t>
                      </a:r>
                      <a:endParaRPr lang="zh-CN" sz="1200" b="1"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lnL w="12700" cmpd="sng">
                      <a:noFill/>
                    </a:lnL>
                    <a:lnR w="12700" cmpd="sng">
                      <a:noFill/>
                    </a:lnR>
                    <a:lnT w="12700" cmpd="sng">
                      <a:noFill/>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zh-CN" altLang="en-US"/>
                    </a:p>
                  </a:txBody>
                  <a:tcPr/>
                </a:tc>
              </a:tr>
              <a:tr h="228357">
                <a:tc>
                  <a:txBody>
                    <a:bodyPr/>
                    <a:lstStyle/>
                    <a:p>
                      <a:pPr marL="0" indent="0" algn="ctr">
                        <a:lnSpc>
                          <a:spcPts val="1570"/>
                        </a:lnSpc>
                        <a:spcAft>
                          <a:spcPts val="0"/>
                        </a:spcAft>
                      </a:pPr>
                      <a:r>
                        <a:rPr lang="zh-CN" altLang="en-US" sz="1200" b="1" kern="1200" dirty="0" smtClean="0">
                          <a:latin typeface="华文中宋" panose="02010600040101010101" pitchFamily="2" charset="-122"/>
                          <a:ea typeface="华文中宋" panose="02010600040101010101" pitchFamily="2" charset="-122"/>
                        </a:rPr>
                        <a:t>科研基地</a:t>
                      </a:r>
                      <a:endParaRPr lang="zh-CN" altLang="en-US" sz="1200" b="1"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ap="flat" cmpd="sng" algn="ctr">
                      <a:solidFill>
                        <a:srgbClr val="0061AE"/>
                      </a:solidFill>
                      <a:prstDash val="solid"/>
                      <a:round/>
                      <a:headEnd type="none" w="med" len="med"/>
                      <a:tailEnd type="none" w="med" len="med"/>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zh-CN" altLang="en-US" sz="1200" b="1" kern="1200" dirty="0" smtClean="0">
                          <a:latin typeface="华文中宋" panose="02010600040101010101" pitchFamily="2" charset="-122"/>
                          <a:ea typeface="华文中宋" panose="02010600040101010101" pitchFamily="2" charset="-122"/>
                        </a:rPr>
                        <a:t>数量     </a:t>
                      </a:r>
                      <a:endParaRPr lang="zh-CN" altLang="en-US" sz="1200" b="1"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ap="flat" cmpd="sng" algn="ctr">
                      <a:solidFill>
                        <a:srgbClr val="0061AE"/>
                      </a:solidFill>
                      <a:prstDash val="solid"/>
                      <a:round/>
                      <a:headEnd type="none" w="med" len="med"/>
                      <a:tailEnd type="none" w="med" len="med"/>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r>
              <a:tr h="243533">
                <a:tc>
                  <a:txBody>
                    <a:bodyPr/>
                    <a:lstStyle/>
                    <a:p>
                      <a:pPr marL="0" indent="0" algn="ctr">
                        <a:lnSpc>
                          <a:spcPts val="1570"/>
                        </a:lnSpc>
                        <a:spcAft>
                          <a:spcPts val="0"/>
                        </a:spcAft>
                      </a:pPr>
                      <a:r>
                        <a:rPr lang="zh-CN" altLang="en-US" sz="1200" kern="1200" dirty="0" smtClean="0">
                          <a:latin typeface="华文中宋" panose="02010600040101010101" pitchFamily="2" charset="-122"/>
                          <a:ea typeface="华文中宋" panose="02010600040101010101" pitchFamily="2" charset="-122"/>
                        </a:rPr>
                        <a:t>国家科学中心</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ap="flat" cmpd="sng" algn="ctr">
                      <a:solidFill>
                        <a:srgbClr val="0061AE"/>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1</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ap="flat" cmpd="sng" algn="ctr">
                      <a:solidFill>
                        <a:srgbClr val="0061AE"/>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r h="243533">
                <a:tc>
                  <a:txBody>
                    <a:bodyPr/>
                    <a:lstStyle/>
                    <a:p>
                      <a:pPr marL="0" indent="0" algn="ctr">
                        <a:lnSpc>
                          <a:spcPts val="1570"/>
                        </a:lnSpc>
                        <a:spcAft>
                          <a:spcPts val="0"/>
                        </a:spcAft>
                      </a:pPr>
                      <a:r>
                        <a:rPr lang="zh-CN" altLang="en-US" sz="1200" kern="1200" dirty="0" smtClean="0">
                          <a:latin typeface="华文中宋" panose="02010600040101010101" pitchFamily="2" charset="-122"/>
                          <a:ea typeface="华文中宋" panose="02010600040101010101" pitchFamily="2" charset="-122"/>
                        </a:rPr>
                        <a:t>国家重点及专业实验室</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2</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97119">
                <a:tc>
                  <a:txBody>
                    <a:bodyPr/>
                    <a:lstStyle/>
                    <a:p>
                      <a:pPr marL="0" indent="0" algn="ctr">
                        <a:lnSpc>
                          <a:spcPts val="1570"/>
                        </a:lnSpc>
                        <a:spcAft>
                          <a:spcPts val="0"/>
                        </a:spcAft>
                      </a:pPr>
                      <a:r>
                        <a:rPr lang="zh-CN" altLang="en-US" sz="1200" kern="1200" dirty="0" smtClean="0">
                          <a:solidFill>
                            <a:schemeClr val="tx1"/>
                          </a:solidFill>
                          <a:latin typeface="华文中宋" panose="02010600040101010101" pitchFamily="2" charset="-122"/>
                          <a:ea typeface="华文中宋" panose="02010600040101010101" pitchFamily="2" charset="-122"/>
                        </a:rPr>
                        <a:t>国家工程研究中心</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1</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97119">
                <a:tc>
                  <a:txBody>
                    <a:bodyPr/>
                    <a:lstStyle/>
                    <a:p>
                      <a:pPr marL="0" indent="0" algn="ctr">
                        <a:lnSpc>
                          <a:spcPts val="1570"/>
                        </a:lnSpc>
                        <a:spcAft>
                          <a:spcPts val="0"/>
                        </a:spcAft>
                      </a:pPr>
                      <a:r>
                        <a:rPr lang="zh-CN" altLang="en-US" sz="1200" kern="1200" dirty="0" smtClean="0">
                          <a:solidFill>
                            <a:schemeClr val="tx1"/>
                          </a:solidFill>
                          <a:latin typeface="华文中宋" panose="02010600040101010101" pitchFamily="2" charset="-122"/>
                          <a:ea typeface="华文中宋" panose="02010600040101010101" pitchFamily="2" charset="-122"/>
                          <a:cs typeface="+mn-cs"/>
                        </a:rPr>
                        <a:t>国家科技基础条件平台</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2</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97119">
                <a:tc>
                  <a:txBody>
                    <a:bodyPr/>
                    <a:lstStyle/>
                    <a:p>
                      <a:pPr marL="0" marR="0" indent="0" algn="ctr" defTabSz="914400" rtl="0" eaLnBrk="1" fontAlgn="auto" latinLnBrk="0" hangingPunct="1">
                        <a:lnSpc>
                          <a:spcPts val="1570"/>
                        </a:lnSpc>
                        <a:spcBef>
                          <a:spcPts val="0"/>
                        </a:spcBef>
                        <a:spcAft>
                          <a:spcPts val="0"/>
                        </a:spcAft>
                        <a:buClrTx/>
                        <a:buSzTx/>
                        <a:buFontTx/>
                        <a:buNone/>
                        <a:tabLst/>
                        <a:defRPr/>
                      </a:pPr>
                      <a:r>
                        <a:rPr lang="zh-CN" altLang="en-US" sz="1200" kern="1200" dirty="0" smtClean="0">
                          <a:solidFill>
                            <a:schemeClr val="tx1"/>
                          </a:solidFill>
                          <a:latin typeface="华文中宋" panose="02010600040101010101" pitchFamily="2" charset="-122"/>
                          <a:ea typeface="华文中宋" panose="02010600040101010101" pitchFamily="2" charset="-122"/>
                          <a:cs typeface="+mn-cs"/>
                        </a:rPr>
                        <a:t>“</a:t>
                      </a:r>
                      <a:r>
                        <a:rPr lang="en-US" altLang="zh-CN" sz="1200" kern="1200" dirty="0" smtClean="0">
                          <a:solidFill>
                            <a:schemeClr val="tx1"/>
                          </a:solidFill>
                          <a:latin typeface="华文中宋" panose="02010600040101010101" pitchFamily="2" charset="-122"/>
                          <a:ea typeface="华文中宋" panose="02010600040101010101" pitchFamily="2" charset="-122"/>
                          <a:cs typeface="+mn-cs"/>
                        </a:rPr>
                        <a:t>2011</a:t>
                      </a:r>
                      <a:r>
                        <a:rPr lang="zh-CN" altLang="en-US" sz="1200" kern="1200" dirty="0" smtClean="0">
                          <a:solidFill>
                            <a:schemeClr val="tx1"/>
                          </a:solidFill>
                          <a:latin typeface="华文中宋" panose="02010600040101010101" pitchFamily="2" charset="-122"/>
                          <a:ea typeface="华文中宋" panose="02010600040101010101" pitchFamily="2" charset="-122"/>
                          <a:cs typeface="+mn-cs"/>
                        </a:rPr>
                        <a:t>计划”协同创新中心</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1</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97119">
                <a:tc>
                  <a:txBody>
                    <a:bodyPr/>
                    <a:lstStyle/>
                    <a:p>
                      <a:pPr marL="0" marR="0" indent="0" algn="ctr" defTabSz="914400" rtl="0" eaLnBrk="1" fontAlgn="auto" latinLnBrk="0" hangingPunct="1">
                        <a:lnSpc>
                          <a:spcPts val="1570"/>
                        </a:lnSpc>
                        <a:spcBef>
                          <a:spcPts val="0"/>
                        </a:spcBef>
                        <a:spcAft>
                          <a:spcPts val="0"/>
                        </a:spcAft>
                        <a:buClrTx/>
                        <a:buSzTx/>
                        <a:buFontTx/>
                        <a:buNone/>
                        <a:tabLst/>
                        <a:defRPr/>
                      </a:pPr>
                      <a:r>
                        <a:rPr lang="zh-CN" altLang="en-US" sz="1200" kern="1200" dirty="0" smtClean="0">
                          <a:solidFill>
                            <a:schemeClr val="tx1"/>
                          </a:solidFill>
                          <a:latin typeface="华文中宋" panose="02010600040101010101" pitchFamily="2" charset="-122"/>
                          <a:ea typeface="华文中宋" panose="02010600040101010101" pitchFamily="2" charset="-122"/>
                          <a:cs typeface="+mn-cs"/>
                        </a:rPr>
                        <a:t>国家级国际科技合作基地</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2</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43533">
                <a:tc>
                  <a:txBody>
                    <a:bodyPr/>
                    <a:lstStyle/>
                    <a:p>
                      <a:pPr marL="0" indent="0" algn="ctr">
                        <a:lnSpc>
                          <a:spcPts val="1570"/>
                        </a:lnSpc>
                        <a:spcAft>
                          <a:spcPts val="0"/>
                        </a:spcAft>
                      </a:pPr>
                      <a:r>
                        <a:rPr lang="zh-CN" altLang="en-US" sz="1200" kern="1200" dirty="0" smtClean="0">
                          <a:latin typeface="华文中宋" panose="02010600040101010101" pitchFamily="2" charset="-122"/>
                          <a:ea typeface="华文中宋" panose="02010600040101010101" pitchFamily="2" charset="-122"/>
                        </a:rPr>
                        <a:t>省部级重点实验室及基地</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mpd="sng">
                      <a:noFill/>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30</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mpd="sng">
                      <a:noFill/>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0746" name="矩形 9"/>
          <p:cNvSpPr>
            <a:spLocks noChangeArrowheads="1"/>
          </p:cNvSpPr>
          <p:nvPr/>
        </p:nvSpPr>
        <p:spPr bwMode="auto">
          <a:xfrm>
            <a:off x="395288" y="1987550"/>
            <a:ext cx="8280400" cy="1016000"/>
          </a:xfrm>
          <a:prstGeom prst="rect">
            <a:avLst/>
          </a:prstGeom>
          <a:noFill/>
          <a:ln w="9525">
            <a:noFill/>
            <a:miter lim="800000"/>
            <a:headEnd/>
            <a:tailEnd/>
          </a:ln>
        </p:spPr>
        <p:txBody>
          <a:bodyPr>
            <a:spAutoFit/>
          </a:bodyPr>
          <a:lstStyle/>
          <a:p>
            <a:pPr algn="just">
              <a:lnSpc>
                <a:spcPct val="150000"/>
              </a:lnSpc>
            </a:pPr>
            <a:r>
              <a:rPr lang="zh-CN" altLang="en-US" sz="2000">
                <a:latin typeface="华文中宋" pitchFamily="2" charset="-122"/>
                <a:ea typeface="华文中宋" pitchFamily="2" charset="-122"/>
              </a:rPr>
              <a:t>我校各类教学科研实验室共</a:t>
            </a:r>
            <a:r>
              <a:rPr lang="en-US" altLang="zh-CN" sz="2000" b="1">
                <a:solidFill>
                  <a:srgbClr val="C00000"/>
                </a:solidFill>
                <a:latin typeface="华文中宋" pitchFamily="2" charset="-122"/>
                <a:ea typeface="华文中宋" pitchFamily="2" charset="-122"/>
              </a:rPr>
              <a:t>534</a:t>
            </a:r>
            <a:r>
              <a:rPr lang="zh-CN" altLang="en-US" sz="2000">
                <a:latin typeface="华文中宋" pitchFamily="2" charset="-122"/>
                <a:ea typeface="华文中宋" pitchFamily="2" charset="-122"/>
              </a:rPr>
              <a:t>个，实验室用房</a:t>
            </a:r>
            <a:r>
              <a:rPr lang="en-US" altLang="zh-CN" sz="2000" b="1">
                <a:solidFill>
                  <a:srgbClr val="C00000"/>
                </a:solidFill>
                <a:latin typeface="华文中宋" pitchFamily="2" charset="-122"/>
                <a:ea typeface="华文中宋" pitchFamily="2" charset="-122"/>
              </a:rPr>
              <a:t>797</a:t>
            </a:r>
            <a:r>
              <a:rPr lang="zh-CN" altLang="en-US" sz="2000">
                <a:latin typeface="华文中宋" pitchFamily="2" charset="-122"/>
                <a:ea typeface="华文中宋" pitchFamily="2" charset="-122"/>
              </a:rPr>
              <a:t>间，涉及危险源的实验用房</a:t>
            </a:r>
            <a:r>
              <a:rPr lang="en-US" altLang="zh-CN" sz="2000" b="1">
                <a:solidFill>
                  <a:srgbClr val="C00000"/>
                </a:solidFill>
                <a:latin typeface="华文中宋" pitchFamily="2" charset="-122"/>
                <a:ea typeface="华文中宋" pitchFamily="2" charset="-122"/>
              </a:rPr>
              <a:t>465</a:t>
            </a:r>
            <a:r>
              <a:rPr lang="zh-CN" altLang="en-US" sz="2000">
                <a:latin typeface="华文中宋" pitchFamily="2" charset="-122"/>
                <a:ea typeface="华文中宋" pitchFamily="2" charset="-122"/>
              </a:rPr>
              <a:t>个，安全隐患种类繁多。</a:t>
            </a:r>
          </a:p>
        </p:txBody>
      </p:sp>
      <p:graphicFrame>
        <p:nvGraphicFramePr>
          <p:cNvPr id="13" name="表格 12"/>
          <p:cNvGraphicFramePr>
            <a:graphicFrameLocks noGrp="1"/>
          </p:cNvGraphicFramePr>
          <p:nvPr/>
        </p:nvGraphicFramePr>
        <p:xfrm>
          <a:off x="431800" y="3500438"/>
          <a:ext cx="3995936" cy="1706975"/>
        </p:xfrm>
        <a:graphic>
          <a:graphicData uri="http://schemas.openxmlformats.org/drawingml/2006/table">
            <a:tbl>
              <a:tblPr>
                <a:tableStyleId>{69CF1AB2-1976-4502-BF36-3FF5EA218861}</a:tableStyleId>
              </a:tblPr>
              <a:tblGrid>
                <a:gridCol w="2627784"/>
                <a:gridCol w="1368152"/>
              </a:tblGrid>
              <a:tr h="360040">
                <a:tc gridSpan="2">
                  <a:txBody>
                    <a:bodyPr/>
                    <a:lstStyle/>
                    <a:p>
                      <a:pPr marL="0" indent="0" algn="ctr">
                        <a:lnSpc>
                          <a:spcPts val="1570"/>
                        </a:lnSpc>
                        <a:spcAft>
                          <a:spcPts val="600"/>
                        </a:spcAft>
                      </a:pPr>
                      <a:r>
                        <a:rPr lang="zh-CN" altLang="en-US" sz="1200" b="1" kern="1200" dirty="0" smtClean="0">
                          <a:latin typeface="华文中宋" panose="02010600040101010101" pitchFamily="2" charset="-122"/>
                          <a:ea typeface="华文中宋" panose="02010600040101010101" pitchFamily="2" charset="-122"/>
                        </a:rPr>
                        <a:t>表</a:t>
                      </a:r>
                      <a:r>
                        <a:rPr lang="en-US" altLang="zh-CN" sz="1200" b="1" kern="1200" dirty="0" smtClean="0">
                          <a:latin typeface="华文中宋" panose="02010600040101010101" pitchFamily="2" charset="-122"/>
                          <a:ea typeface="华文中宋" panose="02010600040101010101" pitchFamily="2" charset="-122"/>
                        </a:rPr>
                        <a:t>1.</a:t>
                      </a:r>
                      <a:r>
                        <a:rPr lang="en-US" altLang="zh-CN" sz="1200" b="1" kern="1200" baseline="0" dirty="0" smtClean="0">
                          <a:latin typeface="华文中宋" panose="02010600040101010101" pitchFamily="2" charset="-122"/>
                          <a:ea typeface="华文中宋" panose="02010600040101010101" pitchFamily="2" charset="-122"/>
                        </a:rPr>
                        <a:t> </a:t>
                      </a:r>
                      <a:r>
                        <a:rPr lang="zh-CN" altLang="en-US" sz="1200" b="1" kern="1200" dirty="0" smtClean="0">
                          <a:latin typeface="华文中宋" panose="02010600040101010101" pitchFamily="2" charset="-122"/>
                          <a:ea typeface="华文中宋" panose="02010600040101010101" pitchFamily="2" charset="-122"/>
                        </a:rPr>
                        <a:t>我校本科教学实验室情况</a:t>
                      </a:r>
                      <a:endParaRPr lang="zh-CN" sz="1200" b="1"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lnL w="12700" cmpd="sng">
                      <a:noFill/>
                    </a:lnL>
                    <a:lnR w="12700" cmpd="sng">
                      <a:noFill/>
                    </a:lnR>
                    <a:lnT w="12700" cmpd="sng">
                      <a:noFill/>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zh-CN" altLang="en-US"/>
                    </a:p>
                  </a:txBody>
                  <a:tcPr/>
                </a:tc>
              </a:tr>
              <a:tr h="257977">
                <a:tc>
                  <a:txBody>
                    <a:bodyPr/>
                    <a:lstStyle/>
                    <a:p>
                      <a:pPr marL="0" indent="0" algn="ctr">
                        <a:lnSpc>
                          <a:spcPts val="1570"/>
                        </a:lnSpc>
                        <a:spcAft>
                          <a:spcPts val="0"/>
                        </a:spcAft>
                      </a:pPr>
                      <a:r>
                        <a:rPr lang="zh-CN" altLang="en-US" sz="1200" b="1" kern="1200" dirty="0" smtClean="0">
                          <a:latin typeface="华文中宋" panose="02010600040101010101" pitchFamily="2" charset="-122"/>
                          <a:ea typeface="华文中宋" panose="02010600040101010101" pitchFamily="2" charset="-122"/>
                        </a:rPr>
                        <a:t>实验室</a:t>
                      </a:r>
                      <a:r>
                        <a:rPr lang="en-US" altLang="zh-CN" sz="1200" b="1" kern="1200" dirty="0" smtClean="0">
                          <a:latin typeface="华文中宋" panose="02010600040101010101" pitchFamily="2" charset="-122"/>
                          <a:ea typeface="华文中宋" panose="02010600040101010101" pitchFamily="2" charset="-122"/>
                        </a:rPr>
                        <a:t>/</a:t>
                      </a:r>
                      <a:r>
                        <a:rPr lang="zh-CN" altLang="en-US" sz="1200" b="1" kern="1200" dirty="0" smtClean="0">
                          <a:latin typeface="华文中宋" panose="02010600040101010101" pitchFamily="2" charset="-122"/>
                          <a:ea typeface="华文中宋" panose="02010600040101010101" pitchFamily="2" charset="-122"/>
                        </a:rPr>
                        <a:t>中心</a:t>
                      </a:r>
                      <a:endParaRPr lang="zh-CN" altLang="en-US" sz="1200" b="1"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ap="flat" cmpd="sng" algn="ctr">
                      <a:solidFill>
                        <a:srgbClr val="0061AE"/>
                      </a:solidFill>
                      <a:prstDash val="solid"/>
                      <a:round/>
                      <a:headEnd type="none" w="med" len="med"/>
                      <a:tailEnd type="none" w="med" len="med"/>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zh-CN" altLang="en-US" sz="1200" b="1" kern="1200" dirty="0" smtClean="0">
                          <a:latin typeface="华文中宋" panose="02010600040101010101" pitchFamily="2" charset="-122"/>
                          <a:ea typeface="华文中宋" panose="02010600040101010101" pitchFamily="2" charset="-122"/>
                        </a:rPr>
                        <a:t>数量     </a:t>
                      </a:r>
                      <a:endParaRPr lang="zh-CN" altLang="en-US" sz="1200" b="1"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ap="flat" cmpd="sng" algn="ctr">
                      <a:solidFill>
                        <a:srgbClr val="0061AE"/>
                      </a:solidFill>
                      <a:prstDash val="solid"/>
                      <a:round/>
                      <a:headEnd type="none" w="med" len="med"/>
                      <a:tailEnd type="none" w="med" len="med"/>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r>
              <a:tr h="275121">
                <a:tc>
                  <a:txBody>
                    <a:bodyPr/>
                    <a:lstStyle/>
                    <a:p>
                      <a:pPr marL="0" indent="0" algn="ctr">
                        <a:lnSpc>
                          <a:spcPts val="1570"/>
                        </a:lnSpc>
                        <a:spcAft>
                          <a:spcPts val="0"/>
                        </a:spcAft>
                      </a:pPr>
                      <a:r>
                        <a:rPr lang="zh-CN" altLang="en-US" sz="1200" kern="1200" dirty="0" smtClean="0">
                          <a:latin typeface="华文中宋" panose="02010600040101010101" pitchFamily="2" charset="-122"/>
                          <a:ea typeface="华文中宋" panose="02010600040101010101" pitchFamily="2" charset="-122"/>
                        </a:rPr>
                        <a:t>本科教学实验室</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ap="flat" cmpd="sng" algn="ctr">
                      <a:solidFill>
                        <a:srgbClr val="0061AE"/>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60</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ap="flat" cmpd="sng" algn="ctr">
                      <a:solidFill>
                        <a:srgbClr val="0061AE"/>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r h="275121">
                <a:tc>
                  <a:txBody>
                    <a:bodyPr/>
                    <a:lstStyle/>
                    <a:p>
                      <a:pPr marL="0" indent="0" algn="ctr">
                        <a:lnSpc>
                          <a:spcPts val="1570"/>
                        </a:lnSpc>
                        <a:spcAft>
                          <a:spcPts val="0"/>
                        </a:spcAft>
                      </a:pPr>
                      <a:r>
                        <a:rPr lang="zh-CN" altLang="en-US" sz="1200" dirty="0" smtClean="0">
                          <a:latin typeface="华文中宋" panose="02010600040101010101" pitchFamily="2" charset="-122"/>
                          <a:ea typeface="华文中宋" panose="02010600040101010101" pitchFamily="2" charset="-122"/>
                        </a:rPr>
                        <a:t>国家级实验教学示范中心</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2</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75121">
                <a:tc>
                  <a:txBody>
                    <a:bodyPr/>
                    <a:lstStyle/>
                    <a:p>
                      <a:pPr marL="0" indent="0" algn="ctr">
                        <a:lnSpc>
                          <a:spcPts val="1570"/>
                        </a:lnSpc>
                        <a:spcAft>
                          <a:spcPts val="0"/>
                        </a:spcAft>
                      </a:pPr>
                      <a:r>
                        <a:rPr lang="zh-CN" altLang="en-US" sz="1200" dirty="0" smtClean="0">
                          <a:latin typeface="华文中宋" panose="02010600040101010101" pitchFamily="2" charset="-122"/>
                          <a:ea typeface="华文中宋" panose="02010600040101010101" pitchFamily="2" charset="-122"/>
                        </a:rPr>
                        <a:t>北京市级实验教学示范中心</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8</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63595">
                <a:tc>
                  <a:txBody>
                    <a:bodyPr/>
                    <a:lstStyle/>
                    <a:p>
                      <a:pPr marL="0" indent="0" algn="ctr">
                        <a:lnSpc>
                          <a:spcPts val="1570"/>
                        </a:lnSpc>
                        <a:spcAft>
                          <a:spcPts val="0"/>
                        </a:spcAft>
                      </a:pPr>
                      <a:r>
                        <a:rPr lang="zh-CN" altLang="en-US" sz="1200" dirty="0" smtClean="0">
                          <a:latin typeface="华文中宋" panose="02010600040101010101" pitchFamily="2" charset="-122"/>
                          <a:ea typeface="华文中宋" panose="02010600040101010101" pitchFamily="2" charset="-122"/>
                        </a:rPr>
                        <a:t>自然科学实验中心</a:t>
                      </a:r>
                      <a:endParaRPr lang="zh-CN" sz="1200" kern="1200" dirty="0">
                        <a:solidFill>
                          <a:schemeClr val="tx1"/>
                        </a:solidFill>
                        <a:latin typeface="华文中宋" panose="02010600040101010101" pitchFamily="2" charset="-122"/>
                        <a:ea typeface="华文中宋" panose="02010600040101010101" pitchFamily="2" charset="-122"/>
                        <a:cs typeface="+mn-cs"/>
                      </a:endParaRPr>
                    </a:p>
                  </a:txBody>
                  <a:tcPr marL="53292" marR="53292" marT="0" marB="0" anchor="ctr">
                    <a:lnL w="12700" cmpd="sng">
                      <a:noFill/>
                    </a:lnL>
                    <a:lnR w="12700" cmpd="sng">
                      <a:noFill/>
                    </a:lnR>
                    <a:lnT w="12700" cmpd="sng">
                      <a:noFill/>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a:lnSpc>
                          <a:spcPts val="1570"/>
                        </a:lnSpc>
                        <a:spcAft>
                          <a:spcPts val="0"/>
                        </a:spcAft>
                      </a:pPr>
                      <a:r>
                        <a:rPr lang="en-US" altLang="zh-CN" sz="1200" dirty="0" smtClean="0">
                          <a:latin typeface="华文中宋" panose="02010600040101010101" pitchFamily="2" charset="-122"/>
                          <a:ea typeface="华文中宋" panose="02010600040101010101" pitchFamily="2" charset="-122"/>
                        </a:rPr>
                        <a:t>1</a:t>
                      </a:r>
                      <a:endParaRPr lang="zh-CN" sz="1200" dirty="0">
                        <a:latin typeface="华文中宋" panose="02010600040101010101" pitchFamily="2" charset="-122"/>
                        <a:ea typeface="华文中宋" panose="02010600040101010101" pitchFamily="2" charset="-122"/>
                      </a:endParaRPr>
                    </a:p>
                  </a:txBody>
                  <a:tcPr marL="53292" marR="53292" marT="0" marB="0" anchor="ctr">
                    <a:lnL w="12700" cmpd="sng">
                      <a:noFill/>
                    </a:lnL>
                    <a:lnR w="12700" cmpd="sng">
                      <a:noFill/>
                    </a:lnR>
                    <a:lnT w="12700" cmpd="sng">
                      <a:noFill/>
                    </a:lnT>
                    <a:lnB w="12700" cap="flat" cmpd="sng" algn="ctr">
                      <a:solidFill>
                        <a:srgbClr val="0061AE"/>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
          <p:cNvSpPr>
            <a:spLocks noChangeArrowheads="1"/>
          </p:cNvSpPr>
          <p:nvPr/>
        </p:nvSpPr>
        <p:spPr bwMode="auto">
          <a:xfrm>
            <a:off x="609600" y="6303963"/>
            <a:ext cx="4589463" cy="339725"/>
          </a:xfrm>
          <a:prstGeom prst="rect">
            <a:avLst/>
          </a:prstGeom>
          <a:noFill/>
          <a:ln w="9525" algn="ctr">
            <a:noFill/>
            <a:miter lim="800000"/>
            <a:headEnd/>
            <a:tailEnd/>
          </a:ln>
        </p:spPr>
        <p:txBody>
          <a:bodyPr wrap="none" anchor="ctr">
            <a:spAutoFit/>
          </a:bodyPr>
          <a:lstStyle/>
          <a:p>
            <a:pPr indent="266700"/>
            <a:r>
              <a:rPr lang="zh-CN" altLang="zh-CN" sz="1600" b="1">
                <a:latin typeface="仿宋_GB2312" pitchFamily="49" charset="-122"/>
                <a:ea typeface="仿宋_GB2312" pitchFamily="49" charset="-122"/>
                <a:cs typeface="Times New Roman" pitchFamily="18" charset="0"/>
              </a:rPr>
              <a:t>注：所有实验室涉及的各类用电均为危险源。</a:t>
            </a:r>
            <a:endParaRPr lang="zh-CN" altLang="zh-CN" sz="2400">
              <a:latin typeface="仿宋_GB2312" pitchFamily="49" charset="-122"/>
              <a:ea typeface="仿宋_GB2312" pitchFamily="49" charset="-122"/>
              <a:cs typeface="Times New Roman" pitchFamily="18" charset="0"/>
            </a:endParaRPr>
          </a:p>
        </p:txBody>
      </p:sp>
      <p:sp>
        <p:nvSpPr>
          <p:cNvPr id="41987" name="灯片编号占位符 6"/>
          <p:cNvSpPr>
            <a:spLocks noGrp="1"/>
          </p:cNvSpPr>
          <p:nvPr>
            <p:ph type="sldNum" sz="quarter" idx="12"/>
          </p:nvPr>
        </p:nvSpPr>
        <p:spPr bwMode="auto">
          <a:xfrm>
            <a:off x="8215313" y="6430963"/>
            <a:ext cx="914400" cy="284162"/>
          </a:xfrm>
          <a:ln>
            <a:miter lim="800000"/>
            <a:headEnd/>
            <a:tailEnd/>
          </a:ln>
        </p:spPr>
        <p:txBody>
          <a:bodyPr/>
          <a:lstStyle/>
          <a:p>
            <a:pPr>
              <a:defRPr/>
            </a:pPr>
            <a:fld id="{848351B0-0656-42AC-9DCD-028E096F245E}" type="slidenum">
              <a:rPr lang="en-US" altLang="zh-CN">
                <a:cs typeface="Arial" pitchFamily="34" charset="0"/>
              </a:rPr>
              <a:pPr>
                <a:defRPr/>
              </a:pPr>
              <a:t>23</a:t>
            </a:fld>
            <a:endParaRPr lang="en-US" altLang="zh-CN">
              <a:cs typeface="Arial" pitchFamily="34" charset="0"/>
            </a:endParaRP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sp>
        <p:nvSpPr>
          <p:cNvPr id="10"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（二）实验室涉及的主要危险源分布</a:t>
            </a:r>
          </a:p>
        </p:txBody>
      </p:sp>
      <p:graphicFrame>
        <p:nvGraphicFramePr>
          <p:cNvPr id="7" name="表格 6"/>
          <p:cNvGraphicFramePr>
            <a:graphicFrameLocks noGrp="1"/>
          </p:cNvGraphicFramePr>
          <p:nvPr/>
        </p:nvGraphicFramePr>
        <p:xfrm>
          <a:off x="896938" y="1989138"/>
          <a:ext cx="7350125" cy="4238625"/>
        </p:xfrm>
        <a:graphic>
          <a:graphicData uri="http://schemas.openxmlformats.org/drawingml/2006/table">
            <a:tbl>
              <a:tblPr/>
              <a:tblGrid>
                <a:gridCol w="639762"/>
                <a:gridCol w="1509713"/>
                <a:gridCol w="5200650"/>
              </a:tblGrid>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1" i="0" u="none" strike="noStrike" cap="none" normalizeH="0" baseline="0" smtClean="0">
                          <a:ln>
                            <a:noFill/>
                          </a:ln>
                          <a:solidFill>
                            <a:srgbClr val="000000"/>
                          </a:solidFill>
                          <a:effectLst/>
                          <a:latin typeface="华文中宋" pitchFamily="2" charset="-122"/>
                          <a:ea typeface="华文中宋" pitchFamily="2" charset="-122"/>
                        </a:rPr>
                        <a:t>序号</a:t>
                      </a:r>
                      <a:endParaRPr kumimoji="0" lang="zh-CN" altLang="en-US" sz="1200" b="1"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w="12700" cap="flat" cmpd="sng" algn="ctr">
                      <a:solidFill>
                        <a:srgbClr val="0061AE"/>
                      </a:solidFill>
                      <a:prstDash val="solid"/>
                      <a:round/>
                      <a:headEnd type="none" w="med" len="med"/>
                      <a:tailEnd type="none" w="med" len="med"/>
                    </a:lnT>
                    <a:lnB w="12700" cap="flat" cmpd="sng" algn="ctr">
                      <a:solidFill>
                        <a:srgbClr val="0061AE"/>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1" i="0" u="none" strike="noStrike" cap="none" normalizeH="0" baseline="0" smtClean="0">
                          <a:ln>
                            <a:noFill/>
                          </a:ln>
                          <a:solidFill>
                            <a:srgbClr val="000000"/>
                          </a:solidFill>
                          <a:effectLst/>
                          <a:latin typeface="华文中宋" pitchFamily="2" charset="-122"/>
                          <a:ea typeface="华文中宋" pitchFamily="2" charset="-122"/>
                        </a:rPr>
                        <a:t>单位</a:t>
                      </a:r>
                      <a:endParaRPr kumimoji="0" lang="zh-CN" altLang="en-US" sz="1200" b="1"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w="12700" cap="flat" cmpd="sng" algn="ctr">
                      <a:solidFill>
                        <a:srgbClr val="0061AE"/>
                      </a:solidFill>
                      <a:prstDash val="solid"/>
                      <a:round/>
                      <a:headEnd type="none" w="med" len="med"/>
                      <a:tailEnd type="none" w="med" len="med"/>
                    </a:lnT>
                    <a:lnB w="12700" cap="flat" cmpd="sng" algn="ctr">
                      <a:solidFill>
                        <a:srgbClr val="0061AE"/>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1" i="0" u="none" strike="noStrike" cap="none" normalizeH="0" baseline="0" smtClean="0">
                          <a:ln>
                            <a:noFill/>
                          </a:ln>
                          <a:solidFill>
                            <a:srgbClr val="000000"/>
                          </a:solidFill>
                          <a:effectLst/>
                          <a:latin typeface="华文中宋" pitchFamily="2" charset="-122"/>
                          <a:ea typeface="华文中宋" pitchFamily="2" charset="-122"/>
                        </a:rPr>
                        <a:t>主要危险源 </a:t>
                      </a:r>
                      <a:endParaRPr kumimoji="0" lang="zh-CN" altLang="en-US" sz="1200" b="1"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w="12700" cap="flat" cmpd="sng" algn="ctr">
                      <a:solidFill>
                        <a:srgbClr val="0061AE"/>
                      </a:solidFill>
                      <a:prstDash val="solid"/>
                      <a:round/>
                      <a:headEnd type="none" w="med" len="med"/>
                      <a:tailEnd type="none" w="med" len="med"/>
                    </a:lnT>
                    <a:lnB w="12700" cap="flat" cmpd="sng" algn="ctr">
                      <a:solidFill>
                        <a:srgbClr val="0061AE"/>
                      </a:solidFill>
                      <a:prstDash val="solid"/>
                      <a:round/>
                      <a:headEnd type="none" w="med" len="med"/>
                      <a:tailEnd type="none" w="med" len="med"/>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1</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w="12700" cap="flat" cmpd="sng" algn="ctr">
                      <a:solidFill>
                        <a:srgbClr val="0061AE"/>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土资学院</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w="12700" cap="flat" cmpd="sng" algn="ctr">
                      <a:solidFill>
                        <a:srgbClr val="0061AE"/>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危险化学品、危险废弃物、气瓶、特种设备、辐射设备、一般仪器设备 </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w="12700" cap="flat" cmpd="sng" algn="ctr">
                      <a:solidFill>
                        <a:srgbClr val="0061AE"/>
                      </a:solidFill>
                      <a:prstDash val="solid"/>
                      <a:round/>
                      <a:headEnd type="none" w="med" len="med"/>
                      <a:tailEnd type="none" w="med" len="med"/>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2</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冶金学院</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危险化学品、危险废弃物、气瓶、特种设备、辐射设备、一般仪器设备</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3</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材料学院</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危险化学品、危险废弃物、气瓶、特种设备、辐射设备、一般仪器设备</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4</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机械学院</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危险化学品、危险废弃物、气瓶、辐射设备、一般仪器设备</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5</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数理学院</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辐射设备、一般仪器设备 </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6</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化生学院</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危险化学品、危险废弃物、气瓶、一般仪器设备、生物试剂 </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7</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工程技术研究院</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辐射设备、一般仪器设备</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8</a:t>
                      </a:r>
                      <a:endParaRPr kumimoji="0" lang="zh-CN" altLang="zh-CN" sz="1200" b="0" i="0" u="none" strike="noStrike" cap="none" normalizeH="0" baseline="0" smtClean="0">
                        <a:ln>
                          <a:noFill/>
                        </a:ln>
                        <a:solidFill>
                          <a:schemeClr val="tx1"/>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新材院</a:t>
                      </a:r>
                      <a:endParaRPr kumimoji="0" lang="zh-CN" altLang="en-US" sz="1200" b="0" i="0" u="none" strike="noStrike" cap="none" normalizeH="0" baseline="0" smtClean="0">
                        <a:ln>
                          <a:noFill/>
                        </a:ln>
                        <a:solidFill>
                          <a:schemeClr val="tx1"/>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危险化学品、危险废弃物、气瓶、特种设备、辐射设备、一般仪器设备</a:t>
                      </a:r>
                      <a:endParaRPr kumimoji="0" lang="zh-CN" altLang="en-US" sz="1200" b="0" i="0" u="none" strike="noStrike" cap="none" normalizeH="0" baseline="0" smtClean="0">
                        <a:ln>
                          <a:noFill/>
                        </a:ln>
                        <a:solidFill>
                          <a:schemeClr val="tx1"/>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9</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国家材料安全中心</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辐射设备、一般仪器设备</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10</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材料国重</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危险化学品、危险废弃物、气瓶、特种设备、辐射设备、一般仪器设备</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11</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冶金国重</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危险化学品、危险废弃物、气瓶、特种设备、辐射设备、一般仪器设备</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12</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自然科学中心</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危险化学品、危险废弃物、气瓶、一般仪器设备、生物试剂</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13</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高等工程师学院</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气瓶、一般仪器设备</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a:noFill/>
                    </a:lnB>
                    <a:lnTlToBr>
                      <a:noFill/>
                    </a:lnTlToBr>
                    <a:lnBlToTr>
                      <a:noFill/>
                    </a:lnBlToTr>
                    <a:noFill/>
                  </a:tcPr>
                </a:tc>
              </a:tr>
              <a:tr h="282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华文中宋" pitchFamily="2" charset="-122"/>
                          <a:ea typeface="华文中宋" pitchFamily="2" charset="-122"/>
                        </a:rPr>
                        <a:t>14</a:t>
                      </a:r>
                      <a:endParaRPr kumimoji="0" lang="zh-CN" altLang="zh-CN"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w="12700" cap="flat" cmpd="sng" algn="ctr">
                      <a:solidFill>
                        <a:srgbClr val="0061AE"/>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能环学院</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w="12700" cap="flat" cmpd="sng" algn="ctr">
                      <a:solidFill>
                        <a:srgbClr val="0061AE"/>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rPr>
                        <a:t>危险化学品、危险废弃物、气瓶、特种设备、一般仪器设备</a:t>
                      </a:r>
                      <a:endParaRPr kumimoji="0" lang="zh-CN" altLang="en-US" sz="1200" b="0" i="0" u="none" strike="noStrike" cap="none" normalizeH="0" baseline="0" smtClean="0">
                        <a:ln>
                          <a:noFill/>
                        </a:ln>
                        <a:solidFill>
                          <a:srgbClr val="000000"/>
                        </a:solidFill>
                        <a:effectLst/>
                        <a:latin typeface="华文中宋" pitchFamily="2" charset="-122"/>
                        <a:ea typeface="华文中宋" pitchFamily="2" charset="-122"/>
                        <a:cs typeface="Times New Roman" pitchFamily="18" charset="0"/>
                      </a:endParaRPr>
                    </a:p>
                  </a:txBody>
                  <a:tcPr marL="60975" marR="60975" marT="0" marB="0" anchor="ctr" horzOverflow="overflow">
                    <a:lnL>
                      <a:noFill/>
                    </a:lnL>
                    <a:lnR>
                      <a:noFill/>
                    </a:lnR>
                    <a:lnT>
                      <a:noFill/>
                    </a:lnT>
                    <a:lnB w="12700" cap="flat" cmpd="sng" algn="ctr">
                      <a:solidFill>
                        <a:srgbClr val="0061AE"/>
                      </a:solidFill>
                      <a:prstDash val="solid"/>
                      <a:round/>
                      <a:headEnd type="none" w="med" len="med"/>
                      <a:tailEnd type="none" w="med" len="med"/>
                    </a:lnB>
                    <a:lnTlToBr>
                      <a:noFill/>
                    </a:lnTlToBr>
                    <a:lnBlToTr>
                      <a:noFill/>
                    </a:lnBlToTr>
                    <a:noFill/>
                  </a:tcPr>
                </a:tc>
              </a:tr>
            </a:tbl>
          </a:graphicData>
        </a:graphic>
      </p:graphicFrame>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00063" y="1928813"/>
            <a:ext cx="8643937" cy="4703762"/>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危险化学品</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spcBef>
                <a:spcPts val="600"/>
              </a:spcBef>
              <a:spcAft>
                <a:spcPts val="0"/>
              </a:spcAft>
              <a:buSzPct val="95000"/>
              <a:defRPr/>
            </a:pPr>
            <a:r>
              <a:rPr lang="zh-CN" altLang="en-US" sz="1600" dirty="0">
                <a:latin typeface="华文中宋" pitchFamily="2" charset="-122"/>
                <a:ea typeface="华文中宋" pitchFamily="2" charset="-122"/>
              </a:rPr>
              <a:t>■ </a:t>
            </a:r>
            <a:r>
              <a:rPr lang="en-US" altLang="zh-CN" sz="1600" dirty="0">
                <a:latin typeface="华文中宋" pitchFamily="2" charset="-122"/>
                <a:ea typeface="华文中宋" pitchFamily="2" charset="-122"/>
              </a:rPr>
              <a:t>2015</a:t>
            </a:r>
            <a:r>
              <a:rPr lang="zh-CN" altLang="en-US" sz="1600" dirty="0">
                <a:latin typeface="华文中宋" pitchFamily="2" charset="-122"/>
                <a:ea typeface="华文中宋" pitchFamily="2" charset="-122"/>
              </a:rPr>
              <a:t>版国家危险化学品名录共</a:t>
            </a:r>
            <a:r>
              <a:rPr lang="en-US" altLang="zh-CN" sz="1600" dirty="0">
                <a:solidFill>
                  <a:srgbClr val="0000FF"/>
                </a:solidFill>
                <a:latin typeface="华文中宋" pitchFamily="2" charset="-122"/>
                <a:ea typeface="华文中宋" pitchFamily="2" charset="-122"/>
              </a:rPr>
              <a:t>2828</a:t>
            </a:r>
            <a:r>
              <a:rPr lang="zh-CN" altLang="en-US" sz="1600" dirty="0">
                <a:latin typeface="华文中宋" pitchFamily="2" charset="-122"/>
                <a:ea typeface="华文中宋" pitchFamily="2" charset="-122"/>
              </a:rPr>
              <a:t>种，常用化学品有</a:t>
            </a:r>
            <a:r>
              <a:rPr lang="en-US" altLang="zh-CN" sz="1600" dirty="0">
                <a:latin typeface="华文中宋" pitchFamily="2" charset="-122"/>
                <a:ea typeface="华文中宋" pitchFamily="2" charset="-122"/>
              </a:rPr>
              <a:t>6-7</a:t>
            </a:r>
            <a:r>
              <a:rPr lang="zh-CN" altLang="en-US" sz="1600" dirty="0">
                <a:latin typeface="华文中宋" pitchFamily="2" charset="-122"/>
                <a:ea typeface="华文中宋" pitchFamily="2" charset="-122"/>
              </a:rPr>
              <a:t>万种，我国常用的</a:t>
            </a:r>
            <a:r>
              <a:rPr lang="en-US" altLang="zh-CN" sz="1600" dirty="0">
                <a:latin typeface="华文中宋" pitchFamily="2" charset="-122"/>
                <a:ea typeface="华文中宋" pitchFamily="2" charset="-122"/>
              </a:rPr>
              <a:t>2</a:t>
            </a:r>
            <a:r>
              <a:rPr lang="zh-CN" altLang="en-US" sz="1600" dirty="0">
                <a:latin typeface="华文中宋" pitchFamily="2" charset="-122"/>
                <a:ea typeface="华文中宋" pitchFamily="2" charset="-122"/>
              </a:rPr>
              <a:t>万多，约</a:t>
            </a:r>
            <a:r>
              <a:rPr lang="en-US" altLang="zh-CN" sz="1600" dirty="0">
                <a:latin typeface="华文中宋" pitchFamily="2" charset="-122"/>
                <a:ea typeface="华文中宋" pitchFamily="2" charset="-122"/>
              </a:rPr>
              <a:t>70%</a:t>
            </a:r>
            <a:r>
              <a:rPr lang="zh-CN" altLang="en-US" sz="1600" dirty="0">
                <a:latin typeface="华文中宋" pitchFamily="2" charset="-122"/>
                <a:ea typeface="华文中宋" pitchFamily="2" charset="-122"/>
              </a:rPr>
              <a:t>属于易燃、易爆和有毒、腐蚀性物质，我校涉及</a:t>
            </a:r>
            <a:r>
              <a:rPr lang="en-US" altLang="zh-CN" sz="1600" dirty="0">
                <a:solidFill>
                  <a:srgbClr val="0000FF"/>
                </a:solidFill>
                <a:latin typeface="华文中宋" pitchFamily="2" charset="-122"/>
                <a:ea typeface="华文中宋" pitchFamily="2" charset="-122"/>
              </a:rPr>
              <a:t>1100</a:t>
            </a:r>
            <a:r>
              <a:rPr lang="zh-CN" altLang="en-US" sz="1600" dirty="0">
                <a:latin typeface="华文中宋" pitchFamily="2" charset="-122"/>
                <a:ea typeface="华文中宋" pitchFamily="2" charset="-122"/>
              </a:rPr>
              <a:t>余种，每年种类仍在不断增加，</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zh-CN" altLang="en-US" sz="1600" dirty="0">
                <a:latin typeface="华文中宋" pitchFamily="2" charset="-122"/>
                <a:ea typeface="华文中宋" pitchFamily="2" charset="-122"/>
              </a:rPr>
              <a:t> 其中在用危险品包括：</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en-US" altLang="zh-CN" sz="1600" dirty="0">
                <a:latin typeface="华文中宋" pitchFamily="2" charset="-122"/>
                <a:ea typeface="华文中宋" pitchFamily="2" charset="-122"/>
              </a:rPr>
              <a:t>    </a:t>
            </a:r>
            <a:r>
              <a:rPr lang="zh-CN" altLang="en-US" sz="1600" dirty="0">
                <a:latin typeface="华文中宋" pitchFamily="2" charset="-122"/>
                <a:ea typeface="华文中宋" pitchFamily="2" charset="-122"/>
              </a:rPr>
              <a:t>剧   毒：氯气、三氧化二砷（砒霜）、亚砷酸、氰化钠、二甲双胍（马钱子碱）</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en-US" altLang="zh-CN" sz="1600" dirty="0">
                <a:latin typeface="华文中宋" pitchFamily="2" charset="-122"/>
                <a:ea typeface="华文中宋" pitchFamily="2" charset="-122"/>
              </a:rPr>
              <a:t>    </a:t>
            </a:r>
            <a:r>
              <a:rPr lang="zh-CN" altLang="en-US" sz="1600" dirty="0">
                <a:latin typeface="华文中宋" pitchFamily="2" charset="-122"/>
                <a:ea typeface="华文中宋" pitchFamily="2" charset="-122"/>
              </a:rPr>
              <a:t>易制毒：盐酸、硫酸、丙酮、乙醚</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en-US" altLang="zh-CN" sz="1600" dirty="0">
                <a:latin typeface="华文中宋" pitchFamily="2" charset="-122"/>
                <a:ea typeface="华文中宋" pitchFamily="2" charset="-122"/>
              </a:rPr>
              <a:t>    </a:t>
            </a:r>
            <a:r>
              <a:rPr lang="zh-CN" altLang="en-US" sz="1600" dirty="0">
                <a:latin typeface="华文中宋" pitchFamily="2" charset="-122"/>
                <a:ea typeface="华文中宋" pitchFamily="2" charset="-122"/>
              </a:rPr>
              <a:t>易制爆：氢氧化钠、氢氧化钾、过氧化氢（双氧水）</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en-US" altLang="zh-CN" sz="1600" dirty="0">
                <a:latin typeface="华文中宋" pitchFamily="2" charset="-122"/>
                <a:ea typeface="华文中宋" pitchFamily="2" charset="-122"/>
              </a:rPr>
              <a:t>    </a:t>
            </a:r>
            <a:r>
              <a:rPr lang="zh-CN" altLang="en-US" sz="1600" dirty="0">
                <a:latin typeface="华文中宋" pitchFamily="2" charset="-122"/>
                <a:ea typeface="华文中宋" pitchFamily="2" charset="-122"/>
              </a:rPr>
              <a:t>强腐蚀：氢氟酸、氢氧化钠（烧碱）、浓硫酸、硝酸</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en-US" altLang="zh-CN" sz="1600" dirty="0">
                <a:latin typeface="华文中宋" pitchFamily="2" charset="-122"/>
                <a:ea typeface="华文中宋" pitchFamily="2" charset="-122"/>
              </a:rPr>
              <a:t>    </a:t>
            </a:r>
            <a:r>
              <a:rPr lang="zh-CN" altLang="en-US" sz="1600" dirty="0">
                <a:latin typeface="华文中宋" pitchFamily="2" charset="-122"/>
                <a:ea typeface="华文中宋" pitchFamily="2" charset="-122"/>
              </a:rPr>
              <a:t>易燃易爆：乙醇、甲醇、氢气、甲烷、一氧化碳、硫化氢、乙炔、叔丁基锂、</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en-US" altLang="zh-CN" sz="1600" dirty="0">
                <a:latin typeface="华文中宋" pitchFamily="2" charset="-122"/>
                <a:ea typeface="华文中宋" pitchFamily="2" charset="-122"/>
              </a:rPr>
              <a:t>    </a:t>
            </a:r>
            <a:r>
              <a:rPr lang="zh-CN" altLang="en-US" sz="1600" dirty="0">
                <a:latin typeface="华文中宋" pitchFamily="2" charset="-122"/>
                <a:ea typeface="华文中宋" pitchFamily="2" charset="-122"/>
              </a:rPr>
              <a:t>毒害品及感染品：汞化物、敌敌畏、百草枯</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zh-CN" altLang="en-US" sz="1600" dirty="0">
                <a:latin typeface="华文中宋" pitchFamily="2" charset="-122"/>
                <a:ea typeface="华文中宋" pitchFamily="2" charset="-122"/>
              </a:rPr>
              <a:t>■ 未列入名录中的大量有机试剂也存在易燃和合成易制毒等特性：丁二醇、丙三醇</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zh-CN" altLang="en-US" sz="1600" dirty="0">
                <a:latin typeface="华文中宋" pitchFamily="2" charset="-122"/>
                <a:ea typeface="华文中宋" pitchFamily="2" charset="-122"/>
              </a:rPr>
              <a:t>■ </a:t>
            </a:r>
            <a:r>
              <a:rPr lang="en-US" altLang="zh-CN" sz="1600" dirty="0">
                <a:latin typeface="华文中宋" pitchFamily="2" charset="-122"/>
                <a:ea typeface="华文中宋" pitchFamily="2" charset="-122"/>
              </a:rPr>
              <a:t>2015</a:t>
            </a:r>
            <a:r>
              <a:rPr lang="zh-CN" altLang="en-US" sz="1600" dirty="0">
                <a:latin typeface="华文中宋" pitchFamily="2" charset="-122"/>
                <a:ea typeface="华文中宋" pitchFamily="2" charset="-122"/>
              </a:rPr>
              <a:t>年有记录的申领次数约</a:t>
            </a:r>
            <a:r>
              <a:rPr lang="en-US" altLang="zh-CN" sz="1600" dirty="0">
                <a:solidFill>
                  <a:srgbClr val="0000FF"/>
                </a:solidFill>
                <a:latin typeface="华文中宋" pitchFamily="2" charset="-122"/>
                <a:ea typeface="华文中宋" pitchFamily="2" charset="-122"/>
              </a:rPr>
              <a:t>390</a:t>
            </a:r>
            <a:r>
              <a:rPr lang="zh-CN" altLang="en-US" sz="1600" dirty="0">
                <a:latin typeface="华文中宋" pitchFamily="2" charset="-122"/>
                <a:ea typeface="华文中宋" pitchFamily="2" charset="-122"/>
              </a:rPr>
              <a:t>余次</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r>
              <a:rPr lang="zh-CN" altLang="en-US" sz="1600" dirty="0">
                <a:latin typeface="华文中宋" pitchFamily="2" charset="-122"/>
                <a:ea typeface="华文中宋" pitchFamily="2" charset="-122"/>
              </a:rPr>
              <a:t>■ </a:t>
            </a:r>
            <a:r>
              <a:rPr lang="en-US" altLang="zh-CN" sz="1600" dirty="0">
                <a:latin typeface="华文中宋" pitchFamily="2" charset="-122"/>
                <a:ea typeface="华文中宋" pitchFamily="2" charset="-122"/>
              </a:rPr>
              <a:t>2015</a:t>
            </a:r>
            <a:r>
              <a:rPr lang="zh-CN" altLang="en-US" sz="1600" dirty="0">
                <a:latin typeface="华文中宋" pitchFamily="2" charset="-122"/>
                <a:ea typeface="华文中宋" pitchFamily="2" charset="-122"/>
              </a:rPr>
              <a:t>年处理实验室危险废液</a:t>
            </a:r>
            <a:r>
              <a:rPr lang="en-US" altLang="zh-CN" sz="1600" dirty="0">
                <a:solidFill>
                  <a:srgbClr val="0000FF"/>
                </a:solidFill>
                <a:latin typeface="华文中宋" pitchFamily="2" charset="-122"/>
                <a:ea typeface="华文中宋" pitchFamily="2" charset="-122"/>
              </a:rPr>
              <a:t>35.53</a:t>
            </a:r>
            <a:r>
              <a:rPr lang="zh-CN" altLang="en-US" sz="1600" dirty="0">
                <a:latin typeface="华文中宋" pitchFamily="2" charset="-122"/>
                <a:ea typeface="华文中宋" pitchFamily="2" charset="-122"/>
              </a:rPr>
              <a:t>吨，废弃试剂瓶</a:t>
            </a:r>
            <a:r>
              <a:rPr lang="en-US" altLang="zh-CN" sz="1600" dirty="0">
                <a:latin typeface="华文中宋" pitchFamily="2" charset="-122"/>
                <a:ea typeface="华文中宋" pitchFamily="2" charset="-122"/>
              </a:rPr>
              <a:t>5.73</a:t>
            </a:r>
            <a:r>
              <a:rPr lang="zh-CN" altLang="en-US" sz="1600" dirty="0">
                <a:latin typeface="华文中宋" pitchFamily="2" charset="-122"/>
                <a:ea typeface="华文中宋" pitchFamily="2" charset="-122"/>
              </a:rPr>
              <a:t>吨，耗资</a:t>
            </a:r>
            <a:r>
              <a:rPr lang="en-US" altLang="zh-CN" sz="1600" dirty="0">
                <a:solidFill>
                  <a:srgbClr val="0000FF"/>
                </a:solidFill>
                <a:latin typeface="华文中宋" pitchFamily="2" charset="-122"/>
                <a:ea typeface="华文中宋" pitchFamily="2" charset="-122"/>
              </a:rPr>
              <a:t>130</a:t>
            </a:r>
            <a:r>
              <a:rPr lang="zh-CN" altLang="en-US" sz="1600" dirty="0">
                <a:latin typeface="华文中宋" pitchFamily="2" charset="-122"/>
                <a:ea typeface="华文中宋" pitchFamily="2" charset="-122"/>
              </a:rPr>
              <a:t>万</a:t>
            </a:r>
            <a:endParaRPr lang="en-US" altLang="zh-CN" sz="1600" dirty="0">
              <a:latin typeface="华文中宋" pitchFamily="2" charset="-122"/>
              <a:ea typeface="华文中宋" pitchFamily="2" charset="-122"/>
            </a:endParaRPr>
          </a:p>
          <a:p>
            <a:pPr marL="469900" indent="-469900" fontAlgn="auto">
              <a:spcBef>
                <a:spcPts val="600"/>
              </a:spcBef>
              <a:spcAft>
                <a:spcPts val="0"/>
              </a:spcAft>
              <a:buSzPct val="95000"/>
              <a:defRPr/>
            </a:pPr>
            <a:endParaRPr lang="en-US" altLang="zh-CN" sz="1600" dirty="0">
              <a:latin typeface="华文中宋" pitchFamily="2" charset="-122"/>
              <a:ea typeface="华文中宋" pitchFamily="2" charset="-122"/>
            </a:endParaRPr>
          </a:p>
        </p:txBody>
      </p:sp>
      <p:sp>
        <p:nvSpPr>
          <p:cNvPr id="43011"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B22220EC-8A4B-452A-91D0-7AA47DA1BE6D}" type="slidenum">
              <a:rPr lang="en-US" altLang="zh-CN">
                <a:cs typeface="Arial" pitchFamily="34" charset="0"/>
              </a:rPr>
              <a:pPr>
                <a:defRPr/>
              </a:pPr>
              <a:t>24</a:t>
            </a:fld>
            <a:endParaRPr lang="en-US" altLang="zh-CN">
              <a:cs typeface="Arial" pitchFamily="34" charset="0"/>
            </a:endParaRPr>
          </a:p>
        </p:txBody>
      </p:sp>
      <p:sp>
        <p:nvSpPr>
          <p:cNvPr id="11"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6"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71500" y="1785926"/>
            <a:ext cx="8104188" cy="425758"/>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危险</a:t>
            </a:r>
            <a:r>
              <a:rPr lang="zh-CN" altLang="en-US" sz="24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化学品</a:t>
            </a:r>
            <a:r>
              <a:rPr lang="en-US" altLang="zh-CN" sz="24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smtClean="0">
                <a:solidFill>
                  <a:srgbClr val="0000FF"/>
                </a:solidFill>
                <a:effectLst>
                  <a:outerShdw blurRad="38100" dist="38100" dir="2700000" algn="tl">
                    <a:srgbClr val="000000">
                      <a:alpha val="43137"/>
                    </a:srgbClr>
                  </a:outerShdw>
                </a:effectLst>
                <a:latin typeface="华文中宋" pitchFamily="2" charset="-122"/>
                <a:ea typeface="华文中宋" pitchFamily="2" charset="-122"/>
              </a:rPr>
              <a:t>大家来找茬</a:t>
            </a:r>
            <a:endParaRPr lang="en-US" altLang="zh-CN" sz="2400" b="1"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44035"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9C18F021-2CEE-4D68-9CC2-02CD1B8C80AE}" type="slidenum">
              <a:rPr lang="en-US" altLang="zh-CN">
                <a:cs typeface="Arial" pitchFamily="34" charset="0"/>
              </a:rPr>
              <a:pPr>
                <a:defRPr/>
              </a:pPr>
              <a:t>25</a:t>
            </a:fld>
            <a:endParaRPr lang="en-US" altLang="zh-CN">
              <a:cs typeface="Arial" pitchFamily="34" charset="0"/>
            </a:endParaRPr>
          </a:p>
        </p:txBody>
      </p:sp>
      <p:sp>
        <p:nvSpPr>
          <p:cNvPr id="11"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pic>
        <p:nvPicPr>
          <p:cNvPr id="1026" name="Picture 2" descr="F:\安全检查\3-安全督查\周督查公示\周材料整理\6.14主楼、科技楼及复查理化楼、无机楼及平房\2016-6-14\IMG_0196.JPG"/>
          <p:cNvPicPr>
            <a:picLocks noChangeArrowheads="1"/>
          </p:cNvPicPr>
          <p:nvPr/>
        </p:nvPicPr>
        <p:blipFill>
          <a:blip r:embed="rId2" cstate="print"/>
          <a:srcRect/>
          <a:stretch>
            <a:fillRect/>
          </a:stretch>
        </p:blipFill>
        <p:spPr bwMode="auto">
          <a:xfrm>
            <a:off x="1980562" y="2285992"/>
            <a:ext cx="2520000" cy="2160000"/>
          </a:xfrm>
          <a:prstGeom prst="rect">
            <a:avLst/>
          </a:prstGeom>
          <a:noFill/>
        </p:spPr>
      </p:pic>
      <p:pic>
        <p:nvPicPr>
          <p:cNvPr id="12" name="图片 11" descr="E:\实验室督查情况\3月督查工作记录\3.29\101MSDCF\DSC00886.JPG"/>
          <p:cNvPicPr/>
          <p:nvPr/>
        </p:nvPicPr>
        <p:blipFill>
          <a:blip r:embed="rId3" cstate="print">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mc="http://schemas.openxmlformats.org/markup-compatibility/2006" xmlns:wpc="http://schemas.microsoft.com/office/word/2010/wordprocessingCanvas" xmlns="" xmlns:pic="http://schemas.openxmlformats.org/drawingml/2006/picture" xmlns:lc="http://schemas.openxmlformats.org/drawingml/2006/lockedCanvas" val="0"/>
              </a:ext>
            </a:extLst>
          </a:blip>
          <a:srcRect/>
          <a:stretch>
            <a:fillRect/>
          </a:stretch>
        </p:blipFill>
        <p:spPr bwMode="auto">
          <a:xfrm>
            <a:off x="1980562" y="4500570"/>
            <a:ext cx="2520000" cy="2160000"/>
          </a:xfrm>
          <a:prstGeom prst="rect">
            <a:avLst/>
          </a:prstGeom>
          <a:noFill/>
          <a:ln>
            <a:noFill/>
          </a:ln>
        </p:spPr>
      </p:pic>
      <p:sp>
        <p:nvSpPr>
          <p:cNvPr id="15" name="TextBox 14"/>
          <p:cNvSpPr txBox="1"/>
          <p:nvPr/>
        </p:nvSpPr>
        <p:spPr>
          <a:xfrm>
            <a:off x="1285852" y="2786058"/>
            <a:ext cx="428628" cy="923330"/>
          </a:xfrm>
          <a:prstGeom prst="rect">
            <a:avLst/>
          </a:prstGeom>
          <a:noFill/>
        </p:spPr>
        <p:txBody>
          <a:bodyPr wrap="square" rtlCol="0">
            <a:spAutoFit/>
          </a:bodyPr>
          <a:lstStyle/>
          <a:p>
            <a:r>
              <a:rPr lang="zh-CN" altLang="en-US" b="1" dirty="0" smtClean="0">
                <a:latin typeface="华文中宋" pitchFamily="2" charset="-122"/>
                <a:ea typeface="华文中宋" pitchFamily="2" charset="-122"/>
              </a:rPr>
              <a:t>第一组</a:t>
            </a:r>
            <a:endParaRPr lang="zh-CN" altLang="en-US" b="1" dirty="0">
              <a:latin typeface="华文中宋" pitchFamily="2" charset="-122"/>
              <a:ea typeface="华文中宋" pitchFamily="2" charset="-122"/>
            </a:endParaRPr>
          </a:p>
        </p:txBody>
      </p:sp>
      <p:sp>
        <p:nvSpPr>
          <p:cNvPr id="16" name="TextBox 15"/>
          <p:cNvSpPr txBox="1"/>
          <p:nvPr/>
        </p:nvSpPr>
        <p:spPr>
          <a:xfrm>
            <a:off x="1285852" y="5077438"/>
            <a:ext cx="428628" cy="923330"/>
          </a:xfrm>
          <a:prstGeom prst="rect">
            <a:avLst/>
          </a:prstGeom>
          <a:noFill/>
        </p:spPr>
        <p:txBody>
          <a:bodyPr wrap="square" rtlCol="0">
            <a:spAutoFit/>
          </a:bodyPr>
          <a:lstStyle/>
          <a:p>
            <a:r>
              <a:rPr lang="zh-CN" altLang="en-US" b="1" dirty="0" smtClean="0">
                <a:latin typeface="华文中宋" pitchFamily="2" charset="-122"/>
                <a:ea typeface="华文中宋" pitchFamily="2" charset="-122"/>
              </a:rPr>
              <a:t>第二组</a:t>
            </a:r>
            <a:endParaRPr lang="zh-CN" altLang="en-US" b="1" dirty="0">
              <a:latin typeface="华文中宋" pitchFamily="2" charset="-122"/>
              <a:ea typeface="华文中宋" pitchFamily="2" charset="-122"/>
            </a:endParaRPr>
          </a:p>
        </p:txBody>
      </p:sp>
      <p:pic>
        <p:nvPicPr>
          <p:cNvPr id="17" name="图片 16" descr="IMG_0736"/>
          <p:cNvPicPr/>
          <p:nvPr/>
        </p:nvPicPr>
        <p:blipFill>
          <a:blip r:embed="rId4" cstate="print"/>
          <a:srcRect/>
          <a:stretch>
            <a:fillRect/>
          </a:stretch>
        </p:blipFill>
        <p:spPr bwMode="auto">
          <a:xfrm>
            <a:off x="4623768" y="4500570"/>
            <a:ext cx="2520000" cy="2160000"/>
          </a:xfrm>
          <a:prstGeom prst="rect">
            <a:avLst/>
          </a:prstGeom>
          <a:noFill/>
          <a:ln w="9525">
            <a:noFill/>
            <a:miter lim="800000"/>
            <a:headEnd/>
            <a:tailEnd/>
          </a:ln>
        </p:spPr>
      </p:pic>
      <p:pic>
        <p:nvPicPr>
          <p:cNvPr id="1028" name="Picture 4" descr="F:\安全检查\1-学校安全检查（每月底）\2016.9.30\104___09\IMG_0831.JPG"/>
          <p:cNvPicPr>
            <a:picLocks noChangeArrowheads="1"/>
          </p:cNvPicPr>
          <p:nvPr/>
        </p:nvPicPr>
        <p:blipFill>
          <a:blip r:embed="rId5" cstate="print"/>
          <a:srcRect/>
          <a:stretch>
            <a:fillRect/>
          </a:stretch>
        </p:blipFill>
        <p:spPr bwMode="auto">
          <a:xfrm>
            <a:off x="4643438" y="2285992"/>
            <a:ext cx="2520000" cy="2160000"/>
          </a:xfrm>
          <a:prstGeom prst="rect">
            <a:avLst/>
          </a:prstGeom>
          <a:noFill/>
        </p:spPr>
      </p:pic>
      <p:pic>
        <p:nvPicPr>
          <p:cNvPr id="18" name="图片 17" descr="ee318621b6a1813741afcd72e49b486e.gif"/>
          <p:cNvPicPr>
            <a:picLocks noChangeAspect="1"/>
          </p:cNvPicPr>
          <p:nvPr/>
        </p:nvPicPr>
        <p:blipFill>
          <a:blip r:embed="rId6"/>
          <a:stretch>
            <a:fillRect/>
          </a:stretch>
        </p:blipFill>
        <p:spPr>
          <a:xfrm>
            <a:off x="7358082" y="4071942"/>
            <a:ext cx="785818" cy="785818"/>
          </a:xfrm>
          <a:prstGeom prst="rect">
            <a:avLst/>
          </a:prstGeom>
        </p:spPr>
      </p:pic>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71500" y="1928813"/>
            <a:ext cx="8104188" cy="2478087"/>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危险化学品</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defRPr/>
            </a:pPr>
            <a:r>
              <a:rPr lang="zh-CN" altLang="en-US" sz="1600" dirty="0">
                <a:latin typeface="华文中宋" pitchFamily="2" charset="-122"/>
                <a:ea typeface="华文中宋" pitchFamily="2" charset="-122"/>
              </a:rPr>
              <a:t>■    </a:t>
            </a:r>
            <a:r>
              <a:rPr lang="zh-CN" altLang="en-US" sz="2000" dirty="0">
                <a:solidFill>
                  <a:srgbClr val="0000FF"/>
                </a:solidFill>
                <a:latin typeface="华文中宋" pitchFamily="2" charset="-122"/>
                <a:ea typeface="华文中宋" pitchFamily="2" charset="-122"/>
              </a:rPr>
              <a:t>部分实验室危险化学品存放不规范</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危化品购买或使用后不能及时放入专用柜存放、专用柜不及时上锁，与易燃物混放</a:t>
            </a:r>
            <a:endParaRPr lang="en-US" altLang="zh-CN" sz="2000" dirty="0">
              <a:latin typeface="华文中宋" pitchFamily="2" charset="-122"/>
              <a:ea typeface="华文中宋" pitchFamily="2" charset="-122"/>
            </a:endParaRPr>
          </a:p>
          <a:p>
            <a:pPr marL="469900" indent="-469900" fontAlgn="auto">
              <a:lnSpc>
                <a:spcPts val="2600"/>
              </a:lnSpc>
              <a:spcBef>
                <a:spcPts val="600"/>
              </a:spcBef>
              <a:spcAft>
                <a:spcPts val="0"/>
              </a:spcAft>
              <a:buSzPct val="95000"/>
              <a:defRPr/>
            </a:pPr>
            <a:r>
              <a:rPr lang="zh-CN" altLang="en-US" sz="1600" dirty="0">
                <a:latin typeface="华文中宋" pitchFamily="2" charset="-122"/>
                <a:ea typeface="华文中宋" pitchFamily="2" charset="-122"/>
              </a:rPr>
              <a:t>■    </a:t>
            </a:r>
            <a:r>
              <a:rPr lang="zh-CN" altLang="en-US" sz="2000" dirty="0">
                <a:solidFill>
                  <a:srgbClr val="0000FF"/>
                </a:solidFill>
                <a:latin typeface="华文中宋" pitchFamily="2" charset="-122"/>
                <a:ea typeface="华文中宋" pitchFamily="2" charset="-122"/>
              </a:rPr>
              <a:t>私购情况仍然存在</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实验室通过网络下单或电话联系等方式直接在校外购买危险化学品</a:t>
            </a:r>
            <a:endParaRPr lang="en-US" altLang="zh-CN" sz="1600" dirty="0">
              <a:latin typeface="华文中宋" pitchFamily="2" charset="-122"/>
              <a:ea typeface="华文中宋" pitchFamily="2" charset="-122"/>
            </a:endParaRPr>
          </a:p>
          <a:p>
            <a:pPr marL="469900" indent="-469900" fontAlgn="auto">
              <a:lnSpc>
                <a:spcPts val="2600"/>
              </a:lnSpc>
              <a:spcBef>
                <a:spcPts val="600"/>
              </a:spcBef>
              <a:spcAft>
                <a:spcPts val="0"/>
              </a:spcAft>
              <a:buSzPct val="95000"/>
              <a:defRPr/>
            </a:pPr>
            <a:endParaRPr lang="en-US" altLang="zh-CN" sz="2000" dirty="0">
              <a:latin typeface="华文中宋" pitchFamily="2" charset="-122"/>
              <a:ea typeface="华文中宋" pitchFamily="2" charset="-122"/>
            </a:endParaRPr>
          </a:p>
        </p:txBody>
      </p:sp>
      <p:sp>
        <p:nvSpPr>
          <p:cNvPr id="44035"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9C18F021-2CEE-4D68-9CC2-02CD1B8C80AE}" type="slidenum">
              <a:rPr lang="en-US" altLang="zh-CN">
                <a:cs typeface="Arial" pitchFamily="34" charset="0"/>
              </a:rPr>
              <a:pPr>
                <a:defRPr/>
              </a:pPr>
              <a:t>26</a:t>
            </a:fld>
            <a:endParaRPr lang="en-US" altLang="zh-CN">
              <a:cs typeface="Arial" pitchFamily="34" charset="0"/>
            </a:endParaRPr>
          </a:p>
        </p:txBody>
      </p:sp>
      <p:pic>
        <p:nvPicPr>
          <p:cNvPr id="33796" name="Picture 4"/>
          <p:cNvPicPr>
            <a:picLocks noChangeArrowheads="1"/>
          </p:cNvPicPr>
          <p:nvPr/>
        </p:nvPicPr>
        <p:blipFill>
          <a:blip r:embed="rId2"/>
          <a:srcRect/>
          <a:stretch>
            <a:fillRect/>
          </a:stretch>
        </p:blipFill>
        <p:spPr bwMode="auto">
          <a:xfrm>
            <a:off x="668338" y="4071938"/>
            <a:ext cx="2555875" cy="2016125"/>
          </a:xfrm>
          <a:prstGeom prst="rect">
            <a:avLst/>
          </a:prstGeom>
          <a:noFill/>
          <a:ln w="9525">
            <a:noFill/>
            <a:miter lim="800000"/>
            <a:headEnd/>
            <a:tailEnd/>
          </a:ln>
        </p:spPr>
      </p:pic>
      <p:sp>
        <p:nvSpPr>
          <p:cNvPr id="11"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pic>
        <p:nvPicPr>
          <p:cNvPr id="33799" name="Picture 3"/>
          <p:cNvPicPr>
            <a:picLocks noChangeArrowheads="1"/>
          </p:cNvPicPr>
          <p:nvPr/>
        </p:nvPicPr>
        <p:blipFill>
          <a:blip r:embed="rId3"/>
          <a:srcRect/>
          <a:stretch>
            <a:fillRect/>
          </a:stretch>
        </p:blipFill>
        <p:spPr bwMode="auto">
          <a:xfrm>
            <a:off x="3321050" y="4071938"/>
            <a:ext cx="2555875" cy="2016125"/>
          </a:xfrm>
          <a:prstGeom prst="rect">
            <a:avLst/>
          </a:prstGeom>
          <a:noFill/>
          <a:ln w="9525">
            <a:noFill/>
            <a:miter lim="800000"/>
            <a:headEnd/>
            <a:tailEnd/>
          </a:ln>
        </p:spPr>
      </p:pic>
      <p:pic>
        <p:nvPicPr>
          <p:cNvPr id="33800" name="Picture 3"/>
          <p:cNvPicPr preferRelativeResize="0">
            <a:picLocks noChangeArrowheads="1"/>
          </p:cNvPicPr>
          <p:nvPr/>
        </p:nvPicPr>
        <p:blipFill>
          <a:blip r:embed="rId4"/>
          <a:srcRect/>
          <a:stretch>
            <a:fillRect/>
          </a:stretch>
        </p:blipFill>
        <p:spPr bwMode="auto">
          <a:xfrm>
            <a:off x="5973763" y="4071938"/>
            <a:ext cx="2555875" cy="2016125"/>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34988" y="1916113"/>
            <a:ext cx="8069262" cy="2376487"/>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危险化学品</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1200"/>
              </a:spcBef>
              <a:spcAft>
                <a:spcPts val="0"/>
              </a:spcAft>
              <a:buSzPct val="95000"/>
              <a:defRPr/>
            </a:pPr>
            <a:r>
              <a:rPr lang="zh-CN" altLang="en-US" sz="1600" dirty="0">
                <a:latin typeface="华文中宋" pitchFamily="2" charset="-122"/>
                <a:ea typeface="华文中宋" pitchFamily="2" charset="-122"/>
              </a:rPr>
              <a:t>■    </a:t>
            </a:r>
            <a:r>
              <a:rPr lang="zh-CN" altLang="en-US" sz="2000" dirty="0">
                <a:solidFill>
                  <a:srgbClr val="0000FF"/>
                </a:solidFill>
                <a:latin typeface="华文中宋" pitchFamily="2" charset="-122"/>
                <a:ea typeface="华文中宋" pitchFamily="2" charset="-122"/>
              </a:rPr>
              <a:t>不按要求操作</a:t>
            </a:r>
            <a:r>
              <a:rPr lang="en-US" altLang="zh-CN" sz="2000" dirty="0">
                <a:solidFill>
                  <a:srgbClr val="0000FF"/>
                </a:solidFill>
                <a:latin typeface="华文中宋" pitchFamily="2" charset="-122"/>
                <a:ea typeface="华文中宋" pitchFamily="2" charset="-122"/>
              </a:rPr>
              <a:t>——</a:t>
            </a:r>
            <a:r>
              <a:rPr lang="zh-CN" altLang="en-US" sz="2000" dirty="0">
                <a:latin typeface="华文中宋" pitchFamily="2" charset="-122"/>
                <a:ea typeface="华文中宋" pitchFamily="2" charset="-122"/>
              </a:rPr>
              <a:t>试剂标签不明确、存在试剂混装现象</a:t>
            </a:r>
            <a:endParaRPr lang="en-US" altLang="zh-CN" sz="2000" dirty="0">
              <a:latin typeface="华文中宋" pitchFamily="2" charset="-122"/>
              <a:ea typeface="华文中宋" pitchFamily="2" charset="-122"/>
            </a:endParaRPr>
          </a:p>
          <a:p>
            <a:pPr marL="469900" indent="-469900" fontAlgn="auto">
              <a:lnSpc>
                <a:spcPts val="2600"/>
              </a:lnSpc>
              <a:spcBef>
                <a:spcPts val="1200"/>
              </a:spcBef>
              <a:spcAft>
                <a:spcPts val="0"/>
              </a:spcAft>
              <a:buSzPct val="95000"/>
              <a:defRPr/>
            </a:pPr>
            <a:r>
              <a:rPr lang="zh-CN" altLang="en-US" sz="1600" dirty="0">
                <a:latin typeface="华文中宋" pitchFamily="2" charset="-122"/>
                <a:ea typeface="华文中宋" pitchFamily="2" charset="-122"/>
              </a:rPr>
              <a:t>■    </a:t>
            </a:r>
            <a:r>
              <a:rPr lang="zh-CN" altLang="en-US" sz="2000" dirty="0">
                <a:solidFill>
                  <a:srgbClr val="0000FF"/>
                </a:solidFill>
                <a:latin typeface="华文中宋" pitchFamily="2" charset="-122"/>
                <a:ea typeface="华文中宋" pitchFamily="2" charset="-122"/>
              </a:rPr>
              <a:t>耗用记录不全</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危化品使用后不及时进行记录或记录不详细，未完整记录用量、消纳等耗用信息</a:t>
            </a:r>
          </a:p>
          <a:p>
            <a:pPr marL="469900" indent="-469900" fontAlgn="auto">
              <a:lnSpc>
                <a:spcPts val="2600"/>
              </a:lnSpc>
              <a:spcBef>
                <a:spcPts val="1200"/>
              </a:spcBef>
              <a:spcAft>
                <a:spcPts val="0"/>
              </a:spcAft>
              <a:buSzPct val="95000"/>
              <a:defRPr/>
            </a:pPr>
            <a:r>
              <a:rPr lang="zh-CN" altLang="en-US" sz="1600" dirty="0">
                <a:latin typeface="华文中宋" pitchFamily="2" charset="-122"/>
                <a:ea typeface="华文中宋" pitchFamily="2" charset="-122"/>
              </a:rPr>
              <a:t>■    </a:t>
            </a:r>
            <a:r>
              <a:rPr lang="zh-CN" altLang="en-US" sz="2000" dirty="0">
                <a:solidFill>
                  <a:srgbClr val="0000FF"/>
                </a:solidFill>
                <a:latin typeface="华文中宋" pitchFamily="2" charset="-122"/>
                <a:ea typeface="华文中宋" pitchFamily="2" charset="-122"/>
              </a:rPr>
              <a:t>领用手续不严格</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未履行双人领用程序等</a:t>
            </a:r>
            <a:endParaRPr lang="zh-CN" altLang="en-US" sz="2000" dirty="0">
              <a:solidFill>
                <a:srgbClr val="0000FF"/>
              </a:solidFill>
              <a:latin typeface="华文中宋" pitchFamily="2" charset="-122"/>
              <a:ea typeface="华文中宋" pitchFamily="2" charset="-122"/>
              <a:cs typeface="宋体" charset="0"/>
            </a:endParaRPr>
          </a:p>
        </p:txBody>
      </p:sp>
      <p:sp>
        <p:nvSpPr>
          <p:cNvPr id="45059"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89818B6D-8410-4454-BF88-80EF77EBC99D}" type="slidenum">
              <a:rPr lang="en-US" altLang="zh-CN">
                <a:cs typeface="Arial" pitchFamily="34" charset="0"/>
              </a:rPr>
              <a:pPr>
                <a:defRPr/>
              </a:pPr>
              <a:t>27</a:t>
            </a:fld>
            <a:endParaRPr lang="en-US" altLang="zh-CN">
              <a:cs typeface="Arial" pitchFamily="34" charset="0"/>
            </a:endParaRPr>
          </a:p>
        </p:txBody>
      </p:sp>
      <p:sp>
        <p:nvSpPr>
          <p:cNvPr id="11"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pic>
        <p:nvPicPr>
          <p:cNvPr id="34822" name="Picture 3"/>
          <p:cNvPicPr>
            <a:picLocks noChangeArrowheads="1"/>
          </p:cNvPicPr>
          <p:nvPr/>
        </p:nvPicPr>
        <p:blipFill>
          <a:blip r:embed="rId2"/>
          <a:srcRect/>
          <a:stretch>
            <a:fillRect/>
          </a:stretch>
        </p:blipFill>
        <p:spPr bwMode="auto">
          <a:xfrm>
            <a:off x="5995988" y="4338638"/>
            <a:ext cx="2592387" cy="2016125"/>
          </a:xfrm>
          <a:prstGeom prst="rect">
            <a:avLst/>
          </a:prstGeom>
          <a:noFill/>
          <a:ln w="9525">
            <a:noFill/>
            <a:miter lim="800000"/>
            <a:headEnd/>
            <a:tailEnd/>
          </a:ln>
        </p:spPr>
      </p:pic>
      <p:pic>
        <p:nvPicPr>
          <p:cNvPr id="34823" name="图片 1"/>
          <p:cNvPicPr>
            <a:picLocks/>
          </p:cNvPicPr>
          <p:nvPr/>
        </p:nvPicPr>
        <p:blipFill>
          <a:blip r:embed="rId3"/>
          <a:srcRect/>
          <a:stretch>
            <a:fillRect/>
          </a:stretch>
        </p:blipFill>
        <p:spPr bwMode="auto">
          <a:xfrm>
            <a:off x="814388" y="4338638"/>
            <a:ext cx="5111750" cy="2016125"/>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71500" y="1828800"/>
            <a:ext cx="8143875" cy="2476500"/>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危险废弃物</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defRPr/>
            </a:pPr>
            <a:r>
              <a:rPr lang="zh-CN" altLang="en-US" sz="1600" dirty="0">
                <a:latin typeface="华文中宋" pitchFamily="2" charset="-122"/>
                <a:ea typeface="华文中宋" pitchFamily="2" charset="-122"/>
              </a:rPr>
              <a:t>■    </a:t>
            </a:r>
            <a:r>
              <a:rPr lang="zh-CN" altLang="en-US" sz="2000" dirty="0">
                <a:solidFill>
                  <a:srgbClr val="0000FF"/>
                </a:solidFill>
                <a:latin typeface="华文中宋" pitchFamily="2" charset="-122"/>
                <a:ea typeface="华文中宋" pitchFamily="2" charset="-122"/>
              </a:rPr>
              <a:t>未按要求设置单独区域存放</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随意堆放危险废弃物，未按规定在标识牌区域存放</a:t>
            </a:r>
            <a:endParaRPr lang="en-US" altLang="zh-CN" sz="2000" dirty="0">
              <a:latin typeface="华文中宋" pitchFamily="2" charset="-122"/>
              <a:ea typeface="华文中宋" pitchFamily="2" charset="-122"/>
            </a:endParaRPr>
          </a:p>
          <a:p>
            <a:pPr marL="469900" indent="-469900" fontAlgn="auto">
              <a:lnSpc>
                <a:spcPts val="2600"/>
              </a:lnSpc>
              <a:spcBef>
                <a:spcPts val="600"/>
              </a:spcBef>
              <a:spcAft>
                <a:spcPts val="0"/>
              </a:spcAft>
              <a:buSzPct val="95000"/>
              <a:defRPr/>
            </a:pPr>
            <a:r>
              <a:rPr lang="zh-CN" altLang="en-US" sz="1600" dirty="0">
                <a:latin typeface="华文中宋" pitchFamily="2" charset="-122"/>
                <a:ea typeface="华文中宋" pitchFamily="2" charset="-122"/>
              </a:rPr>
              <a:t>■    </a:t>
            </a:r>
            <a:r>
              <a:rPr lang="zh-CN" altLang="en-US" sz="2000" dirty="0">
                <a:solidFill>
                  <a:srgbClr val="0000FF"/>
                </a:solidFill>
                <a:latin typeface="华文中宋" pitchFamily="2" charset="-122"/>
                <a:ea typeface="华文中宋" pitchFamily="2" charset="-122"/>
              </a:rPr>
              <a:t>标识不明确</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化学废液未按要求标明主要成分、浓度等信息</a:t>
            </a:r>
            <a:endParaRPr lang="en-US" altLang="zh-CN" sz="2000" dirty="0">
              <a:latin typeface="华文中宋" pitchFamily="2" charset="-122"/>
              <a:ea typeface="华文中宋" pitchFamily="2" charset="-122"/>
            </a:endParaRPr>
          </a:p>
          <a:p>
            <a:pPr marL="469900" indent="-469900" fontAlgn="auto">
              <a:lnSpc>
                <a:spcPts val="2600"/>
              </a:lnSpc>
              <a:spcBef>
                <a:spcPts val="600"/>
              </a:spcBef>
              <a:spcAft>
                <a:spcPts val="0"/>
              </a:spcAft>
              <a:buSzPct val="95000"/>
              <a:defRPr/>
            </a:pPr>
            <a:r>
              <a:rPr lang="zh-CN" altLang="en-US" sz="1600" dirty="0">
                <a:latin typeface="华文中宋" pitchFamily="2" charset="-122"/>
                <a:ea typeface="华文中宋" pitchFamily="2" charset="-122"/>
              </a:rPr>
              <a:t>■    </a:t>
            </a:r>
            <a:r>
              <a:rPr lang="zh-CN" altLang="en-US" sz="2000" dirty="0">
                <a:solidFill>
                  <a:srgbClr val="0000FF"/>
                </a:solidFill>
                <a:latin typeface="华文中宋" pitchFamily="2" charset="-122"/>
                <a:ea typeface="华文中宋" pitchFamily="2" charset="-122"/>
              </a:rPr>
              <a:t>随意丢弃及倾倒现象仍较普遍</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学校已提高处理频次，仍有废液倾倒至下水管、废试剂瓶扔至垃圾桶情况。</a:t>
            </a:r>
          </a:p>
        </p:txBody>
      </p:sp>
      <p:sp>
        <p:nvSpPr>
          <p:cNvPr id="47107"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304FB40D-9F89-46E2-B980-E285D3A5D6C8}" type="slidenum">
              <a:rPr lang="en-US" altLang="zh-CN">
                <a:cs typeface="Arial" pitchFamily="34" charset="0"/>
              </a:rPr>
              <a:pPr>
                <a:defRPr/>
              </a:pPr>
              <a:t>28</a:t>
            </a:fld>
            <a:endParaRPr lang="en-US" altLang="zh-CN">
              <a:cs typeface="Arial" pitchFamily="34" charset="0"/>
            </a:endParaRPr>
          </a:p>
        </p:txBody>
      </p:sp>
      <p:sp>
        <p:nvSpPr>
          <p:cNvPr id="10"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grpSp>
        <p:nvGrpSpPr>
          <p:cNvPr id="35846" name="组合 1"/>
          <p:cNvGrpSpPr>
            <a:grpSpLocks/>
          </p:cNvGrpSpPr>
          <p:nvPr/>
        </p:nvGrpSpPr>
        <p:grpSpPr bwMode="auto">
          <a:xfrm>
            <a:off x="658813" y="4360863"/>
            <a:ext cx="7874000" cy="1947862"/>
            <a:chOff x="584316" y="4452088"/>
            <a:chExt cx="7873753" cy="1948710"/>
          </a:xfrm>
        </p:grpSpPr>
        <p:pic>
          <p:nvPicPr>
            <p:cNvPr id="35847" name="图片 7"/>
            <p:cNvPicPr>
              <a:picLocks/>
            </p:cNvPicPr>
            <p:nvPr/>
          </p:nvPicPr>
          <p:blipFill>
            <a:blip r:embed="rId2"/>
            <a:srcRect l="39949" t="33427" r="34853" b="37090"/>
            <a:stretch>
              <a:fillRect/>
            </a:stretch>
          </p:blipFill>
          <p:spPr bwMode="auto">
            <a:xfrm>
              <a:off x="584316" y="4452088"/>
              <a:ext cx="2556000" cy="1944000"/>
            </a:xfrm>
            <a:prstGeom prst="rect">
              <a:avLst/>
            </a:prstGeom>
            <a:noFill/>
            <a:ln w="9525">
              <a:noFill/>
              <a:miter lim="800000"/>
              <a:headEnd/>
              <a:tailEnd/>
            </a:ln>
          </p:spPr>
        </p:pic>
        <p:grpSp>
          <p:nvGrpSpPr>
            <p:cNvPr id="35848" name="组合 8"/>
            <p:cNvGrpSpPr>
              <a:grpSpLocks/>
            </p:cNvGrpSpPr>
            <p:nvPr/>
          </p:nvGrpSpPr>
          <p:grpSpPr bwMode="auto">
            <a:xfrm>
              <a:off x="3231835" y="4452088"/>
              <a:ext cx="5226234" cy="1948710"/>
              <a:chOff x="1131185" y="3386267"/>
              <a:chExt cx="7602004" cy="2991651"/>
            </a:xfrm>
          </p:grpSpPr>
          <p:pic>
            <p:nvPicPr>
              <p:cNvPr id="35849" name="Picture 2" descr="D:\环保工作\废弃物随意丢弃图片\proxy.jpg1.jpg"/>
              <p:cNvPicPr preferRelativeResize="0">
                <a:picLocks noChangeArrowheads="1"/>
              </p:cNvPicPr>
              <p:nvPr/>
            </p:nvPicPr>
            <p:blipFill>
              <a:blip r:embed="rId3"/>
              <a:srcRect/>
              <a:stretch>
                <a:fillRect/>
              </a:stretch>
            </p:blipFill>
            <p:spPr bwMode="auto">
              <a:xfrm>
                <a:off x="5015269" y="3393498"/>
                <a:ext cx="3717920" cy="2984420"/>
              </a:xfrm>
              <a:prstGeom prst="rect">
                <a:avLst/>
              </a:prstGeom>
              <a:noFill/>
              <a:ln w="9525">
                <a:noFill/>
                <a:miter lim="800000"/>
                <a:headEnd/>
                <a:tailEnd/>
              </a:ln>
            </p:spPr>
          </p:pic>
          <p:pic>
            <p:nvPicPr>
              <p:cNvPr id="35850" name="Picture 2" descr="H:\图片\危险化学品规存放杂物-2.JPG"/>
              <p:cNvPicPr preferRelativeResize="0">
                <a:picLocks noChangeArrowheads="1"/>
              </p:cNvPicPr>
              <p:nvPr/>
            </p:nvPicPr>
            <p:blipFill>
              <a:blip r:embed="rId4" cstate="print"/>
              <a:srcRect/>
              <a:stretch>
                <a:fillRect/>
              </a:stretch>
            </p:blipFill>
            <p:spPr bwMode="auto">
              <a:xfrm>
                <a:off x="1131185" y="3386267"/>
                <a:ext cx="3717920" cy="2984420"/>
              </a:xfrm>
              <a:prstGeom prst="rect">
                <a:avLst/>
              </a:prstGeom>
              <a:noFill/>
              <a:ln w="9525">
                <a:noFill/>
                <a:miter lim="800000"/>
                <a:headEnd/>
                <a:tailEnd/>
              </a:ln>
            </p:spPr>
          </p:pic>
        </p:grpSp>
      </p:gr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71500" y="1928813"/>
            <a:ext cx="5224463" cy="425450"/>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压力气瓶</a:t>
            </a:r>
            <a:endParaRPr lang="en-US" altLang="zh-CN" sz="1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48131"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88DB7631-73F5-409E-AC31-A506856CF7AA}" type="slidenum">
              <a:rPr lang="en-US" altLang="zh-CN">
                <a:cs typeface="Arial" pitchFamily="34" charset="0"/>
              </a:rPr>
              <a:pPr>
                <a:defRPr/>
              </a:pPr>
              <a:t>29</a:t>
            </a:fld>
            <a:endParaRPr lang="en-US" altLang="zh-CN">
              <a:cs typeface="Arial" pitchFamily="34" charset="0"/>
            </a:endParaRPr>
          </a:p>
        </p:txBody>
      </p:sp>
      <p:sp>
        <p:nvSpPr>
          <p:cNvPr id="11"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48133" name="Rectangle 3"/>
          <p:cNvSpPr txBox="1">
            <a:spLocks noChangeArrowheads="1"/>
          </p:cNvSpPr>
          <p:nvPr/>
        </p:nvSpPr>
        <p:spPr bwMode="auto">
          <a:xfrm>
            <a:off x="395288" y="2500313"/>
            <a:ext cx="6105525" cy="3492500"/>
          </a:xfrm>
          <a:prstGeom prst="rect">
            <a:avLst/>
          </a:prstGeom>
          <a:noFill/>
          <a:ln w="9525">
            <a:noFill/>
            <a:miter lim="800000"/>
            <a:headEnd/>
            <a:tailEnd/>
          </a:ln>
        </p:spPr>
        <p:txBody>
          <a:bodyPr>
            <a:spAutoFit/>
          </a:bodyPr>
          <a:lstStyle/>
          <a:p>
            <a:pPr marL="469900" indent="-469900" fontAlgn="auto">
              <a:lnSpc>
                <a:spcPts val="3000"/>
              </a:lnSpc>
              <a:spcBef>
                <a:spcPts val="600"/>
              </a:spcBef>
              <a:spcAft>
                <a:spcPts val="0"/>
              </a:spcAft>
              <a:buSzPct val="95000"/>
              <a:defRPr/>
            </a:pPr>
            <a:r>
              <a:rPr lang="zh-CN" altLang="en-US" dirty="0">
                <a:latin typeface="Times New Roman" pitchFamily="18" charset="0"/>
                <a:ea typeface="华文中宋" pitchFamily="2" charset="-122"/>
                <a:cs typeface="Times New Roman" pitchFamily="18" charset="0"/>
              </a:rPr>
              <a:t>■我校压力气瓶总数共</a:t>
            </a:r>
            <a:r>
              <a:rPr lang="en-US" altLang="zh-CN" dirty="0">
                <a:solidFill>
                  <a:srgbClr val="0000FF"/>
                </a:solidFill>
                <a:latin typeface="Times New Roman" pitchFamily="18" charset="0"/>
                <a:ea typeface="华文中宋" pitchFamily="2" charset="-122"/>
                <a:cs typeface="Times New Roman" pitchFamily="18" charset="0"/>
              </a:rPr>
              <a:t>1040</a:t>
            </a:r>
            <a:r>
              <a:rPr lang="zh-CN" altLang="en-US" dirty="0">
                <a:latin typeface="Times New Roman" pitchFamily="18" charset="0"/>
                <a:ea typeface="华文中宋" pitchFamily="2" charset="-122"/>
                <a:cs typeface="Times New Roman" pitchFamily="18" charset="0"/>
              </a:rPr>
              <a:t>多个，其中实验室</a:t>
            </a:r>
            <a:r>
              <a:rPr lang="en-US" altLang="zh-CN" dirty="0">
                <a:solidFill>
                  <a:srgbClr val="0000FF"/>
                </a:solidFill>
                <a:latin typeface="Times New Roman" pitchFamily="18" charset="0"/>
                <a:ea typeface="华文中宋" pitchFamily="2" charset="-122"/>
                <a:cs typeface="Times New Roman" pitchFamily="18" charset="0"/>
              </a:rPr>
              <a:t>930</a:t>
            </a:r>
            <a:r>
              <a:rPr lang="zh-CN" altLang="en-US" dirty="0">
                <a:latin typeface="Times New Roman" pitchFamily="18" charset="0"/>
                <a:ea typeface="华文中宋" pitchFamily="2" charset="-122"/>
                <a:cs typeface="Times New Roman" pitchFamily="18" charset="0"/>
              </a:rPr>
              <a:t>多个，</a:t>
            </a:r>
            <a:endParaRPr lang="en-US" altLang="zh-CN" dirty="0">
              <a:latin typeface="Times New Roman" pitchFamily="18" charset="0"/>
              <a:ea typeface="华文中宋" pitchFamily="2" charset="-122"/>
              <a:cs typeface="Times New Roman" pitchFamily="18" charset="0"/>
            </a:endParaRPr>
          </a:p>
          <a:p>
            <a:pPr marL="469900" indent="-469900" fontAlgn="auto">
              <a:lnSpc>
                <a:spcPts val="3000"/>
              </a:lnSpc>
              <a:spcBef>
                <a:spcPts val="600"/>
              </a:spcBef>
              <a:spcAft>
                <a:spcPts val="0"/>
              </a:spcAft>
              <a:buSzPct val="95000"/>
              <a:defRPr/>
            </a:pPr>
            <a:r>
              <a:rPr lang="en-US" altLang="zh-CN" dirty="0">
                <a:latin typeface="Times New Roman" pitchFamily="18" charset="0"/>
                <a:ea typeface="华文中宋" pitchFamily="2" charset="-122"/>
                <a:cs typeface="Times New Roman" pitchFamily="18" charset="0"/>
              </a:rPr>
              <a:t>    </a:t>
            </a:r>
            <a:r>
              <a:rPr lang="zh-CN" altLang="en-US" dirty="0">
                <a:latin typeface="Times New Roman" pitchFamily="18" charset="0"/>
                <a:ea typeface="华文中宋" pitchFamily="2" charset="-122"/>
                <a:cs typeface="Times New Roman" pitchFamily="18" charset="0"/>
              </a:rPr>
              <a:t>后勤经营管理部库存约</a:t>
            </a:r>
            <a:r>
              <a:rPr lang="en-US" altLang="zh-CN" dirty="0">
                <a:solidFill>
                  <a:srgbClr val="0000FF"/>
                </a:solidFill>
                <a:latin typeface="Times New Roman" pitchFamily="18" charset="0"/>
                <a:ea typeface="华文中宋" pitchFamily="2" charset="-122"/>
                <a:cs typeface="Times New Roman" pitchFamily="18" charset="0"/>
              </a:rPr>
              <a:t>110</a:t>
            </a:r>
            <a:r>
              <a:rPr lang="zh-CN" altLang="en-US" dirty="0">
                <a:latin typeface="Times New Roman" pitchFamily="18" charset="0"/>
                <a:ea typeface="华文中宋" pitchFamily="2" charset="-122"/>
                <a:cs typeface="Times New Roman" pitchFamily="18" charset="0"/>
              </a:rPr>
              <a:t>多个，其中：</a:t>
            </a:r>
            <a:endParaRPr lang="en-US" altLang="zh-CN" dirty="0">
              <a:latin typeface="Times New Roman" pitchFamily="18" charset="0"/>
              <a:ea typeface="华文中宋" pitchFamily="2" charset="-122"/>
              <a:cs typeface="Times New Roman" pitchFamily="18" charset="0"/>
            </a:endParaRPr>
          </a:p>
          <a:p>
            <a:pPr marL="469900" indent="-469900" fontAlgn="auto">
              <a:lnSpc>
                <a:spcPts val="3000"/>
              </a:lnSpc>
              <a:spcBef>
                <a:spcPts val="600"/>
              </a:spcBef>
              <a:spcAft>
                <a:spcPts val="0"/>
              </a:spcAft>
              <a:buSzPct val="95000"/>
              <a:defRPr/>
            </a:pPr>
            <a:r>
              <a:rPr lang="en-US" altLang="zh-CN" dirty="0">
                <a:latin typeface="Times New Roman" pitchFamily="18" charset="0"/>
                <a:ea typeface="华文中宋" pitchFamily="2" charset="-122"/>
                <a:cs typeface="Times New Roman" pitchFamily="18" charset="0"/>
              </a:rPr>
              <a:t>    </a:t>
            </a:r>
            <a:r>
              <a:rPr lang="zh-CN" altLang="en-US" dirty="0">
                <a:latin typeface="Times New Roman" pitchFamily="18" charset="0"/>
                <a:ea typeface="华文中宋" pitchFamily="2" charset="-122"/>
                <a:cs typeface="Times New Roman" pitchFamily="18" charset="0"/>
              </a:rPr>
              <a:t>易燃气体</a:t>
            </a:r>
            <a:r>
              <a:rPr lang="en-US" altLang="zh-CN" dirty="0">
                <a:solidFill>
                  <a:srgbClr val="0000FF"/>
                </a:solidFill>
                <a:latin typeface="Times New Roman" pitchFamily="18" charset="0"/>
                <a:ea typeface="华文中宋" pitchFamily="2" charset="-122"/>
                <a:cs typeface="Times New Roman" pitchFamily="18" charset="0"/>
              </a:rPr>
              <a:t>172</a:t>
            </a:r>
            <a:r>
              <a:rPr lang="zh-CN" altLang="en-US" dirty="0">
                <a:latin typeface="Times New Roman" pitchFamily="18" charset="0"/>
                <a:ea typeface="华文中宋" pitchFamily="2" charset="-122"/>
                <a:cs typeface="Times New Roman" pitchFamily="18" charset="0"/>
              </a:rPr>
              <a:t>个，其中氢气瓶</a:t>
            </a:r>
            <a:r>
              <a:rPr lang="en-US" altLang="zh-CN" dirty="0">
                <a:latin typeface="Times New Roman" pitchFamily="18" charset="0"/>
                <a:ea typeface="华文中宋" pitchFamily="2" charset="-122"/>
                <a:cs typeface="Times New Roman" pitchFamily="18" charset="0"/>
              </a:rPr>
              <a:t>91</a:t>
            </a:r>
            <a:r>
              <a:rPr lang="zh-CN" altLang="en-US" dirty="0">
                <a:latin typeface="Times New Roman" pitchFamily="18" charset="0"/>
                <a:ea typeface="华文中宋" pitchFamily="2" charset="-122"/>
                <a:cs typeface="Times New Roman" pitchFamily="18" charset="0"/>
              </a:rPr>
              <a:t>个、乙炔</a:t>
            </a:r>
            <a:r>
              <a:rPr lang="en-US" altLang="zh-CN" dirty="0">
                <a:latin typeface="Times New Roman" pitchFamily="18" charset="0"/>
                <a:ea typeface="华文中宋" pitchFamily="2" charset="-122"/>
                <a:cs typeface="Times New Roman" pitchFamily="18" charset="0"/>
              </a:rPr>
              <a:t>9</a:t>
            </a:r>
            <a:r>
              <a:rPr lang="zh-CN" altLang="en-US" dirty="0">
                <a:latin typeface="Times New Roman" pitchFamily="18" charset="0"/>
                <a:ea typeface="华文中宋" pitchFamily="2" charset="-122"/>
                <a:cs typeface="Times New Roman" pitchFamily="18" charset="0"/>
              </a:rPr>
              <a:t>个、甲烷</a:t>
            </a:r>
            <a:r>
              <a:rPr lang="en-US" altLang="zh-CN" dirty="0">
                <a:latin typeface="Times New Roman" pitchFamily="18" charset="0"/>
                <a:ea typeface="华文中宋" pitchFamily="2" charset="-122"/>
                <a:cs typeface="Times New Roman" pitchFamily="18" charset="0"/>
              </a:rPr>
              <a:t>23</a:t>
            </a:r>
            <a:r>
              <a:rPr lang="zh-CN" altLang="en-US" dirty="0">
                <a:latin typeface="Times New Roman" pitchFamily="18" charset="0"/>
                <a:ea typeface="华文中宋" pitchFamily="2" charset="-122"/>
                <a:cs typeface="Times New Roman" pitchFamily="18" charset="0"/>
              </a:rPr>
              <a:t>个、</a:t>
            </a:r>
            <a:endParaRPr lang="en-US" altLang="zh-CN" dirty="0">
              <a:latin typeface="Times New Roman" pitchFamily="18" charset="0"/>
              <a:ea typeface="华文中宋" pitchFamily="2" charset="-122"/>
              <a:cs typeface="Times New Roman" pitchFamily="18" charset="0"/>
            </a:endParaRPr>
          </a:p>
          <a:p>
            <a:pPr marL="1887538" fontAlgn="auto">
              <a:lnSpc>
                <a:spcPts val="3000"/>
              </a:lnSpc>
              <a:spcBef>
                <a:spcPts val="600"/>
              </a:spcBef>
              <a:spcAft>
                <a:spcPts val="0"/>
              </a:spcAft>
              <a:buSzPct val="95000"/>
              <a:defRPr/>
            </a:pPr>
            <a:r>
              <a:rPr lang="zh-CN" altLang="en-US" dirty="0">
                <a:latin typeface="Times New Roman" pitchFamily="18" charset="0"/>
                <a:ea typeface="华文中宋" pitchFamily="2" charset="-122"/>
                <a:cs typeface="Times New Roman" pitchFamily="18" charset="0"/>
              </a:rPr>
              <a:t> 一氧化碳</a:t>
            </a:r>
            <a:r>
              <a:rPr lang="en-US" altLang="zh-CN" dirty="0">
                <a:latin typeface="Times New Roman" pitchFamily="18" charset="0"/>
                <a:ea typeface="华文中宋" pitchFamily="2" charset="-122"/>
                <a:cs typeface="Times New Roman" pitchFamily="18" charset="0"/>
              </a:rPr>
              <a:t>30</a:t>
            </a:r>
            <a:r>
              <a:rPr lang="zh-CN" altLang="en-US" dirty="0">
                <a:latin typeface="Times New Roman" pitchFamily="18" charset="0"/>
                <a:ea typeface="华文中宋" pitchFamily="2" charset="-122"/>
                <a:cs typeface="Times New Roman" pitchFamily="18" charset="0"/>
              </a:rPr>
              <a:t>个</a:t>
            </a:r>
            <a:endParaRPr lang="en-US" altLang="zh-CN" dirty="0">
              <a:latin typeface="Times New Roman" pitchFamily="18" charset="0"/>
              <a:ea typeface="华文中宋" pitchFamily="2" charset="-122"/>
              <a:cs typeface="Times New Roman" pitchFamily="18" charset="0"/>
            </a:endParaRPr>
          </a:p>
          <a:p>
            <a:pPr marL="1887538" indent="-1887538" fontAlgn="auto">
              <a:lnSpc>
                <a:spcPts val="3000"/>
              </a:lnSpc>
              <a:spcBef>
                <a:spcPts val="600"/>
              </a:spcBef>
              <a:spcAft>
                <a:spcPts val="0"/>
              </a:spcAft>
              <a:buSzPct val="95000"/>
              <a:defRPr/>
            </a:pPr>
            <a:r>
              <a:rPr lang="zh-CN" altLang="en-US" dirty="0">
                <a:latin typeface="Times New Roman" pitchFamily="18" charset="0"/>
                <a:ea typeface="华文中宋" pitchFamily="2" charset="-122"/>
                <a:cs typeface="Times New Roman" pitchFamily="18" charset="0"/>
              </a:rPr>
              <a:t>    有毒气体</a:t>
            </a:r>
            <a:r>
              <a:rPr lang="en-US" altLang="zh-CN" dirty="0">
                <a:solidFill>
                  <a:srgbClr val="0000FF"/>
                </a:solidFill>
                <a:latin typeface="Times New Roman" pitchFamily="18" charset="0"/>
                <a:ea typeface="华文中宋" pitchFamily="2" charset="-122"/>
                <a:cs typeface="Times New Roman" pitchFamily="18" charset="0"/>
              </a:rPr>
              <a:t>37</a:t>
            </a:r>
            <a:r>
              <a:rPr lang="zh-CN" altLang="en-US" dirty="0">
                <a:latin typeface="Times New Roman" pitchFamily="18" charset="0"/>
                <a:ea typeface="华文中宋" pitchFamily="2" charset="-122"/>
                <a:cs typeface="Times New Roman" pitchFamily="18" charset="0"/>
              </a:rPr>
              <a:t>个，包括氨气瓶</a:t>
            </a:r>
            <a:r>
              <a:rPr lang="en-US" altLang="zh-CN" dirty="0">
                <a:latin typeface="Times New Roman" pitchFamily="18" charset="0"/>
                <a:ea typeface="华文中宋" pitchFamily="2" charset="-122"/>
                <a:cs typeface="Times New Roman" pitchFamily="18" charset="0"/>
              </a:rPr>
              <a:t>17</a:t>
            </a:r>
            <a:r>
              <a:rPr lang="zh-CN" altLang="en-US" dirty="0">
                <a:latin typeface="Times New Roman" pitchFamily="18" charset="0"/>
                <a:ea typeface="华文中宋" pitchFamily="2" charset="-122"/>
                <a:cs typeface="Times New Roman" pitchFamily="18" charset="0"/>
              </a:rPr>
              <a:t>个、二氧化硫</a:t>
            </a:r>
            <a:r>
              <a:rPr lang="en-US" altLang="zh-CN" dirty="0">
                <a:latin typeface="Times New Roman" pitchFamily="18" charset="0"/>
                <a:ea typeface="华文中宋" pitchFamily="2" charset="-122"/>
                <a:cs typeface="Times New Roman" pitchFamily="18" charset="0"/>
              </a:rPr>
              <a:t>12</a:t>
            </a:r>
            <a:r>
              <a:rPr lang="zh-CN" altLang="en-US" dirty="0">
                <a:latin typeface="Times New Roman" pitchFamily="18" charset="0"/>
                <a:ea typeface="华文中宋" pitchFamily="2" charset="-122"/>
                <a:cs typeface="Times New Roman" pitchFamily="18" charset="0"/>
              </a:rPr>
              <a:t>个、一氧化氮</a:t>
            </a:r>
            <a:r>
              <a:rPr lang="en-US" altLang="zh-CN" dirty="0">
                <a:latin typeface="Times New Roman" pitchFamily="18" charset="0"/>
                <a:ea typeface="华文中宋" pitchFamily="2" charset="-122"/>
                <a:cs typeface="Times New Roman" pitchFamily="18" charset="0"/>
              </a:rPr>
              <a:t>6</a:t>
            </a:r>
            <a:r>
              <a:rPr lang="zh-CN" altLang="en-US" dirty="0">
                <a:latin typeface="Times New Roman" pitchFamily="18" charset="0"/>
                <a:ea typeface="华文中宋" pitchFamily="2" charset="-122"/>
                <a:cs typeface="Times New Roman" pitchFamily="18" charset="0"/>
              </a:rPr>
              <a:t>个</a:t>
            </a:r>
            <a:endParaRPr lang="en-US" altLang="zh-CN" dirty="0">
              <a:latin typeface="Times New Roman" pitchFamily="18" charset="0"/>
              <a:ea typeface="华文中宋" pitchFamily="2" charset="-122"/>
              <a:cs typeface="Times New Roman" pitchFamily="18" charset="0"/>
            </a:endParaRPr>
          </a:p>
          <a:p>
            <a:pPr marL="469900" indent="-469900" fontAlgn="auto">
              <a:lnSpc>
                <a:spcPts val="3000"/>
              </a:lnSpc>
              <a:spcBef>
                <a:spcPts val="600"/>
              </a:spcBef>
              <a:spcAft>
                <a:spcPts val="0"/>
              </a:spcAft>
              <a:buSzPct val="95000"/>
              <a:defRPr/>
            </a:pPr>
            <a:r>
              <a:rPr lang="zh-CN" altLang="en-US" dirty="0">
                <a:latin typeface="Times New Roman" pitchFamily="18" charset="0"/>
                <a:ea typeface="华文中宋" pitchFamily="2" charset="-122"/>
                <a:cs typeface="Times New Roman" pitchFamily="18" charset="0"/>
              </a:rPr>
              <a:t>■ </a:t>
            </a:r>
            <a:r>
              <a:rPr lang="en-US" altLang="zh-CN" dirty="0">
                <a:latin typeface="Times New Roman" pitchFamily="18" charset="0"/>
                <a:ea typeface="华文中宋" pitchFamily="2" charset="-122"/>
                <a:cs typeface="Times New Roman" pitchFamily="18" charset="0"/>
              </a:rPr>
              <a:t>2015</a:t>
            </a:r>
            <a:r>
              <a:rPr lang="zh-CN" altLang="en-US" dirty="0">
                <a:latin typeface="Times New Roman" pitchFamily="18" charset="0"/>
                <a:ea typeface="华文中宋" pitchFamily="2" charset="-122"/>
                <a:cs typeface="Times New Roman" pitchFamily="18" charset="0"/>
              </a:rPr>
              <a:t>年处理实验室废弃压力气瓶</a:t>
            </a:r>
            <a:r>
              <a:rPr lang="en-US" altLang="zh-CN" dirty="0">
                <a:solidFill>
                  <a:srgbClr val="0000FF"/>
                </a:solidFill>
                <a:latin typeface="Times New Roman" pitchFamily="18" charset="0"/>
                <a:ea typeface="华文中宋" pitchFamily="2" charset="-122"/>
                <a:cs typeface="Times New Roman" pitchFamily="18" charset="0"/>
              </a:rPr>
              <a:t>17</a:t>
            </a:r>
            <a:r>
              <a:rPr lang="zh-CN" altLang="en-US" dirty="0">
                <a:latin typeface="Times New Roman" pitchFamily="18" charset="0"/>
                <a:ea typeface="华文中宋" pitchFamily="2" charset="-122"/>
                <a:cs typeface="Times New Roman" pitchFamily="18" charset="0"/>
              </a:rPr>
              <a:t>个</a:t>
            </a:r>
            <a:endParaRPr lang="en-US" altLang="zh-CN" dirty="0">
              <a:latin typeface="Times New Roman" pitchFamily="18" charset="0"/>
              <a:ea typeface="华文中宋" pitchFamily="2" charset="-122"/>
              <a:cs typeface="Times New Roman" pitchFamily="18" charset="0"/>
            </a:endParaRPr>
          </a:p>
          <a:p>
            <a:pPr marL="469900" indent="-469900" fontAlgn="auto">
              <a:spcBef>
                <a:spcPts val="600"/>
              </a:spcBef>
              <a:spcAft>
                <a:spcPts val="0"/>
              </a:spcAft>
              <a:buSzPct val="95000"/>
              <a:defRPr/>
            </a:pPr>
            <a:endParaRPr lang="en-US" altLang="zh-CN" sz="1600" dirty="0">
              <a:latin typeface="Times New Roman" pitchFamily="18" charset="0"/>
              <a:ea typeface="华文中宋" pitchFamily="2" charset="-122"/>
              <a:cs typeface="Times New Roman" pitchFamily="18" charset="0"/>
            </a:endParaRPr>
          </a:p>
        </p:txBody>
      </p:sp>
      <p:pic>
        <p:nvPicPr>
          <p:cNvPr id="36870" name="Picture 4" descr="C:\Users\DELL\AppData\Roaming\feiq\RichOle\3586522331.bmp"/>
          <p:cNvPicPr>
            <a:picLocks noChangeAspect="1" noChangeArrowheads="1"/>
          </p:cNvPicPr>
          <p:nvPr/>
        </p:nvPicPr>
        <p:blipFill>
          <a:blip r:embed="rId2"/>
          <a:srcRect/>
          <a:stretch>
            <a:fillRect/>
          </a:stretch>
        </p:blipFill>
        <p:spPr bwMode="auto">
          <a:xfrm>
            <a:off x="6786563" y="2928938"/>
            <a:ext cx="1785937" cy="2071687"/>
          </a:xfrm>
          <a:prstGeom prst="rect">
            <a:avLst/>
          </a:prstGeom>
          <a:noFill/>
          <a:ln w="9525">
            <a:noFill/>
            <a:miter lim="800000"/>
            <a:headEnd/>
            <a:tailEnd/>
          </a:ln>
        </p:spPr>
      </p:pic>
      <p:sp>
        <p:nvSpPr>
          <p:cNvPr id="13" name="Rectangle 3"/>
          <p:cNvSpPr txBox="1">
            <a:spLocks noChangeArrowheads="1"/>
          </p:cNvSpPr>
          <p:nvPr/>
        </p:nvSpPr>
        <p:spPr bwMode="auto">
          <a:xfrm>
            <a:off x="6173788" y="5072063"/>
            <a:ext cx="2970212" cy="427037"/>
          </a:xfrm>
          <a:prstGeom prst="rect">
            <a:avLst/>
          </a:prstGeom>
          <a:noFill/>
          <a:ln w="9525">
            <a:noFill/>
            <a:miter lim="800000"/>
            <a:headEnd/>
            <a:tailEnd/>
          </a:ln>
        </p:spPr>
        <p:txBody>
          <a:bodyPr>
            <a:spAutoFit/>
          </a:bodyPr>
          <a:lstStyle/>
          <a:p>
            <a:pPr marL="469900" indent="-469900" algn="ctr" fontAlgn="auto">
              <a:lnSpc>
                <a:spcPts val="2600"/>
              </a:lnSpc>
              <a:spcBef>
                <a:spcPts val="600"/>
              </a:spcBef>
              <a:spcAft>
                <a:spcPts val="1200"/>
              </a:spcAft>
              <a:buClr>
                <a:schemeClr val="bg2">
                  <a:lumMod val="50000"/>
                </a:schemeClr>
              </a:buClr>
              <a:buSzPct val="95000"/>
              <a:defRPr/>
            </a:pPr>
            <a:r>
              <a:rPr lang="zh-CN" altLang="en-US" sz="11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hlinkClick r:id="rId3" action="ppaction://hlinkfile"/>
              </a:rPr>
              <a:t>高压气瓶瓶头阀脱落事故模拟试验视频</a:t>
            </a:r>
            <a:r>
              <a:rPr lang="en-US" altLang="zh-CN" sz="11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hlinkClick r:id="rId3" action="ppaction://hlinkfile"/>
              </a:rPr>
              <a:t>.</a:t>
            </a:r>
            <a:r>
              <a:rPr lang="en-US" altLang="zh-CN" sz="1100" b="1" dirty="0" err="1">
                <a:solidFill>
                  <a:srgbClr val="C00000"/>
                </a:solidFill>
                <a:effectLst>
                  <a:outerShdw blurRad="38100" dist="38100" dir="2700000" algn="tl">
                    <a:srgbClr val="000000">
                      <a:alpha val="43137"/>
                    </a:srgbClr>
                  </a:outerShdw>
                </a:effectLst>
                <a:latin typeface="华文中宋" pitchFamily="2" charset="-122"/>
                <a:ea typeface="华文中宋" pitchFamily="2" charset="-122"/>
                <a:hlinkClick r:id="rId3" action="ppaction://hlinkfile"/>
              </a:rPr>
              <a:t>Avi</a:t>
            </a:r>
            <a:endParaRPr lang="en-US" altLang="zh-CN" sz="11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灯片编号占位符 8"/>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7BDCD1CF-E514-4F2C-9298-685F5A8A4EC1}" type="slidenum">
              <a:rPr lang="en-US" altLang="zh-CN" smtClean="0">
                <a:solidFill>
                  <a:schemeClr val="tx1"/>
                </a:solidFill>
                <a:latin typeface="Arial" pitchFamily="34" charset="0"/>
                <a:cs typeface="Arial" pitchFamily="34" charset="0"/>
              </a:rPr>
              <a:pPr fontAlgn="base">
                <a:spcBef>
                  <a:spcPct val="0"/>
                </a:spcBef>
                <a:spcAft>
                  <a:spcPct val="0"/>
                </a:spcAft>
                <a:defRPr/>
              </a:pPr>
              <a:t>3</a:t>
            </a:fld>
            <a:endParaRPr lang="en-US" altLang="zh-CN" smtClean="0">
              <a:solidFill>
                <a:schemeClr val="tx1"/>
              </a:solidFill>
              <a:latin typeface="Arial" pitchFamily="34" charset="0"/>
              <a:cs typeface="Arial" pitchFamily="34" charset="0"/>
            </a:endParaRPr>
          </a:p>
        </p:txBody>
      </p:sp>
      <p:sp>
        <p:nvSpPr>
          <p:cNvPr id="13"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引言</a:t>
            </a:r>
          </a:p>
        </p:txBody>
      </p:sp>
      <p:graphicFrame>
        <p:nvGraphicFramePr>
          <p:cNvPr id="14" name="图示 13"/>
          <p:cNvGraphicFramePr/>
          <p:nvPr/>
        </p:nvGraphicFramePr>
        <p:xfrm>
          <a:off x="571472" y="1500174"/>
          <a:ext cx="821537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3317" name="Picture 7"/>
          <p:cNvPicPr>
            <a:picLocks noChangeAspect="1" noChangeArrowheads="1"/>
          </p:cNvPicPr>
          <p:nvPr/>
        </p:nvPicPr>
        <p:blipFill>
          <a:blip r:embed="rId6"/>
          <a:srcRect/>
          <a:stretch>
            <a:fillRect/>
          </a:stretch>
        </p:blipFill>
        <p:spPr bwMode="auto">
          <a:xfrm>
            <a:off x="6786563" y="5715000"/>
            <a:ext cx="1071562" cy="857250"/>
          </a:xfrm>
          <a:prstGeom prst="rect">
            <a:avLst/>
          </a:prstGeom>
          <a:noFill/>
          <a:ln w="9525">
            <a:noFill/>
            <a:miter lim="800000"/>
            <a:headEnd/>
            <a:tailEnd/>
          </a:ln>
        </p:spPr>
      </p:pic>
      <p:sp>
        <p:nvSpPr>
          <p:cNvPr id="17" name="矩形 16"/>
          <p:cNvSpPr/>
          <p:nvPr/>
        </p:nvSpPr>
        <p:spPr>
          <a:xfrm>
            <a:off x="1285852" y="5917188"/>
            <a:ext cx="6357982" cy="461665"/>
          </a:xfrm>
          <a:prstGeom prst="rect">
            <a:avLst/>
          </a:prstGeom>
        </p:spPr>
        <p:txBody>
          <a:bodyPr>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fontAlgn="auto">
              <a:spcBef>
                <a:spcPts val="0"/>
              </a:spcBef>
              <a:spcAft>
                <a:spcPts val="0"/>
              </a:spcAft>
              <a:defRPr/>
            </a:pPr>
            <a:r>
              <a:rPr lang="zh-CN" altLang="en-US" sz="2400" b="1" cap="all" dirty="0">
                <a:ln w="0"/>
                <a:solidFill>
                  <a:srgbClr val="002060"/>
                </a:solidFill>
                <a:effectLst>
                  <a:reflection blurRad="12700" stA="50000" endPos="50000" dist="5000" dir="5400000" sy="-100000" rotWithShape="0"/>
                </a:effectLst>
                <a:latin typeface="+mn-lt"/>
                <a:ea typeface="+mn-ea"/>
              </a:rPr>
              <a:t>思考：安全与法律两者的关系？</a:t>
            </a:r>
            <a:endParaRPr lang="en-US" altLang="zh-CN" sz="2400" b="1" cap="all" dirty="0">
              <a:ln w="0"/>
              <a:solidFill>
                <a:srgbClr val="002060"/>
              </a:solidFill>
              <a:effectLst>
                <a:reflection blurRad="12700" stA="50000" endPos="50000" dist="5000" dir="5400000" sy="-100000" rotWithShape="0"/>
              </a:effectLst>
              <a:latin typeface="+mn-lt"/>
              <a:ea typeface="+mn-ea"/>
            </a:endParaRPr>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71500" y="1928813"/>
            <a:ext cx="8143875" cy="425758"/>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压力气</a:t>
            </a:r>
            <a:r>
              <a:rPr lang="zh-CN" altLang="en-US" sz="24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瓶</a:t>
            </a:r>
            <a:r>
              <a:rPr lang="en-US" altLang="zh-CN" sz="24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smtClean="0">
                <a:solidFill>
                  <a:srgbClr val="0000FF"/>
                </a:solidFill>
                <a:effectLst>
                  <a:outerShdw blurRad="38100" dist="38100" dir="2700000" algn="tl">
                    <a:srgbClr val="000000">
                      <a:alpha val="43137"/>
                    </a:srgbClr>
                  </a:outerShdw>
                </a:effectLst>
                <a:latin typeface="华文中宋" pitchFamily="2" charset="-122"/>
                <a:ea typeface="华文中宋" pitchFamily="2" charset="-122"/>
              </a:rPr>
              <a:t>大家来找茬 </a:t>
            </a:r>
            <a:endParaRPr lang="en-US" altLang="zh-CN" sz="1400" b="1"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49155"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4D292C51-FB95-4D8C-8E9C-54CD66D5D8AC}" type="slidenum">
              <a:rPr lang="en-US" altLang="zh-CN">
                <a:cs typeface="Arial" pitchFamily="34" charset="0"/>
              </a:rPr>
              <a:pPr>
                <a:defRPr/>
              </a:pPr>
              <a:t>30</a:t>
            </a:fld>
            <a:endParaRPr lang="en-US" altLang="zh-CN">
              <a:cs typeface="Arial" pitchFamily="34" charset="0"/>
            </a:endParaRPr>
          </a:p>
        </p:txBody>
      </p:sp>
      <p:sp>
        <p:nvSpPr>
          <p:cNvPr id="11"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pic>
        <p:nvPicPr>
          <p:cNvPr id="9" name="图片 8" descr="C:\Users\DELL\Desktop\6月第三轮督查工作记录\5.26复查\照片\IMG_0315.JPG"/>
          <p:cNvPicPr/>
          <p:nvPr/>
        </p:nvPicPr>
        <p:blipFill>
          <a:blip r:embed="rId2" cstate="print">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mc="http://schemas.openxmlformats.org/markup-compatibility/2006" xmlns:wpc="http://schemas.microsoft.com/office/word/2010/wordprocessingCanvas" xmlns="" xmlns:pic="http://schemas.openxmlformats.org/drawingml/2006/picture" xmlns:lc="http://schemas.openxmlformats.org/drawingml/2006/lockedCanvas" val="0"/>
              </a:ext>
            </a:extLst>
          </a:blip>
          <a:srcRect/>
          <a:stretch>
            <a:fillRect/>
          </a:stretch>
        </p:blipFill>
        <p:spPr bwMode="auto">
          <a:xfrm>
            <a:off x="857224" y="2571744"/>
            <a:ext cx="3571900" cy="3214710"/>
          </a:xfrm>
          <a:prstGeom prst="rect">
            <a:avLst/>
          </a:prstGeom>
          <a:noFill/>
          <a:ln>
            <a:noFill/>
          </a:ln>
        </p:spPr>
      </p:pic>
      <p:pic>
        <p:nvPicPr>
          <p:cNvPr id="12" name="图片 11" descr="IMG_0358"/>
          <p:cNvPicPr/>
          <p:nvPr/>
        </p:nvPicPr>
        <p:blipFill>
          <a:blip r:embed="rId3"/>
          <a:srcRect/>
          <a:stretch>
            <a:fillRect/>
          </a:stretch>
        </p:blipFill>
        <p:spPr bwMode="auto">
          <a:xfrm>
            <a:off x="4572700" y="2571744"/>
            <a:ext cx="3571200" cy="3214800"/>
          </a:xfrm>
          <a:prstGeom prst="rect">
            <a:avLst/>
          </a:prstGeom>
          <a:noFill/>
          <a:ln w="9525">
            <a:noFill/>
            <a:miter lim="800000"/>
            <a:headEnd/>
            <a:tailEnd/>
          </a:ln>
        </p:spPr>
      </p:pic>
      <p:pic>
        <p:nvPicPr>
          <p:cNvPr id="13" name="图片 12" descr="ee318621b6a1813741afcd72e49b486e.gif"/>
          <p:cNvPicPr>
            <a:picLocks noChangeAspect="1"/>
          </p:cNvPicPr>
          <p:nvPr/>
        </p:nvPicPr>
        <p:blipFill>
          <a:blip r:embed="rId4"/>
          <a:stretch>
            <a:fillRect/>
          </a:stretch>
        </p:blipFill>
        <p:spPr>
          <a:xfrm>
            <a:off x="7358082" y="1357298"/>
            <a:ext cx="785818" cy="785818"/>
          </a:xfrm>
          <a:prstGeom prst="rect">
            <a:avLst/>
          </a:prstGeom>
        </p:spPr>
      </p:pic>
    </p:spTree>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71500" y="1928813"/>
            <a:ext cx="8143875" cy="2220912"/>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压力气瓶 </a:t>
            </a:r>
            <a:endParaRPr lang="en-US" altLang="zh-CN" sz="1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部分气瓶更换后或使用中未及时固定</a:t>
            </a:r>
            <a:endParaRPr lang="en-US" altLang="zh-CN" sz="2000" dirty="0">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易燃、有毒气瓶未安装气体报警装置</a:t>
            </a:r>
            <a:endParaRPr lang="en-US" altLang="zh-CN" sz="2000" dirty="0">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个别易燃易爆气瓶距离加热炉或带电设备距离过近</a:t>
            </a: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个别实验室多种多个气瓶混放、堆放情况严重（助燃与易燃）</a:t>
            </a:r>
            <a:endParaRPr lang="en-US" altLang="zh-CN" sz="2000" dirty="0">
              <a:latin typeface="华文中宋" pitchFamily="2" charset="-122"/>
              <a:ea typeface="华文中宋" pitchFamily="2" charset="-122"/>
            </a:endParaRPr>
          </a:p>
        </p:txBody>
      </p:sp>
      <p:sp>
        <p:nvSpPr>
          <p:cNvPr id="49155"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4D292C51-FB95-4D8C-8E9C-54CD66D5D8AC}" type="slidenum">
              <a:rPr lang="en-US" altLang="zh-CN">
                <a:cs typeface="Arial" pitchFamily="34" charset="0"/>
              </a:rPr>
              <a:pPr>
                <a:defRPr/>
              </a:pPr>
              <a:t>31</a:t>
            </a:fld>
            <a:endParaRPr lang="en-US" altLang="zh-CN">
              <a:cs typeface="Arial" pitchFamily="34" charset="0"/>
            </a:endParaRPr>
          </a:p>
        </p:txBody>
      </p:sp>
      <p:sp>
        <p:nvSpPr>
          <p:cNvPr id="11"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pic>
        <p:nvPicPr>
          <p:cNvPr id="37894" name="Picture 2"/>
          <p:cNvPicPr>
            <a:picLocks noChangeAspect="1" noChangeArrowheads="1"/>
          </p:cNvPicPr>
          <p:nvPr/>
        </p:nvPicPr>
        <p:blipFill>
          <a:blip r:embed="rId2"/>
          <a:srcRect/>
          <a:stretch>
            <a:fillRect/>
          </a:stretch>
        </p:blipFill>
        <p:spPr bwMode="auto">
          <a:xfrm>
            <a:off x="571500" y="4214813"/>
            <a:ext cx="2571750" cy="2168525"/>
          </a:xfrm>
          <a:prstGeom prst="rect">
            <a:avLst/>
          </a:prstGeom>
          <a:noFill/>
          <a:ln w="9525">
            <a:noFill/>
            <a:miter lim="800000"/>
            <a:headEnd/>
            <a:tailEnd/>
          </a:ln>
        </p:spPr>
      </p:pic>
      <p:pic>
        <p:nvPicPr>
          <p:cNvPr id="37895" name="Picture 3"/>
          <p:cNvPicPr>
            <a:picLocks noChangeAspect="1" noChangeArrowheads="1"/>
          </p:cNvPicPr>
          <p:nvPr/>
        </p:nvPicPr>
        <p:blipFill>
          <a:blip r:embed="rId3"/>
          <a:srcRect/>
          <a:stretch>
            <a:fillRect/>
          </a:stretch>
        </p:blipFill>
        <p:spPr bwMode="auto">
          <a:xfrm>
            <a:off x="3286125" y="4214813"/>
            <a:ext cx="2571750" cy="2166937"/>
          </a:xfrm>
          <a:prstGeom prst="rect">
            <a:avLst/>
          </a:prstGeom>
          <a:noFill/>
          <a:ln w="9525">
            <a:noFill/>
            <a:miter lim="800000"/>
            <a:headEnd/>
            <a:tailEnd/>
          </a:ln>
        </p:spPr>
      </p:pic>
      <p:pic>
        <p:nvPicPr>
          <p:cNvPr id="37896" name="Picture 4"/>
          <p:cNvPicPr>
            <a:picLocks noChangeAspect="1" noChangeArrowheads="1"/>
          </p:cNvPicPr>
          <p:nvPr/>
        </p:nvPicPr>
        <p:blipFill>
          <a:blip r:embed="rId4"/>
          <a:srcRect/>
          <a:stretch>
            <a:fillRect/>
          </a:stretch>
        </p:blipFill>
        <p:spPr bwMode="auto">
          <a:xfrm>
            <a:off x="6000750" y="4214813"/>
            <a:ext cx="2571750" cy="2166937"/>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71500" y="1928813"/>
            <a:ext cx="8321675" cy="1400175"/>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4.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其他隐患</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用电问题</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私拉电线、插线板老化</a:t>
            </a: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带电设备周围堆放纸箱等易燃物</a:t>
            </a:r>
          </a:p>
        </p:txBody>
      </p:sp>
      <p:sp>
        <p:nvSpPr>
          <p:cNvPr id="51203"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1188F60D-8892-4E71-9A86-0B907DEF65B7}" type="slidenum">
              <a:rPr lang="en-US" altLang="zh-CN">
                <a:cs typeface="Arial" pitchFamily="34" charset="0"/>
              </a:rPr>
              <a:pPr>
                <a:defRPr/>
              </a:pPr>
              <a:t>32</a:t>
            </a:fld>
            <a:endParaRPr lang="en-US" altLang="zh-CN">
              <a:cs typeface="Arial" pitchFamily="34" charset="0"/>
            </a:endParaRPr>
          </a:p>
        </p:txBody>
      </p:sp>
      <p:sp>
        <p:nvSpPr>
          <p:cNvPr id="8"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grpSp>
        <p:nvGrpSpPr>
          <p:cNvPr id="38918" name="组合 8"/>
          <p:cNvGrpSpPr>
            <a:grpSpLocks/>
          </p:cNvGrpSpPr>
          <p:nvPr/>
        </p:nvGrpSpPr>
        <p:grpSpPr bwMode="auto">
          <a:xfrm>
            <a:off x="1000125" y="3552825"/>
            <a:ext cx="7072313" cy="2538413"/>
            <a:chOff x="1112536" y="4003064"/>
            <a:chExt cx="7072362" cy="2539670"/>
          </a:xfrm>
        </p:grpSpPr>
        <p:pic>
          <p:nvPicPr>
            <p:cNvPr id="38919" name="Picture 2" descr="H:\图片\自制木板插座-2.JPG"/>
            <p:cNvPicPr preferRelativeResize="0">
              <a:picLocks noChangeArrowheads="1"/>
            </p:cNvPicPr>
            <p:nvPr/>
          </p:nvPicPr>
          <p:blipFill>
            <a:blip r:embed="rId2"/>
            <a:srcRect/>
            <a:stretch>
              <a:fillRect/>
            </a:stretch>
          </p:blipFill>
          <p:spPr bwMode="auto">
            <a:xfrm>
              <a:off x="4755874" y="4003064"/>
              <a:ext cx="3429024" cy="2520000"/>
            </a:xfrm>
            <a:prstGeom prst="rect">
              <a:avLst/>
            </a:prstGeom>
            <a:noFill/>
            <a:ln w="9525">
              <a:noFill/>
              <a:miter lim="800000"/>
              <a:headEnd/>
              <a:tailEnd/>
            </a:ln>
          </p:spPr>
        </p:pic>
        <p:pic>
          <p:nvPicPr>
            <p:cNvPr id="38920" name="Picture 3" descr="H:\图片\私拉电线-2.JPG"/>
            <p:cNvPicPr preferRelativeResize="0">
              <a:picLocks noChangeArrowheads="1"/>
            </p:cNvPicPr>
            <p:nvPr/>
          </p:nvPicPr>
          <p:blipFill>
            <a:blip r:embed="rId3"/>
            <a:srcRect/>
            <a:stretch>
              <a:fillRect/>
            </a:stretch>
          </p:blipFill>
          <p:spPr bwMode="auto">
            <a:xfrm>
              <a:off x="1112536" y="4022734"/>
              <a:ext cx="3500462" cy="2520000"/>
            </a:xfrm>
            <a:prstGeom prst="rect">
              <a:avLst/>
            </a:prstGeom>
            <a:noFill/>
            <a:ln w="9525">
              <a:noFill/>
              <a:miter lim="800000"/>
              <a:headEnd/>
              <a:tailEnd/>
            </a:ln>
          </p:spPr>
        </p:pic>
      </p:grpSp>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71500" y="1928813"/>
            <a:ext cx="8321675" cy="1400175"/>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4.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其他隐患</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管理不规范</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夜间实验无人值守情况普遍存在，过夜实验未向所在单位报备</a:t>
            </a: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违规操作问题（不按规程进行、不穿戴防护服等防护用品等）</a:t>
            </a:r>
          </a:p>
        </p:txBody>
      </p:sp>
      <p:sp>
        <p:nvSpPr>
          <p:cNvPr id="51203"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321FDF18-7F81-4ECA-A756-A85703E638B4}" type="slidenum">
              <a:rPr lang="en-US" altLang="zh-CN">
                <a:cs typeface="Arial" pitchFamily="34" charset="0"/>
              </a:rPr>
              <a:pPr>
                <a:defRPr/>
              </a:pPr>
              <a:t>33</a:t>
            </a:fld>
            <a:endParaRPr lang="en-US" altLang="zh-CN">
              <a:cs typeface="Arial" pitchFamily="34" charset="0"/>
            </a:endParaRPr>
          </a:p>
        </p:txBody>
      </p:sp>
      <p:sp>
        <p:nvSpPr>
          <p:cNvPr id="8"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pic>
        <p:nvPicPr>
          <p:cNvPr id="39942" name="Picture 2"/>
          <p:cNvPicPr>
            <a:picLocks noChangeArrowheads="1"/>
          </p:cNvPicPr>
          <p:nvPr/>
        </p:nvPicPr>
        <p:blipFill>
          <a:blip r:embed="rId2"/>
          <a:srcRect/>
          <a:stretch>
            <a:fillRect/>
          </a:stretch>
        </p:blipFill>
        <p:spPr bwMode="auto">
          <a:xfrm>
            <a:off x="3281363" y="3459163"/>
            <a:ext cx="2570162" cy="2166937"/>
          </a:xfrm>
          <a:prstGeom prst="rect">
            <a:avLst/>
          </a:prstGeom>
          <a:noFill/>
          <a:ln w="9525">
            <a:noFill/>
            <a:miter lim="800000"/>
            <a:headEnd/>
            <a:tailEnd/>
          </a:ln>
        </p:spPr>
      </p:pic>
      <p:pic>
        <p:nvPicPr>
          <p:cNvPr id="39943" name="Picture 2" descr="H:\新建文件夹 (2)\马弗炉使用中无人值守.JPG"/>
          <p:cNvPicPr preferRelativeResize="0">
            <a:picLocks noChangeArrowheads="1"/>
          </p:cNvPicPr>
          <p:nvPr/>
        </p:nvPicPr>
        <p:blipFill>
          <a:blip r:embed="rId3"/>
          <a:srcRect/>
          <a:stretch>
            <a:fillRect/>
          </a:stretch>
        </p:blipFill>
        <p:spPr bwMode="auto">
          <a:xfrm>
            <a:off x="609600" y="3444875"/>
            <a:ext cx="2570163" cy="2168525"/>
          </a:xfrm>
          <a:prstGeom prst="rect">
            <a:avLst/>
          </a:prstGeom>
          <a:noFill/>
          <a:ln w="9525">
            <a:noFill/>
            <a:miter lim="800000"/>
            <a:headEnd/>
            <a:tailEnd/>
          </a:ln>
        </p:spPr>
      </p:pic>
      <p:pic>
        <p:nvPicPr>
          <p:cNvPr id="39944" name="图片 10" descr="G:\DCIM\100___03\IMG_0046.JPG"/>
          <p:cNvPicPr>
            <a:picLocks noChangeAspect="1" noChangeArrowheads="1"/>
          </p:cNvPicPr>
          <p:nvPr/>
        </p:nvPicPr>
        <p:blipFill>
          <a:blip r:embed="rId4"/>
          <a:srcRect/>
          <a:stretch>
            <a:fillRect/>
          </a:stretch>
        </p:blipFill>
        <p:spPr bwMode="auto">
          <a:xfrm>
            <a:off x="5951538" y="3459163"/>
            <a:ext cx="2571750" cy="2166937"/>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p:cNvSpPr txBox="1">
            <a:spLocks noChangeArrowheads="1"/>
          </p:cNvSpPr>
          <p:nvPr/>
        </p:nvSpPr>
        <p:spPr bwMode="auto">
          <a:xfrm>
            <a:off x="571500" y="1928813"/>
            <a:ext cx="8321675" cy="1400175"/>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12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4.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其他隐患</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环境卫生问题</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实验室物品混放，易引发消防安全事故</a:t>
            </a: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个别实验室内务环境较差</a:t>
            </a:r>
          </a:p>
        </p:txBody>
      </p:sp>
      <p:sp>
        <p:nvSpPr>
          <p:cNvPr id="51203"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D1853883-664E-4D93-80B6-4B5EBFEFBA96}" type="slidenum">
              <a:rPr lang="en-US" altLang="zh-CN">
                <a:cs typeface="Arial" pitchFamily="34" charset="0"/>
              </a:rPr>
              <a:pPr>
                <a:defRPr/>
              </a:pPr>
              <a:t>34</a:t>
            </a:fld>
            <a:endParaRPr lang="en-US" altLang="zh-CN">
              <a:cs typeface="Arial" pitchFamily="34" charset="0"/>
            </a:endParaRPr>
          </a:p>
        </p:txBody>
      </p:sp>
      <p:sp>
        <p:nvSpPr>
          <p:cNvPr id="8"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（三）我校实验室安全主要隐患</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grpSp>
        <p:nvGrpSpPr>
          <p:cNvPr id="40966" name="组合 8"/>
          <p:cNvGrpSpPr>
            <a:grpSpLocks/>
          </p:cNvGrpSpPr>
          <p:nvPr/>
        </p:nvGrpSpPr>
        <p:grpSpPr bwMode="auto">
          <a:xfrm>
            <a:off x="1000125" y="3552825"/>
            <a:ext cx="7243763" cy="2519363"/>
            <a:chOff x="398956" y="3698160"/>
            <a:chExt cx="7243338" cy="2520000"/>
          </a:xfrm>
        </p:grpSpPr>
        <p:pic>
          <p:nvPicPr>
            <p:cNvPr id="40967" name="Picture 3" descr="H:\图片\易燃纸箱自制简易窗帘-2.JPG"/>
            <p:cNvPicPr preferRelativeResize="0">
              <a:picLocks noChangeArrowheads="1"/>
            </p:cNvPicPr>
            <p:nvPr/>
          </p:nvPicPr>
          <p:blipFill>
            <a:blip r:embed="rId2"/>
            <a:srcRect/>
            <a:stretch>
              <a:fillRect/>
            </a:stretch>
          </p:blipFill>
          <p:spPr bwMode="auto">
            <a:xfrm>
              <a:off x="4042294" y="3698160"/>
              <a:ext cx="3600000" cy="2520000"/>
            </a:xfrm>
            <a:prstGeom prst="rect">
              <a:avLst/>
            </a:prstGeom>
            <a:noFill/>
            <a:ln w="9525">
              <a:noFill/>
              <a:miter lim="800000"/>
              <a:headEnd/>
              <a:tailEnd/>
            </a:ln>
          </p:spPr>
        </p:pic>
        <p:pic>
          <p:nvPicPr>
            <p:cNvPr id="40968" name="Picture 4"/>
            <p:cNvPicPr preferRelativeResize="0">
              <a:picLocks noChangeArrowheads="1"/>
            </p:cNvPicPr>
            <p:nvPr/>
          </p:nvPicPr>
          <p:blipFill>
            <a:blip r:embed="rId3"/>
            <a:srcRect/>
            <a:stretch>
              <a:fillRect/>
            </a:stretch>
          </p:blipFill>
          <p:spPr bwMode="auto">
            <a:xfrm>
              <a:off x="398956" y="3698160"/>
              <a:ext cx="3600000" cy="2520000"/>
            </a:xfrm>
            <a:prstGeom prst="rect">
              <a:avLst/>
            </a:prstGeom>
            <a:noFill/>
            <a:ln w="9525">
              <a:noFill/>
              <a:miter lim="800000"/>
              <a:headEnd/>
              <a:tailEnd/>
            </a:ln>
          </p:spPr>
        </p:pic>
      </p:grpSp>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600075" y="1890713"/>
            <a:ext cx="7572375" cy="1733550"/>
          </a:xfrm>
          <a:prstGeom prst="rect">
            <a:avLst/>
          </a:prstGeom>
        </p:spPr>
        <p:txBody>
          <a:bodyPr>
            <a:spAutoFit/>
          </a:bodyPr>
          <a:lstStyle/>
          <a:p>
            <a:pPr marL="469900" indent="-469900" fontAlgn="auto">
              <a:lnSpc>
                <a:spcPts val="2600"/>
              </a:lnSpc>
              <a:spcBef>
                <a:spcPts val="600"/>
              </a:spcBef>
              <a:spcAft>
                <a:spcPts val="6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安全意识没有深入骨髓</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少部分师生存在侥幸心理</a:t>
            </a: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极个别师生存在抵触情绪</a:t>
            </a: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部分二级单位实验室安全工作停留在浅表、没有深入</a:t>
            </a:r>
          </a:p>
        </p:txBody>
      </p:sp>
      <p:sp>
        <p:nvSpPr>
          <p:cNvPr id="52227" name="灯片编号占位符 8"/>
          <p:cNvSpPr>
            <a:spLocks noGrp="1"/>
          </p:cNvSpPr>
          <p:nvPr>
            <p:ph type="sldNum" sz="quarter" idx="12"/>
          </p:nvPr>
        </p:nvSpPr>
        <p:spPr bwMode="auto">
          <a:xfrm>
            <a:off x="8229600" y="6400800"/>
            <a:ext cx="914400" cy="284163"/>
          </a:xfrm>
          <a:ln>
            <a:miter lim="800000"/>
            <a:headEnd/>
            <a:tailEnd/>
          </a:ln>
        </p:spPr>
        <p:txBody>
          <a:bodyPr/>
          <a:lstStyle/>
          <a:p>
            <a:pPr>
              <a:defRPr/>
            </a:pPr>
            <a:fld id="{20C3B111-D940-49CA-98F7-94649F7B1247}" type="slidenum">
              <a:rPr lang="en-US" altLang="zh-CN">
                <a:cs typeface="Arial" pitchFamily="34" charset="0"/>
              </a:rPr>
              <a:pPr>
                <a:defRPr/>
              </a:pPr>
              <a:t>35</a:t>
            </a:fld>
            <a:endParaRPr lang="en-US" altLang="zh-CN">
              <a:cs typeface="Arial" pitchFamily="34" charset="0"/>
            </a:endParaRPr>
          </a:p>
        </p:txBody>
      </p:sp>
      <p:sp>
        <p:nvSpPr>
          <p:cNvPr id="10"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（四）我校实验室安全存在问题</a:t>
            </a:r>
          </a:p>
        </p:txBody>
      </p:sp>
      <p:sp>
        <p:nvSpPr>
          <p:cNvPr id="8" name="Rectangle 3"/>
          <p:cNvSpPr txBox="1">
            <a:spLocks noChangeArrowheads="1"/>
          </p:cNvSpPr>
          <p:nvPr/>
        </p:nvSpPr>
        <p:spPr bwMode="auto">
          <a:xfrm>
            <a:off x="600075" y="3689350"/>
            <a:ext cx="7989888" cy="1323975"/>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6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安全管理工作不规范</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实验室管理不规范</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人员随意进出、物品随意使用、缺少记录</a:t>
            </a:r>
            <a:endParaRPr lang="en-US" altLang="zh-CN" sz="2000" dirty="0">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未严格执行规章制度</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危险性实验、夜间实验</a:t>
            </a:r>
            <a:endParaRPr lang="zh-CN" altLang="en-US" sz="2000" dirty="0">
              <a:solidFill>
                <a:srgbClr val="0000FF"/>
              </a:solidFill>
              <a:latin typeface="华文中宋" pitchFamily="2" charset="-122"/>
              <a:ea typeface="华文中宋" pitchFamily="2" charset="-122"/>
              <a:cs typeface="宋体" charset="0"/>
            </a:endParaRPr>
          </a:p>
        </p:txBody>
      </p:sp>
      <p:sp>
        <p:nvSpPr>
          <p:cNvPr id="11" name="Rectangle 3"/>
          <p:cNvSpPr txBox="1">
            <a:spLocks noChangeArrowheads="1"/>
          </p:cNvSpPr>
          <p:nvPr/>
        </p:nvSpPr>
        <p:spPr bwMode="auto">
          <a:xfrm>
            <a:off x="571500" y="5129213"/>
            <a:ext cx="8018463" cy="1323975"/>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6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部分规章制度不完善</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国家未出台专门的制度或办法，缺少专门的安全标准</a:t>
            </a: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实验室安全规章制度覆盖面不全、部分制度针对性不强</a:t>
            </a:r>
            <a:endParaRPr lang="en-US" altLang="zh-CN" sz="2000" dirty="0">
              <a:latin typeface="华文中宋" pitchFamily="2" charset="-122"/>
              <a:ea typeface="华文中宋" pitchFamily="2" charset="-122"/>
            </a:endParaRPr>
          </a:p>
        </p:txBody>
      </p:sp>
      <p:sp>
        <p:nvSpPr>
          <p:cNvPr id="12"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spTree>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600075" y="3357563"/>
            <a:ext cx="8315325" cy="1322387"/>
          </a:xfrm>
          <a:prstGeom prst="rect">
            <a:avLst/>
          </a:prstGeom>
        </p:spPr>
        <p:txBody>
          <a:bodyPr>
            <a:spAutoFit/>
          </a:bodyPr>
          <a:lstStyle/>
          <a:p>
            <a:pPr marL="469900" indent="-469900" fontAlgn="auto">
              <a:lnSpc>
                <a:spcPts val="2600"/>
              </a:lnSpc>
              <a:spcBef>
                <a:spcPts val="600"/>
              </a:spcBef>
              <a:spcAft>
                <a:spcPts val="6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5.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安全准入及培训不到位</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部分教学科研二级单位没有教育培训方案，教育培训尚未完全展开</a:t>
            </a:r>
            <a:endParaRPr lang="en-US" altLang="zh-CN" sz="2000" dirty="0">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实验室安全准入制度未落实</a:t>
            </a:r>
          </a:p>
        </p:txBody>
      </p:sp>
      <p:sp>
        <p:nvSpPr>
          <p:cNvPr id="53251" name="灯片编号占位符 8"/>
          <p:cNvSpPr>
            <a:spLocks noGrp="1"/>
          </p:cNvSpPr>
          <p:nvPr>
            <p:ph type="sldNum" sz="quarter" idx="12"/>
          </p:nvPr>
        </p:nvSpPr>
        <p:spPr bwMode="auto">
          <a:xfrm>
            <a:off x="8229600" y="6429375"/>
            <a:ext cx="914400" cy="284163"/>
          </a:xfrm>
          <a:ln>
            <a:miter lim="800000"/>
            <a:headEnd/>
            <a:tailEnd/>
          </a:ln>
        </p:spPr>
        <p:txBody>
          <a:bodyPr/>
          <a:lstStyle/>
          <a:p>
            <a:pPr>
              <a:defRPr/>
            </a:pPr>
            <a:fld id="{C462DAED-B9F6-49A2-A129-43C00EABDAEF}" type="slidenum">
              <a:rPr lang="en-US" altLang="zh-CN">
                <a:cs typeface="Arial" pitchFamily="34" charset="0"/>
              </a:rPr>
              <a:pPr>
                <a:defRPr/>
              </a:pPr>
              <a:t>36</a:t>
            </a:fld>
            <a:endParaRPr lang="en-US" altLang="zh-CN">
              <a:cs typeface="Arial" pitchFamily="34" charset="0"/>
            </a:endParaRPr>
          </a:p>
        </p:txBody>
      </p:sp>
      <p:sp>
        <p:nvSpPr>
          <p:cNvPr id="8" name="矩形 7"/>
          <p:cNvSpPr/>
          <p:nvPr/>
        </p:nvSpPr>
        <p:spPr>
          <a:xfrm>
            <a:off x="600075" y="1900238"/>
            <a:ext cx="8010525" cy="1323975"/>
          </a:xfrm>
          <a:prstGeom prst="rect">
            <a:avLst/>
          </a:prstGeom>
        </p:spPr>
        <p:txBody>
          <a:bodyPr>
            <a:spAutoFit/>
          </a:bodyPr>
          <a:lstStyle/>
          <a:p>
            <a:pPr marL="469900" indent="-469900" fontAlgn="auto">
              <a:lnSpc>
                <a:spcPts val="2600"/>
              </a:lnSpc>
              <a:spcBef>
                <a:spcPts val="600"/>
              </a:spcBef>
              <a:spcAft>
                <a:spcPts val="6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4.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安全责任未全方位落实</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未能完全逐级签订安全责任书，部分单位责任书签订未到室到人</a:t>
            </a: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多数安全责任书内容流于形式</a:t>
            </a:r>
            <a:endParaRPr lang="en-US" altLang="zh-CN" sz="2000" dirty="0">
              <a:latin typeface="华文中宋" pitchFamily="2" charset="-122"/>
              <a:ea typeface="华文中宋" pitchFamily="2" charset="-122"/>
            </a:endParaRPr>
          </a:p>
        </p:txBody>
      </p:sp>
      <p:sp>
        <p:nvSpPr>
          <p:cNvPr id="10"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（四）我校实验室安全存在问题</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latin typeface="+mn-lt"/>
                <a:ea typeface="华文中宋" pitchFamily="2" charset="-122"/>
              </a:rPr>
              <a:t>二、我校实验室安全基本状况</a:t>
            </a:r>
          </a:p>
        </p:txBody>
      </p:sp>
      <p:sp>
        <p:nvSpPr>
          <p:cNvPr id="7" name="Rectangle 3"/>
          <p:cNvSpPr txBox="1">
            <a:spLocks noChangeArrowheads="1"/>
          </p:cNvSpPr>
          <p:nvPr/>
        </p:nvSpPr>
        <p:spPr bwMode="auto">
          <a:xfrm>
            <a:off x="627063" y="4770438"/>
            <a:ext cx="7731125" cy="1322387"/>
          </a:xfrm>
          <a:prstGeom prst="rect">
            <a:avLst/>
          </a:prstGeom>
          <a:noFill/>
          <a:ln w="9525">
            <a:noFill/>
            <a:miter lim="800000"/>
            <a:headEnd/>
            <a:tailEnd/>
          </a:ln>
        </p:spPr>
        <p:txBody>
          <a:bodyPr>
            <a:spAutoFit/>
          </a:bodyPr>
          <a:lstStyle/>
          <a:p>
            <a:pPr marL="469900" indent="-469900" fontAlgn="auto">
              <a:lnSpc>
                <a:spcPts val="2600"/>
              </a:lnSpc>
              <a:spcBef>
                <a:spcPts val="600"/>
              </a:spcBef>
              <a:spcAft>
                <a:spcPts val="600"/>
              </a:spcAft>
              <a:buClr>
                <a:schemeClr val="bg2">
                  <a:lumMod val="50000"/>
                </a:schemeClr>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6.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实验室空间条件限制</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cs typeface="宋体" charset="0"/>
              </a:rPr>
              <a:t>实验室共用现象严重，个别实验室内部安全责任互相推诿</a:t>
            </a:r>
          </a:p>
          <a:p>
            <a:pPr marL="469900" indent="-469900" fontAlgn="auto">
              <a:lnSpc>
                <a:spcPts val="26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cs typeface="宋体" charset="0"/>
              </a:rPr>
              <a:t>实验室与学生、教师工作室混用，管理较混乱</a:t>
            </a:r>
          </a:p>
        </p:txBody>
      </p:sp>
    </p:spTree>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202071" y="3495680"/>
            <a:ext cx="4727383" cy="576262"/>
          </a:xfrm>
          <a:prstGeom prst="rect">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4037" name="灯片编号占位符 5"/>
          <p:cNvSpPr txBox="1">
            <a:spLocks noGrp="1"/>
          </p:cNvSpPr>
          <p:nvPr/>
        </p:nvSpPr>
        <p:spPr bwMode="auto">
          <a:xfrm>
            <a:off x="8382000" y="6278563"/>
            <a:ext cx="762000" cy="365125"/>
          </a:xfrm>
          <a:prstGeom prst="rect">
            <a:avLst/>
          </a:prstGeom>
          <a:noFill/>
          <a:ln w="9525">
            <a:noFill/>
            <a:miter lim="800000"/>
            <a:headEnd/>
            <a:tailEnd/>
          </a:ln>
        </p:spPr>
        <p:txBody>
          <a:bodyPr lIns="0" tIns="0" rIns="0" bIns="0" anchor="b"/>
          <a:lstStyle/>
          <a:p>
            <a:pPr algn="ctr">
              <a:lnSpc>
                <a:spcPct val="120000"/>
              </a:lnSpc>
              <a:buClr>
                <a:srgbClr val="FFFFCC"/>
              </a:buClr>
              <a:buSzPct val="80000"/>
              <a:buFont typeface="Wingdings" pitchFamily="2" charset="2"/>
              <a:buNone/>
            </a:pPr>
            <a:fld id="{9DB80C01-7E52-4E0A-B5A0-AF823939C870}" type="slidenum">
              <a:rPr lang="en-US" altLang="zh-CN" sz="1100">
                <a:ea typeface="黑体" pitchFamily="2" charset="-122"/>
                <a:cs typeface="Arial" pitchFamily="34" charset="0"/>
              </a:rPr>
              <a:pPr algn="ctr">
                <a:lnSpc>
                  <a:spcPct val="120000"/>
                </a:lnSpc>
                <a:buClr>
                  <a:srgbClr val="FFFFCC"/>
                </a:buClr>
                <a:buSzPct val="80000"/>
                <a:buFont typeface="Wingdings" pitchFamily="2" charset="2"/>
                <a:buNone/>
              </a:pPr>
              <a:t>37</a:t>
            </a:fld>
            <a:endParaRPr lang="en-US" altLang="zh-CN" sz="1100">
              <a:ea typeface="黑体" pitchFamily="2" charset="-122"/>
              <a:cs typeface="Arial" pitchFamily="34" charset="0"/>
            </a:endParaRPr>
          </a:p>
        </p:txBody>
      </p:sp>
      <p:sp>
        <p:nvSpPr>
          <p:cNvPr id="5" name="内容占位符 2"/>
          <p:cNvSpPr txBox="1">
            <a:spLocks/>
          </p:cNvSpPr>
          <p:nvPr/>
        </p:nvSpPr>
        <p:spPr bwMode="auto">
          <a:xfrm>
            <a:off x="2484438" y="1916113"/>
            <a:ext cx="5832475" cy="2941637"/>
          </a:xfrm>
          <a:prstGeom prst="rect">
            <a:avLst/>
          </a:prstGeom>
          <a:noFill/>
          <a:ln w="9525">
            <a:noFill/>
            <a:miter lim="800000"/>
            <a:headEnd/>
            <a:tailEnd/>
          </a:ln>
        </p:spPr>
        <p:txBody>
          <a:bodyPr/>
          <a:lstStyle/>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一、国家相关法律法规及政策</a:t>
            </a:r>
            <a:endParaRPr lang="en-US" altLang="zh-CN" sz="2600" b="1">
              <a:solidFill>
                <a:srgbClr val="C00000"/>
              </a:solidFill>
              <a:effectLst>
                <a:outerShdw blurRad="38100" dist="38100" dir="2700000" algn="tl">
                  <a:srgbClr val="C0C0C0"/>
                </a:outerShdw>
              </a:effectLst>
              <a:ea typeface="微软雅黑" pitchFamily="34" charset="-122"/>
            </a:endParaRPr>
          </a:p>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二、我校实验室安全基本现状</a:t>
            </a:r>
            <a:endParaRPr lang="en-US" altLang="zh-CN" sz="2600" b="1">
              <a:solidFill>
                <a:srgbClr val="C00000"/>
              </a:solidFill>
              <a:effectLst>
                <a:outerShdw blurRad="38100" dist="38100" dir="2700000" algn="tl">
                  <a:srgbClr val="C0C0C0"/>
                </a:outerShdw>
              </a:effectLst>
              <a:ea typeface="微软雅黑" pitchFamily="34" charset="-122"/>
            </a:endParaRPr>
          </a:p>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三、我校实验室安全重点工作</a:t>
            </a:r>
            <a:endParaRPr lang="en-US" altLang="zh-CN" sz="2600" b="1">
              <a:solidFill>
                <a:srgbClr val="C00000"/>
              </a:solidFill>
              <a:effectLst>
                <a:outerShdw blurRad="38100" dist="38100" dir="2700000" algn="tl">
                  <a:srgbClr val="C0C0C0"/>
                </a:outerShdw>
              </a:effectLst>
              <a:ea typeface="微软雅黑" pitchFamily="34" charset="-122"/>
            </a:endParaRPr>
          </a:p>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四、我校实验室安全管理制度</a:t>
            </a:r>
            <a:endParaRPr lang="en-US" altLang="zh-CN" sz="2600" b="1">
              <a:solidFill>
                <a:srgbClr val="C00000"/>
              </a:solidFill>
              <a:effectLst>
                <a:outerShdw blurRad="38100" dist="38100" dir="2700000" algn="tl">
                  <a:srgbClr val="C0C0C0"/>
                </a:outerShdw>
              </a:effectLst>
              <a:ea typeface="微软雅黑" pitchFamily="34" charset="-122"/>
            </a:endParaRPr>
          </a:p>
        </p:txBody>
      </p:sp>
      <p:sp>
        <p:nvSpPr>
          <p:cNvPr id="3" name="矩形 2"/>
          <p:cNvSpPr/>
          <p:nvPr/>
        </p:nvSpPr>
        <p:spPr>
          <a:xfrm>
            <a:off x="3563938" y="549275"/>
            <a:ext cx="1800225" cy="1162050"/>
          </a:xfrm>
          <a:prstGeom prst="rect">
            <a:avLst/>
          </a:prstGeom>
        </p:spPr>
        <p:txBody>
          <a:bodyPr>
            <a:spAutoFit/>
          </a:bodyPr>
          <a:lstStyle/>
          <a:p>
            <a:pPr algn="ctr" fontAlgn="auto">
              <a:spcBef>
                <a:spcPct val="20000"/>
              </a:spcBef>
              <a:spcAft>
                <a:spcPts val="0"/>
              </a:spcAft>
              <a:buClr>
                <a:srgbClr val="0BD0D9"/>
              </a:buClr>
              <a:buSzPct val="95000"/>
              <a:buFont typeface="Wingdings" pitchFamily="2" charset="2"/>
              <a:buNone/>
              <a:defRPr/>
            </a:pPr>
            <a:r>
              <a:rPr lang="zh-CN" altLang="en-US" sz="4800" b="1" dirty="0">
                <a:effectLst>
                  <a:outerShdw blurRad="38100" dist="38100" dir="2700000" algn="tl">
                    <a:srgbClr val="C0C0C0"/>
                  </a:outerShdw>
                </a:effectLst>
                <a:ea typeface="微软雅黑" pitchFamily="34" charset="-122"/>
              </a:rPr>
              <a:t>目录</a:t>
            </a:r>
            <a:endParaRPr lang="en-US" altLang="zh-CN" sz="4800" b="1" dirty="0">
              <a:effectLst>
                <a:outerShdw blurRad="38100" dist="38100" dir="2700000" algn="tl">
                  <a:srgbClr val="C0C0C0"/>
                </a:outerShdw>
              </a:effectLst>
              <a:ea typeface="微软雅黑" pitchFamily="34" charset="-122"/>
            </a:endParaRPr>
          </a:p>
          <a:p>
            <a:pPr algn="ctr" fontAlgn="auto">
              <a:spcBef>
                <a:spcPct val="20000"/>
              </a:spcBef>
              <a:spcAft>
                <a:spcPts val="0"/>
              </a:spcAft>
              <a:buClr>
                <a:srgbClr val="0BD0D9"/>
              </a:buClr>
              <a:buSzPct val="95000"/>
              <a:buFont typeface="Wingdings" pitchFamily="2" charset="2"/>
              <a:buNone/>
              <a:defRPr/>
            </a:pPr>
            <a:r>
              <a:rPr lang="en-US" altLang="zh-CN" b="1" dirty="0">
                <a:effectLst>
                  <a:outerShdw blurRad="38100" dist="38100" dir="2700000" algn="tl">
                    <a:srgbClr val="C0C0C0"/>
                  </a:outerShdw>
                </a:effectLst>
                <a:ea typeface="微软雅黑" pitchFamily="34" charset="-122"/>
              </a:rPr>
              <a:t>Content</a:t>
            </a:r>
            <a:endParaRPr lang="zh-CN" altLang="en-US" b="1" dirty="0">
              <a:effectLst>
                <a:outerShdw blurRad="38100" dist="38100" dir="2700000" algn="tl">
                  <a:srgbClr val="C0C0C0"/>
                </a:outerShdw>
              </a:effectLst>
              <a:ea typeface="微软雅黑" pitchFamily="34" charset="-122"/>
            </a:endParaRPr>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5AC131AF-4CAC-472C-B48E-D08337220A29}" type="slidenum">
              <a:rPr lang="en-US" altLang="zh-CN" sz="1100">
                <a:ea typeface="黑体" pitchFamily="2" charset="-122"/>
                <a:cs typeface="Arial" pitchFamily="34" charset="0"/>
              </a:rPr>
              <a:pPr algn="ctr"/>
              <a:t>38</a:t>
            </a:fld>
            <a:endParaRPr lang="en-US" altLang="zh-CN" sz="1100">
              <a:ea typeface="黑体" pitchFamily="2" charset="-122"/>
              <a:cs typeface="Arial" pitchFamily="34" charset="0"/>
            </a:endParaRPr>
          </a:p>
        </p:txBody>
      </p:sp>
      <p:sp>
        <p:nvSpPr>
          <p:cNvPr id="6"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graphicFrame>
        <p:nvGraphicFramePr>
          <p:cNvPr id="11" name="图示 10"/>
          <p:cNvGraphicFramePr/>
          <p:nvPr/>
        </p:nvGraphicFramePr>
        <p:xfrm>
          <a:off x="1285852" y="2143116"/>
          <a:ext cx="6715172" cy="42862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5" name="矩形标注 24"/>
          <p:cNvSpPr/>
          <p:nvPr/>
        </p:nvSpPr>
        <p:spPr>
          <a:xfrm>
            <a:off x="357158" y="1857364"/>
            <a:ext cx="2928958" cy="1357322"/>
          </a:xfrm>
          <a:prstGeom prst="wedgeRectCallout">
            <a:avLst>
              <a:gd name="adj1" fmla="val 44789"/>
              <a:gd name="adj2" fmla="val 105793"/>
            </a:avLst>
          </a:prstGeom>
        </p:spPr>
        <p:style>
          <a:lnRef idx="1">
            <a:schemeClr val="accent4"/>
          </a:lnRef>
          <a:fillRef idx="2">
            <a:schemeClr val="accent4"/>
          </a:fillRef>
          <a:effectRef idx="1">
            <a:schemeClr val="accent4"/>
          </a:effectRef>
          <a:fontRef idx="minor">
            <a:schemeClr val="dk1"/>
          </a:fontRef>
        </p:style>
        <p:txBody>
          <a:bodyPr anchor="ctr"/>
          <a:lstStyle/>
          <a:p>
            <a:pPr fontAlgn="auto">
              <a:spcBef>
                <a:spcPts val="0"/>
              </a:spcBef>
              <a:spcAft>
                <a:spcPts val="0"/>
              </a:spcAft>
              <a:defRPr/>
            </a:pPr>
            <a:r>
              <a:rPr lang="zh-CN" altLang="en-US" sz="1600" dirty="0">
                <a:latin typeface="华文中宋" pitchFamily="2" charset="-122"/>
                <a:ea typeface="华文中宋" pitchFamily="2" charset="-122"/>
              </a:rPr>
              <a:t>努力提升师生实验室安全</a:t>
            </a:r>
            <a:r>
              <a:rPr lang="zh-CN" altLang="en-US" sz="1600" dirty="0">
                <a:solidFill>
                  <a:srgbClr val="0000FF"/>
                </a:solidFill>
                <a:latin typeface="华文中宋" pitchFamily="2" charset="-122"/>
                <a:ea typeface="华文中宋" pitchFamily="2" charset="-122"/>
              </a:rPr>
              <a:t>意识</a:t>
            </a:r>
          </a:p>
          <a:p>
            <a:pPr fontAlgn="auto">
              <a:spcBef>
                <a:spcPts val="0"/>
              </a:spcBef>
              <a:spcAft>
                <a:spcPts val="0"/>
              </a:spcAft>
              <a:defRPr/>
            </a:pPr>
            <a:r>
              <a:rPr lang="zh-CN" altLang="en-US" sz="1600" dirty="0">
                <a:latin typeface="华文中宋" pitchFamily="2" charset="-122"/>
                <a:ea typeface="华文中宋" pitchFamily="2" charset="-122"/>
              </a:rPr>
              <a:t>严格落实实验室安全</a:t>
            </a:r>
            <a:r>
              <a:rPr lang="zh-CN" altLang="en-US" sz="1600" dirty="0">
                <a:solidFill>
                  <a:srgbClr val="0000FF"/>
                </a:solidFill>
                <a:latin typeface="华文中宋" pitchFamily="2" charset="-122"/>
                <a:ea typeface="华文中宋" pitchFamily="2" charset="-122"/>
              </a:rPr>
              <a:t>责任</a:t>
            </a:r>
            <a:r>
              <a:rPr lang="zh-CN" altLang="en-US" sz="1600" dirty="0">
                <a:latin typeface="华文中宋" pitchFamily="2" charset="-122"/>
                <a:ea typeface="华文中宋" pitchFamily="2" charset="-122"/>
              </a:rPr>
              <a:t>制</a:t>
            </a:r>
          </a:p>
          <a:p>
            <a:pPr fontAlgn="auto">
              <a:spcBef>
                <a:spcPts val="0"/>
              </a:spcBef>
              <a:spcAft>
                <a:spcPts val="0"/>
              </a:spcAft>
              <a:defRPr/>
            </a:pPr>
            <a:r>
              <a:rPr lang="zh-CN" altLang="en-US" sz="1600" dirty="0">
                <a:latin typeface="华文中宋" pitchFamily="2" charset="-122"/>
                <a:ea typeface="华文中宋" pitchFamily="2" charset="-122"/>
              </a:rPr>
              <a:t>营造校园实验室安全</a:t>
            </a:r>
            <a:r>
              <a:rPr lang="zh-CN" altLang="en-US" sz="1600" dirty="0">
                <a:solidFill>
                  <a:srgbClr val="0000FF"/>
                </a:solidFill>
                <a:latin typeface="华文中宋" pitchFamily="2" charset="-122"/>
                <a:ea typeface="华文中宋" pitchFamily="2" charset="-122"/>
              </a:rPr>
              <a:t>文化</a:t>
            </a:r>
            <a:r>
              <a:rPr lang="zh-CN" altLang="en-US" sz="1600" dirty="0">
                <a:latin typeface="华文中宋" pitchFamily="2" charset="-122"/>
                <a:ea typeface="华文中宋" pitchFamily="2" charset="-122"/>
              </a:rPr>
              <a:t>氛围</a:t>
            </a:r>
          </a:p>
          <a:p>
            <a:pPr fontAlgn="auto">
              <a:spcBef>
                <a:spcPts val="0"/>
              </a:spcBef>
              <a:spcAft>
                <a:spcPts val="0"/>
              </a:spcAft>
              <a:defRPr/>
            </a:pPr>
            <a:r>
              <a:rPr lang="zh-CN" altLang="en-US" sz="1600" dirty="0">
                <a:latin typeface="华文中宋" pitchFamily="2" charset="-122"/>
                <a:ea typeface="华文中宋" pitchFamily="2" charset="-122"/>
              </a:rPr>
              <a:t>全面搭建学校实验室安全</a:t>
            </a:r>
            <a:r>
              <a:rPr lang="zh-CN" altLang="en-US" sz="1600" dirty="0">
                <a:solidFill>
                  <a:srgbClr val="0000FF"/>
                </a:solidFill>
                <a:latin typeface="华文中宋" pitchFamily="2" charset="-122"/>
                <a:ea typeface="华文中宋" pitchFamily="2" charset="-122"/>
              </a:rPr>
              <a:t>体系</a:t>
            </a:r>
          </a:p>
        </p:txBody>
      </p:sp>
      <p:graphicFrame>
        <p:nvGraphicFramePr>
          <p:cNvPr id="28" name="图示 27"/>
          <p:cNvGraphicFramePr/>
          <p:nvPr/>
        </p:nvGraphicFramePr>
        <p:xfrm>
          <a:off x="5500694" y="1643050"/>
          <a:ext cx="3500462" cy="235745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32" name="右箭头 31"/>
          <p:cNvSpPr/>
          <p:nvPr/>
        </p:nvSpPr>
        <p:spPr>
          <a:xfrm rot="19503620">
            <a:off x="5934075" y="3595688"/>
            <a:ext cx="374650" cy="134937"/>
          </a:xfrm>
          <a:prstGeom prst="rightArrow">
            <a:avLst/>
          </a:prstGeom>
          <a:solidFill>
            <a:schemeClr val="accent2">
              <a:lumMod val="60000"/>
              <a:lumOff val="4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ln w="18000">
                <a:solidFill>
                  <a:schemeClr val="accent2">
                    <a:satMod val="140000"/>
                  </a:schemeClr>
                </a:solidFill>
                <a:prstDash val="solid"/>
                <a:miter lim="800000"/>
              </a:ln>
              <a:noFill/>
              <a:effectLst>
                <a:outerShdw blurRad="25500" dist="23000" dir="7020000" algn="tl">
                  <a:srgbClr val="000000">
                    <a:alpha val="50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ox(in)">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5" presetClass="exit" presetSubtype="10" fill="hold" nodeType="clickEffect">
                                  <p:stCondLst>
                                    <p:cond delay="0"/>
                                  </p:stCondLst>
                                  <p:childTnLst>
                                    <p:animEffect transition="out" filter="checkerboard(across)">
                                      <p:cBhvr>
                                        <p:cTn id="11" dur="500"/>
                                        <p:tgtEl>
                                          <p:spTgt spid="25"/>
                                        </p:tgtEl>
                                      </p:cBhvr>
                                    </p:animEffect>
                                    <p:set>
                                      <p:cBhvr>
                                        <p:cTn id="12" dur="1" fill="hold">
                                          <p:stCondLst>
                                            <p:cond delay="499"/>
                                          </p:stCondLst>
                                        </p:cTn>
                                        <p:tgtEl>
                                          <p:spTgt spid="2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blinds(horizontal)">
                                      <p:cBhvr>
                                        <p:cTn id="17" dur="500"/>
                                        <p:tgtEl>
                                          <p:spTgt spid="32"/>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blinds(horizontal)">
                                      <p:cBhvr>
                                        <p:cTn id="20" dur="500"/>
                                        <p:tgtEl>
                                          <p:spTgt spid="28"/>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xit" presetSubtype="10" fill="hold" grpId="1" nodeType="clickEffect">
                                  <p:stCondLst>
                                    <p:cond delay="0"/>
                                  </p:stCondLst>
                                  <p:childTnLst>
                                    <p:animEffect transition="out" filter="blinds(horizontal)">
                                      <p:cBhvr>
                                        <p:cTn id="24" dur="500"/>
                                        <p:tgtEl>
                                          <p:spTgt spid="32"/>
                                        </p:tgtEl>
                                      </p:cBhvr>
                                    </p:animEffect>
                                    <p:set>
                                      <p:cBhvr>
                                        <p:cTn id="25" dur="1" fill="hold">
                                          <p:stCondLst>
                                            <p:cond delay="499"/>
                                          </p:stCondLst>
                                        </p:cTn>
                                        <p:tgtEl>
                                          <p:spTgt spid="32"/>
                                        </p:tgtEl>
                                        <p:attrNameLst>
                                          <p:attrName>style.visibility</p:attrName>
                                        </p:attrNameLst>
                                      </p:cBhvr>
                                      <p:to>
                                        <p:strVal val="hidden"/>
                                      </p:to>
                                    </p:set>
                                  </p:childTnLst>
                                </p:cTn>
                              </p:par>
                              <p:par>
                                <p:cTn id="26" presetID="3" presetClass="exit" presetSubtype="10" fill="hold" grpId="1" nodeType="withEffect">
                                  <p:stCondLst>
                                    <p:cond delay="0"/>
                                  </p:stCondLst>
                                  <p:childTnLst>
                                    <p:animEffect transition="out" filter="blinds(horizontal)">
                                      <p:cBhvr>
                                        <p:cTn id="27" dur="500"/>
                                        <p:tgtEl>
                                          <p:spTgt spid="28"/>
                                        </p:tgtEl>
                                      </p:cBhvr>
                                    </p:animEffect>
                                    <p:set>
                                      <p:cBhvr>
                                        <p:cTn id="28"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8" grpId="0">
        <p:bldAsOne/>
      </p:bldGraphic>
      <p:bldGraphic spid="28" grpId="1">
        <p:bldAsOne/>
      </p:bldGraphic>
      <p:bldP spid="32" grpId="0" animBg="1"/>
      <p:bldP spid="32" grpId="1"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（一）全员强化实验室安全意识</a:t>
            </a:r>
          </a:p>
        </p:txBody>
      </p:sp>
      <p:sp>
        <p:nvSpPr>
          <p:cNvPr id="56322" name="灯片编号占位符 16"/>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AE995807-545C-440E-915D-A9202ECAD87A}" type="slidenum">
              <a:rPr lang="zh-CN" altLang="en-US" smtClean="0">
                <a:solidFill>
                  <a:schemeClr val="tx1"/>
                </a:solidFill>
                <a:latin typeface="Arial" pitchFamily="34" charset="0"/>
                <a:cs typeface="Arial" pitchFamily="34" charset="0"/>
              </a:rPr>
              <a:pPr fontAlgn="base">
                <a:spcBef>
                  <a:spcPct val="0"/>
                </a:spcBef>
                <a:spcAft>
                  <a:spcPct val="0"/>
                </a:spcAft>
                <a:defRPr/>
              </a:pPr>
              <a:t>39</a:t>
            </a:fld>
            <a:endParaRPr lang="en-US" altLang="zh-CN" smtClean="0">
              <a:solidFill>
                <a:schemeClr val="tx1"/>
              </a:solidFill>
              <a:latin typeface="Arial" pitchFamily="34" charset="0"/>
              <a:cs typeface="Arial" pitchFamily="34" charset="0"/>
            </a:endParaRPr>
          </a:p>
        </p:txBody>
      </p:sp>
      <p:sp>
        <p:nvSpPr>
          <p:cNvPr id="53" name="AutoShape 34"/>
          <p:cNvSpPr>
            <a:spLocks noChangeArrowheads="1"/>
          </p:cNvSpPr>
          <p:nvPr/>
        </p:nvSpPr>
        <p:spPr bwMode="auto">
          <a:xfrm>
            <a:off x="285750" y="1714500"/>
            <a:ext cx="6929438" cy="792163"/>
          </a:xfrm>
          <a:prstGeom prst="roundRect">
            <a:avLst>
              <a:gd name="adj" fmla="val 4167"/>
            </a:avLst>
          </a:prstGeom>
          <a:noFill/>
          <a:ln w="9525" algn="ctr">
            <a:noFill/>
            <a:round/>
            <a:headEnd/>
            <a:tailEnd/>
          </a:ln>
          <a:effectLst/>
        </p:spPr>
        <p:txBody>
          <a:bodyPr lIns="457200" anchor="ctr"/>
          <a:lstStyle/>
          <a:p>
            <a:pPr fontAlgn="auto">
              <a:spcBef>
                <a:spcPct val="20000"/>
              </a:spcBef>
              <a:spcAft>
                <a:spcPts val="0"/>
              </a:spcAft>
              <a:defRPr/>
            </a:pPr>
            <a:r>
              <a:rPr lang="zh-CN" altLang="en-US" sz="2400" b="1" dirty="0">
                <a:solidFill>
                  <a:srgbClr val="C00000"/>
                </a:solidFill>
                <a:effectLst>
                  <a:outerShdw blurRad="38100" dist="38100" dir="2700000" algn="tl">
                    <a:srgbClr val="C0C0C0"/>
                  </a:outerShdw>
                </a:effectLst>
                <a:latin typeface="华文中宋" pitchFamily="2" charset="-122"/>
                <a:ea typeface="华文中宋" pitchFamily="2" charset="-122"/>
              </a:rPr>
              <a:t>树立牢固的安全意识是维护实验室安全的前提</a:t>
            </a:r>
          </a:p>
        </p:txBody>
      </p:sp>
      <p:sp>
        <p:nvSpPr>
          <p:cNvPr id="55" name="AutoShape 34"/>
          <p:cNvSpPr>
            <a:spLocks noChangeArrowheads="1"/>
          </p:cNvSpPr>
          <p:nvPr/>
        </p:nvSpPr>
        <p:spPr bwMode="auto">
          <a:xfrm>
            <a:off x="0" y="2286000"/>
            <a:ext cx="5929313" cy="1223963"/>
          </a:xfrm>
          <a:prstGeom prst="roundRect">
            <a:avLst>
              <a:gd name="adj" fmla="val 4167"/>
            </a:avLst>
          </a:prstGeom>
          <a:noFill/>
          <a:ln w="9525" algn="ctr">
            <a:noFill/>
            <a:round/>
            <a:headEnd/>
            <a:tailEnd/>
          </a:ln>
          <a:effectLst/>
        </p:spPr>
        <p:txBody>
          <a:bodyPr lIns="457200" anchor="ctr"/>
          <a:lstStyle/>
          <a:p>
            <a:pPr indent="803275" fontAlgn="auto">
              <a:spcBef>
                <a:spcPct val="20000"/>
              </a:spcBef>
              <a:spcAft>
                <a:spcPts val="0"/>
              </a:spcAft>
              <a:defRPr/>
            </a:pP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思想支配行为，是行为的先导</a:t>
            </a:r>
            <a:endParaRPr lang="en-US" altLang="zh-CN" sz="2000" dirty="0">
              <a:solidFill>
                <a:srgbClr val="000000"/>
              </a:solidFill>
              <a:effectLst>
                <a:outerShdw blurRad="38100" dist="38100" dir="2700000" algn="tl">
                  <a:srgbClr val="C0C0C0"/>
                </a:outerShdw>
              </a:effectLst>
              <a:latin typeface="华文中宋" pitchFamily="2" charset="-122"/>
              <a:ea typeface="华文中宋" pitchFamily="2" charset="-122"/>
            </a:endParaRPr>
          </a:p>
          <a:p>
            <a:pPr indent="803275" fontAlgn="auto">
              <a:spcBef>
                <a:spcPct val="20000"/>
              </a:spcBef>
              <a:spcAft>
                <a:spcPts val="0"/>
              </a:spcAft>
              <a:defRPr/>
            </a:pP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正确的思想是正确行为的基础</a:t>
            </a:r>
          </a:p>
        </p:txBody>
      </p:sp>
      <p:sp>
        <p:nvSpPr>
          <p:cNvPr id="57" name="AutoShape 34"/>
          <p:cNvSpPr>
            <a:spLocks noChangeArrowheads="1"/>
          </p:cNvSpPr>
          <p:nvPr/>
        </p:nvSpPr>
        <p:spPr bwMode="auto">
          <a:xfrm>
            <a:off x="214313" y="4629150"/>
            <a:ext cx="8572500" cy="1800225"/>
          </a:xfrm>
          <a:prstGeom prst="roundRect">
            <a:avLst>
              <a:gd name="adj" fmla="val 4167"/>
            </a:avLst>
          </a:prstGeom>
          <a:noFill/>
          <a:ln w="9525" algn="ctr">
            <a:noFill/>
            <a:round/>
            <a:headEnd/>
            <a:tailEnd/>
          </a:ln>
          <a:effectLst/>
        </p:spPr>
        <p:txBody>
          <a:bodyPr lIns="457200" anchor="ctr"/>
          <a:lstStyle/>
          <a:p>
            <a:pPr fontAlgn="auto">
              <a:spcBef>
                <a:spcPct val="20000"/>
              </a:spcBef>
              <a:spcAft>
                <a:spcPts val="0"/>
              </a:spcAft>
              <a:defRPr/>
            </a:pPr>
            <a:r>
              <a:rPr lang="zh-CN" altLang="en-US" b="1" dirty="0">
                <a:solidFill>
                  <a:srgbClr val="000000"/>
                </a:solidFill>
                <a:effectLst>
                  <a:outerShdw blurRad="38100" dist="38100" dir="2700000" algn="tl">
                    <a:srgbClr val="C0C0C0"/>
                  </a:outerShdw>
                </a:effectLst>
                <a:latin typeface="楷体_GB2312" pitchFamily="49" charset="-122"/>
                <a:ea typeface="楷体_GB2312" pitchFamily="49" charset="-122"/>
              </a:rPr>
              <a:t>    据统计，</a:t>
            </a:r>
            <a:r>
              <a:rPr lang="en-US" altLang="zh-CN" b="1" dirty="0">
                <a:solidFill>
                  <a:srgbClr val="000000"/>
                </a:solidFill>
                <a:effectLst>
                  <a:outerShdw blurRad="38100" dist="38100" dir="2700000" algn="tl">
                    <a:srgbClr val="C0C0C0"/>
                  </a:outerShdw>
                </a:effectLst>
                <a:latin typeface="楷体_GB2312" pitchFamily="49" charset="-122"/>
                <a:ea typeface="楷体_GB2312" pitchFamily="49" charset="-122"/>
                <a:hlinkClick r:id="rId2" action="ppaction://hlinkfile"/>
              </a:rPr>
              <a:t>98%</a:t>
            </a:r>
            <a:r>
              <a:rPr lang="zh-CN" altLang="en-US" b="1" dirty="0">
                <a:solidFill>
                  <a:srgbClr val="000000"/>
                </a:solidFill>
                <a:effectLst>
                  <a:outerShdw blurRad="38100" dist="38100" dir="2700000" algn="tl">
                    <a:srgbClr val="C0C0C0"/>
                  </a:outerShdw>
                </a:effectLst>
                <a:latin typeface="楷体_GB2312" pitchFamily="49" charset="-122"/>
                <a:ea typeface="楷体_GB2312" pitchFamily="49" charset="-122"/>
                <a:hlinkClick r:id="rId2" action="ppaction://hlinkfile"/>
              </a:rPr>
              <a:t>的实验室安全事故缘于人为因素</a:t>
            </a:r>
            <a:r>
              <a:rPr lang="zh-CN" altLang="en-US" b="1" dirty="0">
                <a:solidFill>
                  <a:srgbClr val="000000"/>
                </a:solidFill>
                <a:effectLst>
                  <a:outerShdw blurRad="38100" dist="38100" dir="2700000" algn="tl">
                    <a:srgbClr val="C0C0C0"/>
                  </a:outerShdw>
                </a:effectLst>
                <a:latin typeface="楷体_GB2312" pitchFamily="49" charset="-122"/>
                <a:ea typeface="楷体_GB2312" pitchFamily="49" charset="-122"/>
              </a:rPr>
              <a:t>，而人为因素的绝大部分，归根到底在于思想上的不重视。因此也可以说，绝大多数的实验室事故，如果能够在一开始就得到重视，原本是可以避免的。</a:t>
            </a:r>
            <a:endParaRPr lang="en-US" altLang="zh-CN" b="1" dirty="0">
              <a:solidFill>
                <a:srgbClr val="000000"/>
              </a:solidFill>
              <a:effectLst>
                <a:outerShdw blurRad="38100" dist="38100" dir="2700000" algn="tl">
                  <a:srgbClr val="C0C0C0"/>
                </a:outerShdw>
              </a:effectLst>
              <a:latin typeface="楷体_GB2312" pitchFamily="49" charset="-122"/>
              <a:ea typeface="楷体_GB2312" pitchFamily="49" charset="-122"/>
            </a:endParaRPr>
          </a:p>
          <a:p>
            <a:pPr fontAlgn="auto">
              <a:spcBef>
                <a:spcPct val="20000"/>
              </a:spcBef>
              <a:spcAft>
                <a:spcPts val="0"/>
              </a:spcAft>
              <a:defRPr/>
            </a:pPr>
            <a:r>
              <a:rPr lang="en-US" altLang="zh-CN" b="1" dirty="0">
                <a:solidFill>
                  <a:srgbClr val="000000"/>
                </a:solidFill>
                <a:effectLst>
                  <a:outerShdw blurRad="38100" dist="38100" dir="2700000" algn="tl">
                    <a:srgbClr val="C0C0C0"/>
                  </a:outerShdw>
                </a:effectLst>
                <a:latin typeface="楷体_GB2312" pitchFamily="49" charset="-122"/>
                <a:ea typeface="楷体_GB2312" pitchFamily="49" charset="-122"/>
              </a:rPr>
              <a:t>   “</a:t>
            </a:r>
            <a:r>
              <a:rPr lang="zh-CN" altLang="en-US" b="1" dirty="0">
                <a:solidFill>
                  <a:srgbClr val="000000"/>
                </a:solidFill>
                <a:effectLst>
                  <a:outerShdw blurRad="38100" dist="38100" dir="2700000" algn="tl">
                    <a:srgbClr val="C0C0C0"/>
                  </a:outerShdw>
                </a:effectLst>
                <a:latin typeface="楷体_GB2312" pitchFamily="49" charset="-122"/>
                <a:ea typeface="楷体_GB2312" pitchFamily="49" charset="-122"/>
              </a:rPr>
              <a:t>勿以善小而不为，勿以恶小而为之。”对于实验室安全同样如此，有时，看似小小的疏忽大意，却有可能酿成大事故，而看似无关紧要的防护，却可能在关键时刻发挥大作用。</a:t>
            </a:r>
            <a:endParaRPr lang="zh-CN" altLang="en-US" sz="2000" b="1" dirty="0">
              <a:solidFill>
                <a:srgbClr val="000000"/>
              </a:solidFill>
              <a:effectLst>
                <a:outerShdw blurRad="38100" dist="38100" dir="2700000" algn="tl">
                  <a:srgbClr val="C0C0C0"/>
                </a:outerShdw>
              </a:effectLst>
              <a:latin typeface="楷体_GB2312" pitchFamily="49" charset="-122"/>
              <a:ea typeface="楷体_GB2312" pitchFamily="49" charset="-122"/>
            </a:endParaRPr>
          </a:p>
        </p:txBody>
      </p:sp>
      <p:sp>
        <p:nvSpPr>
          <p:cNvPr id="61" name="AutoShape 34"/>
          <p:cNvSpPr>
            <a:spLocks noChangeArrowheads="1"/>
          </p:cNvSpPr>
          <p:nvPr/>
        </p:nvSpPr>
        <p:spPr bwMode="auto">
          <a:xfrm>
            <a:off x="785813" y="3143250"/>
            <a:ext cx="7643812" cy="1511300"/>
          </a:xfrm>
          <a:prstGeom prst="roundRect">
            <a:avLst>
              <a:gd name="adj" fmla="val 4167"/>
            </a:avLst>
          </a:prstGeom>
          <a:noFill/>
          <a:ln w="9525" algn="ctr">
            <a:noFill/>
            <a:round/>
            <a:headEnd/>
            <a:tailEnd/>
          </a:ln>
          <a:effectLst/>
        </p:spPr>
        <p:txBody>
          <a:bodyPr lIns="457200" anchor="ctr"/>
          <a:lstStyle/>
          <a:p>
            <a:pPr fontAlgn="auto">
              <a:spcBef>
                <a:spcPct val="20000"/>
              </a:spcBef>
              <a:spcAft>
                <a:spcPts val="0"/>
              </a:spcAft>
              <a:defRPr/>
            </a:pP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校园里，最危险的场所是实验室</a:t>
            </a:r>
            <a:endParaRPr lang="en-US" altLang="zh-CN" sz="2000" dirty="0">
              <a:solidFill>
                <a:srgbClr val="000000"/>
              </a:solidFill>
              <a:effectLst>
                <a:outerShdw blurRad="38100" dist="38100" dir="2700000" algn="tl">
                  <a:srgbClr val="C0C0C0"/>
                </a:outerShdw>
              </a:effectLst>
              <a:latin typeface="华文中宋" pitchFamily="2" charset="-122"/>
              <a:ea typeface="华文中宋" pitchFamily="2" charset="-122"/>
            </a:endParaRPr>
          </a:p>
          <a:p>
            <a:pPr fontAlgn="auto">
              <a:spcBef>
                <a:spcPct val="20000"/>
              </a:spcBef>
              <a:spcAft>
                <a:spcPts val="0"/>
              </a:spcAft>
              <a:defRPr/>
            </a:pP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实验室里，最危险的因素是人</a:t>
            </a:r>
            <a:endParaRPr lang="en-US" altLang="zh-CN" sz="2000" dirty="0">
              <a:solidFill>
                <a:srgbClr val="000000"/>
              </a:solidFill>
              <a:effectLst>
                <a:outerShdw blurRad="38100" dist="38100" dir="2700000" algn="tl">
                  <a:srgbClr val="C0C0C0"/>
                </a:outerShdw>
              </a:effectLst>
              <a:latin typeface="华文中宋" pitchFamily="2" charset="-122"/>
              <a:ea typeface="华文中宋" pitchFamily="2" charset="-122"/>
            </a:endParaRPr>
          </a:p>
          <a:p>
            <a:pPr fontAlgn="auto">
              <a:spcBef>
                <a:spcPct val="20000"/>
              </a:spcBef>
              <a:spcAft>
                <a:spcPts val="0"/>
              </a:spcAft>
              <a:defRPr/>
            </a:pP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人的因素里，最危险的是不知道或者不认为存在危险</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6"/>
          <p:cNvSpPr>
            <a:spLocks noGrp="1" noChangeArrowheads="1"/>
          </p:cNvSpPr>
          <p:nvPr>
            <p:ph type="sldNum" sz="quarter" idx="12"/>
          </p:nvPr>
        </p:nvSpPr>
        <p:spPr bwMode="auto">
          <a:xfrm>
            <a:off x="8229600" y="6400800"/>
            <a:ext cx="914400" cy="284163"/>
          </a:xfrm>
          <a:noFill/>
          <a:ln>
            <a:miter lim="800000"/>
            <a:headEnd/>
            <a:tailEnd/>
          </a:ln>
        </p:spPr>
        <p:txBody>
          <a:bodyPr wrap="square" tIns="45720" bIns="45720" numCol="1" anchorCtr="0" compatLnSpc="1">
            <a:prstTxWarp prst="textNoShape">
              <a:avLst/>
            </a:prstTxWarp>
          </a:bodyPr>
          <a:lstStyle/>
          <a:p>
            <a:pPr fontAlgn="base">
              <a:spcBef>
                <a:spcPct val="0"/>
              </a:spcBef>
              <a:spcAft>
                <a:spcPct val="0"/>
              </a:spcAft>
            </a:pPr>
            <a:fld id="{C11B4025-B3B8-4779-BE00-02C575A80DDD}" type="slidenum">
              <a:rPr lang="en-US" altLang="zh-CN" smtClean="0">
                <a:solidFill>
                  <a:schemeClr val="tx1"/>
                </a:solidFill>
                <a:latin typeface="Arial" pitchFamily="34" charset="0"/>
                <a:ea typeface="宋体" pitchFamily="2" charset="-122"/>
              </a:rPr>
              <a:pPr fontAlgn="base">
                <a:spcBef>
                  <a:spcPct val="0"/>
                </a:spcBef>
                <a:spcAft>
                  <a:spcPct val="0"/>
                </a:spcAft>
              </a:pPr>
              <a:t>4</a:t>
            </a:fld>
            <a:endParaRPr lang="en-US" altLang="zh-CN" smtClean="0">
              <a:solidFill>
                <a:schemeClr val="tx1"/>
              </a:solidFill>
              <a:latin typeface="Arial" pitchFamily="34" charset="0"/>
              <a:ea typeface="宋体" pitchFamily="2" charset="-122"/>
            </a:endParaRPr>
          </a:p>
        </p:txBody>
      </p:sp>
      <p:sp>
        <p:nvSpPr>
          <p:cNvPr id="16" name="Rectangle 2"/>
          <p:cNvSpPr txBox="1">
            <a:spLocks noChangeArrowheads="1"/>
          </p:cNvSpPr>
          <p:nvPr/>
        </p:nvSpPr>
        <p:spPr bwMode="auto">
          <a:xfrm>
            <a:off x="538163" y="1571625"/>
            <a:ext cx="7962900" cy="1928813"/>
          </a:xfrm>
          <a:prstGeom prst="rect">
            <a:avLst/>
          </a:prstGeom>
          <a:noFill/>
          <a:ln w="9525">
            <a:noFill/>
            <a:miter lim="800000"/>
            <a:headEnd/>
            <a:tailEnd/>
          </a:ln>
        </p:spPr>
        <p:txBody>
          <a:bodyPr/>
          <a:lstStyle/>
          <a:p>
            <a:pPr marL="469900" indent="-469900" fontAlgn="auto">
              <a:lnSpc>
                <a:spcPct val="120000"/>
              </a:lnSpc>
              <a:spcBef>
                <a:spcPts val="1200"/>
              </a:spcBef>
              <a:spcAft>
                <a:spcPts val="0"/>
              </a:spcAft>
              <a:buFont typeface="Wingdings" pitchFamily="2" charset="2"/>
              <a:buChar char="n"/>
              <a:defRPr/>
            </a:pPr>
            <a:r>
              <a:rPr lang="zh-CN" altLang="en-US" sz="2400" b="1" dirty="0">
                <a:solidFill>
                  <a:srgbClr val="C00000"/>
                </a:solidFill>
                <a:effectLst>
                  <a:outerShdw blurRad="38100" dist="38100" dir="2700000" algn="tl">
                    <a:srgbClr val="C0C0C0"/>
                  </a:outerShdw>
                </a:effectLst>
                <a:latin typeface="华文中宋" pitchFamily="2" charset="-122"/>
                <a:ea typeface="华文中宋" pitchFamily="2" charset="-122"/>
              </a:rPr>
              <a:t>浙江大学一氧化碳致死事件</a:t>
            </a:r>
            <a:endParaRPr lang="en-US" altLang="zh-CN" sz="2400" b="1" dirty="0">
              <a:solidFill>
                <a:srgbClr val="C00000"/>
              </a:solidFill>
              <a:effectLst>
                <a:outerShdw blurRad="38100" dist="38100" dir="2700000" algn="tl">
                  <a:srgbClr val="C0C0C0"/>
                </a:outerShdw>
              </a:effectLst>
              <a:latin typeface="华文中宋" pitchFamily="2" charset="-122"/>
              <a:ea typeface="华文中宋" pitchFamily="2" charset="-122"/>
            </a:endParaRPr>
          </a:p>
          <a:p>
            <a:pPr algn="just" fontAlgn="auto">
              <a:lnSpc>
                <a:spcPct val="120000"/>
              </a:lnSpc>
              <a:spcBef>
                <a:spcPts val="1200"/>
              </a:spcBef>
              <a:spcAft>
                <a:spcPts val="0"/>
              </a:spcAft>
              <a:defRPr/>
            </a:pPr>
            <a:r>
              <a:rPr lang="zh-CN" altLang="en-US" sz="1600" dirty="0">
                <a:solidFill>
                  <a:srgbClr val="0000FF"/>
                </a:solidFill>
                <a:latin typeface="华文中宋" pitchFamily="2" charset="-122"/>
                <a:ea typeface="华文中宋" pitchFamily="2" charset="-122"/>
              </a:rPr>
              <a:t>       案情介绍</a:t>
            </a: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2009</a:t>
            </a:r>
            <a:r>
              <a:rPr lang="zh-CN" altLang="en-US" sz="1600" dirty="0">
                <a:latin typeface="华文中宋" pitchFamily="2" charset="-122"/>
                <a:ea typeface="华文中宋" pitchFamily="2" charset="-122"/>
              </a:rPr>
              <a:t>年</a:t>
            </a:r>
            <a:r>
              <a:rPr lang="en-US" altLang="zh-CN" sz="1600" dirty="0">
                <a:latin typeface="华文中宋" pitchFamily="2" charset="-122"/>
                <a:ea typeface="华文中宋" pitchFamily="2" charset="-122"/>
              </a:rPr>
              <a:t>7</a:t>
            </a:r>
            <a:r>
              <a:rPr lang="zh-CN" altLang="en-US" sz="1600" dirty="0">
                <a:latin typeface="华文中宋" pitchFamily="2" charset="-122"/>
                <a:ea typeface="华文中宋" pitchFamily="2" charset="-122"/>
              </a:rPr>
              <a:t>月</a:t>
            </a:r>
            <a:r>
              <a:rPr lang="en-US" altLang="zh-CN" sz="1600" dirty="0">
                <a:latin typeface="华文中宋" pitchFamily="2" charset="-122"/>
                <a:ea typeface="华文中宋" pitchFamily="2" charset="-122"/>
              </a:rPr>
              <a:t>3</a:t>
            </a:r>
            <a:r>
              <a:rPr lang="zh-CN" altLang="en-US" sz="1600" dirty="0">
                <a:latin typeface="华文中宋" pitchFamily="2" charset="-122"/>
                <a:ea typeface="华文中宋" pitchFamily="2" charset="-122"/>
              </a:rPr>
              <a:t>日，浙江大学化学催化所某教师在实验过程中，将本应接入</a:t>
            </a:r>
            <a:r>
              <a:rPr lang="en-US" altLang="zh-CN" sz="1600" dirty="0">
                <a:latin typeface="华文中宋" pitchFamily="2" charset="-122"/>
                <a:ea typeface="华文中宋" pitchFamily="2" charset="-122"/>
              </a:rPr>
              <a:t>307</a:t>
            </a:r>
            <a:r>
              <a:rPr lang="zh-CN" altLang="en-US" sz="1600" dirty="0">
                <a:latin typeface="华文中宋" pitchFamily="2" charset="-122"/>
                <a:ea typeface="华文中宋" pitchFamily="2" charset="-122"/>
              </a:rPr>
              <a:t>实验室的一氧化碳气体接入至</a:t>
            </a:r>
            <a:r>
              <a:rPr lang="en-US" altLang="zh-CN" sz="1600" dirty="0">
                <a:latin typeface="华文中宋" pitchFamily="2" charset="-122"/>
                <a:ea typeface="华文中宋" pitchFamily="2" charset="-122"/>
              </a:rPr>
              <a:t>211</a:t>
            </a:r>
            <a:r>
              <a:rPr lang="zh-CN" altLang="en-US" sz="1600" dirty="0">
                <a:latin typeface="华文中宋" pitchFamily="2" charset="-122"/>
                <a:ea typeface="华文中宋" pitchFamily="2" charset="-122"/>
              </a:rPr>
              <a:t>室输气管路，导致在</a:t>
            </a:r>
            <a:r>
              <a:rPr lang="en-US" altLang="zh-CN" sz="1600" dirty="0">
                <a:latin typeface="华文中宋" pitchFamily="2" charset="-122"/>
                <a:ea typeface="华文中宋" pitchFamily="2" charset="-122"/>
              </a:rPr>
              <a:t>211</a:t>
            </a:r>
            <a:r>
              <a:rPr lang="zh-CN" altLang="en-US" sz="1600" dirty="0">
                <a:latin typeface="华文中宋" pitchFamily="2" charset="-122"/>
                <a:ea typeface="华文中宋" pitchFamily="2" charset="-122"/>
              </a:rPr>
              <a:t>房间内的博士研究生中毒死亡。</a:t>
            </a:r>
            <a:endParaRPr lang="en-US" altLang="zh-CN" sz="1600" dirty="0">
              <a:latin typeface="华文中宋" pitchFamily="2" charset="-122"/>
              <a:ea typeface="华文中宋" pitchFamily="2" charset="-122"/>
            </a:endParaRPr>
          </a:p>
          <a:p>
            <a:pPr algn="just" fontAlgn="auto">
              <a:lnSpc>
                <a:spcPct val="120000"/>
              </a:lnSpc>
              <a:spcBef>
                <a:spcPts val="0"/>
              </a:spcBef>
              <a:spcAft>
                <a:spcPts val="0"/>
              </a:spcAft>
              <a:defRPr/>
            </a:pPr>
            <a:r>
              <a:rPr lang="zh-CN" altLang="en-US" sz="1600" dirty="0">
                <a:latin typeface="华文中宋" pitchFamily="2" charset="-122"/>
                <a:ea typeface="华文中宋" pitchFamily="2" charset="-122"/>
              </a:rPr>
              <a:t>       </a:t>
            </a:r>
            <a:r>
              <a:rPr lang="zh-CN" altLang="en-US" sz="1600" dirty="0">
                <a:solidFill>
                  <a:srgbClr val="0000FF"/>
                </a:solidFill>
                <a:latin typeface="华文中宋" pitchFamily="2" charset="-122"/>
                <a:ea typeface="华文中宋" pitchFamily="2" charset="-122"/>
              </a:rPr>
              <a:t>思考问题</a:t>
            </a:r>
            <a:r>
              <a:rPr lang="zh-CN" altLang="en-US" sz="1600" dirty="0">
                <a:latin typeface="华文中宋" pitchFamily="2" charset="-122"/>
                <a:ea typeface="华文中宋" pitchFamily="2" charset="-122"/>
              </a:rPr>
              <a:t>：上述某教师是否应当承担责任？是否构成犯罪？</a:t>
            </a:r>
            <a:r>
              <a:rPr lang="en-US" altLang="zh-CN" sz="1600" dirty="0">
                <a:latin typeface="华文中宋" pitchFamily="2" charset="-122"/>
                <a:ea typeface="华文中宋" pitchFamily="2" charset="-122"/>
              </a:rPr>
              <a:t>                           </a:t>
            </a:r>
          </a:p>
        </p:txBody>
      </p:sp>
      <p:sp>
        <p:nvSpPr>
          <p:cNvPr id="12"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引言</a:t>
            </a:r>
          </a:p>
        </p:txBody>
      </p:sp>
      <p:sp>
        <p:nvSpPr>
          <p:cNvPr id="10" name="矩形 9"/>
          <p:cNvSpPr>
            <a:spLocks noChangeArrowheads="1"/>
          </p:cNvSpPr>
          <p:nvPr/>
        </p:nvSpPr>
        <p:spPr bwMode="auto">
          <a:xfrm>
            <a:off x="538163" y="3429000"/>
            <a:ext cx="7962900" cy="338138"/>
          </a:xfrm>
          <a:prstGeom prst="rect">
            <a:avLst/>
          </a:prstGeom>
          <a:noFill/>
          <a:ln w="9525">
            <a:noFill/>
            <a:miter lim="800000"/>
            <a:headEnd/>
            <a:tailEnd/>
          </a:ln>
        </p:spPr>
        <p:txBody>
          <a:bodyPr>
            <a:spAutoFit/>
          </a:bodyPr>
          <a:lstStyle/>
          <a:p>
            <a:r>
              <a:rPr lang="zh-CN" altLang="en-US" sz="1600" dirty="0">
                <a:solidFill>
                  <a:srgbClr val="000000"/>
                </a:solidFill>
                <a:latin typeface="华文中宋" pitchFamily="2" charset="-122"/>
                <a:ea typeface="华文中宋" pitchFamily="2" charset="-122"/>
              </a:rPr>
              <a:t>       </a:t>
            </a:r>
            <a:r>
              <a:rPr lang="zh-CN" altLang="en-US" sz="1600" dirty="0">
                <a:solidFill>
                  <a:srgbClr val="0000FF"/>
                </a:solidFill>
                <a:latin typeface="华文中宋" pitchFamily="2" charset="-122"/>
                <a:ea typeface="华文中宋" pitchFamily="2" charset="-122"/>
              </a:rPr>
              <a:t>事故调查：</a:t>
            </a:r>
            <a:r>
              <a:rPr lang="zh-CN" altLang="en-US" sz="1600" dirty="0">
                <a:solidFill>
                  <a:srgbClr val="000000"/>
                </a:solidFill>
                <a:latin typeface="华文中宋" pitchFamily="2" charset="-122"/>
                <a:ea typeface="华文中宋" pitchFamily="2" charset="-122"/>
              </a:rPr>
              <a:t>上述教师行为涉嫌</a:t>
            </a:r>
            <a:r>
              <a:rPr lang="zh-CN" altLang="en-US" sz="1600" dirty="0">
                <a:solidFill>
                  <a:srgbClr val="C00000"/>
                </a:solidFill>
                <a:latin typeface="华文中宋" pitchFamily="2" charset="-122"/>
                <a:ea typeface="华文中宋" pitchFamily="2" charset="-122"/>
              </a:rPr>
              <a:t>危险物品肇事罪</a:t>
            </a:r>
            <a:r>
              <a:rPr lang="zh-CN" altLang="en-US" sz="1600" dirty="0">
                <a:solidFill>
                  <a:srgbClr val="000000"/>
                </a:solidFill>
                <a:latin typeface="华文中宋" pitchFamily="2" charset="-122"/>
                <a:ea typeface="华文中宋" pitchFamily="2" charset="-122"/>
              </a:rPr>
              <a:t>，事故发生后被公安机关立案调查。</a:t>
            </a:r>
            <a:endParaRPr lang="zh-CN" altLang="en-US" dirty="0">
              <a:latin typeface="Franklin Gothic Book" pitchFamily="34" charset="0"/>
              <a:ea typeface="黑体" pitchFamily="2" charset="-122"/>
            </a:endParaRPr>
          </a:p>
        </p:txBody>
      </p:sp>
      <p:sp>
        <p:nvSpPr>
          <p:cNvPr id="14" name="矩形标注 13"/>
          <p:cNvSpPr/>
          <p:nvPr/>
        </p:nvSpPr>
        <p:spPr>
          <a:xfrm>
            <a:off x="785786" y="4000504"/>
            <a:ext cx="3429024" cy="2500330"/>
          </a:xfrm>
          <a:prstGeom prst="wedgeRectCallout">
            <a:avLst>
              <a:gd name="adj1" fmla="val -2658"/>
              <a:gd name="adj2" fmla="val -60297"/>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5"/>
          </a:lnRef>
          <a:fillRef idx="2">
            <a:schemeClr val="accent5"/>
          </a:fillRef>
          <a:effectRef idx="1">
            <a:schemeClr val="accent5"/>
          </a:effectRef>
          <a:fontRef idx="minor">
            <a:schemeClr val="dk1"/>
          </a:fontRef>
        </p:style>
        <p:txBody>
          <a:bodyPr anchor="ctr"/>
          <a:lstStyle/>
          <a:p>
            <a:pPr algn="just" fontAlgn="auto">
              <a:spcBef>
                <a:spcPts val="0"/>
              </a:spcBef>
              <a:spcAft>
                <a:spcPts val="0"/>
              </a:spcAft>
              <a:defRPr/>
            </a:pPr>
            <a:r>
              <a:rPr lang="en-US" altLang="zh-CN" dirty="0">
                <a:solidFill>
                  <a:srgbClr val="0000FF"/>
                </a:solidFill>
              </a:rPr>
              <a:t>【</a:t>
            </a:r>
            <a:r>
              <a:rPr lang="zh-CN" altLang="en-US" dirty="0">
                <a:solidFill>
                  <a:srgbClr val="0000FF"/>
                </a:solidFill>
              </a:rPr>
              <a:t>案例启示</a:t>
            </a:r>
            <a:r>
              <a:rPr lang="en-US" altLang="zh-CN" dirty="0">
                <a:solidFill>
                  <a:srgbClr val="0000FF"/>
                </a:solidFill>
              </a:rPr>
              <a:t>】</a:t>
            </a:r>
          </a:p>
          <a:p>
            <a:pPr algn="just" fontAlgn="auto">
              <a:spcBef>
                <a:spcPts val="0"/>
              </a:spcBef>
              <a:spcAft>
                <a:spcPts val="0"/>
              </a:spcAft>
              <a:defRPr/>
            </a:pPr>
            <a:r>
              <a:rPr lang="en-US" altLang="zh-CN" dirty="0"/>
              <a:t>1.</a:t>
            </a:r>
            <a:r>
              <a:rPr lang="zh-CN" altLang="en-US" dirty="0"/>
              <a:t>安全的重要性要求国家公权力对其予以保护，法律是其中的一种保护方式；</a:t>
            </a:r>
            <a:endParaRPr lang="en-US" altLang="zh-CN" dirty="0"/>
          </a:p>
          <a:p>
            <a:pPr algn="just" fontAlgn="auto">
              <a:spcBef>
                <a:spcPts val="0"/>
              </a:spcBef>
              <a:spcAft>
                <a:spcPts val="0"/>
              </a:spcAft>
              <a:defRPr/>
            </a:pPr>
            <a:r>
              <a:rPr lang="en-US" altLang="zh-CN" dirty="0"/>
              <a:t>2.</a:t>
            </a:r>
            <a:r>
              <a:rPr lang="zh-CN" altLang="en-US" dirty="0"/>
              <a:t>法律的宗旨是保护生命财产安全。通过细化权利与义务、设立行为规则、实施法律制裁等手段维护生命财产安全。</a:t>
            </a:r>
          </a:p>
        </p:txBody>
      </p:sp>
      <p:sp>
        <p:nvSpPr>
          <p:cNvPr id="15" name="矩形标注 14"/>
          <p:cNvSpPr/>
          <p:nvPr/>
        </p:nvSpPr>
        <p:spPr>
          <a:xfrm>
            <a:off x="4572000" y="4071942"/>
            <a:ext cx="3357586" cy="2428892"/>
          </a:xfrm>
          <a:prstGeom prst="wedgeRectCallout">
            <a:avLst>
              <a:gd name="adj1" fmla="val -52817"/>
              <a:gd name="adj2" fmla="val -62576"/>
            </a:avLst>
          </a:prstGeom>
          <a:ln>
            <a:noFill/>
          </a:ln>
          <a:effectLst>
            <a:glow rad="63500">
              <a:schemeClr val="accent6">
                <a:alpha val="45000"/>
                <a:satMod val="11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6"/>
          </a:lnRef>
          <a:fillRef idx="2">
            <a:schemeClr val="accent6"/>
          </a:fillRef>
          <a:effectRef idx="1">
            <a:schemeClr val="accent6"/>
          </a:effectRef>
          <a:fontRef idx="minor">
            <a:schemeClr val="dk1"/>
          </a:fontRef>
        </p:style>
        <p:txBody>
          <a:bodyPr anchor="ctr"/>
          <a:lstStyle/>
          <a:p>
            <a:pPr algn="just" fontAlgn="auto">
              <a:spcBef>
                <a:spcPts val="0"/>
              </a:spcBef>
              <a:spcAft>
                <a:spcPts val="0"/>
              </a:spcAft>
              <a:defRPr/>
            </a:pPr>
            <a:r>
              <a:rPr lang="en-US" altLang="zh-CN" sz="1600" dirty="0">
                <a:solidFill>
                  <a:srgbClr val="0000FF"/>
                </a:solidFill>
                <a:latin typeface="黑体" pitchFamily="2" charset="-122"/>
              </a:rPr>
              <a:t>【</a:t>
            </a:r>
            <a:r>
              <a:rPr lang="zh-CN" altLang="en-US" sz="1600" dirty="0">
                <a:solidFill>
                  <a:srgbClr val="0000FF"/>
                </a:solidFill>
                <a:latin typeface="黑体" pitchFamily="2" charset="-122"/>
              </a:rPr>
              <a:t>小常识</a:t>
            </a:r>
            <a:r>
              <a:rPr lang="en-US" altLang="zh-CN" sz="1600" dirty="0">
                <a:solidFill>
                  <a:srgbClr val="0000FF"/>
                </a:solidFill>
                <a:latin typeface="黑体" pitchFamily="2" charset="-122"/>
              </a:rPr>
              <a:t>】</a:t>
            </a:r>
            <a:r>
              <a:rPr lang="zh-CN" altLang="en-US" sz="1600" dirty="0">
                <a:solidFill>
                  <a:prstClr val="black"/>
                </a:solidFill>
                <a:latin typeface="黑体" pitchFamily="2" charset="-122"/>
              </a:rPr>
              <a:t>危险物品肇事罪（刑法第</a:t>
            </a:r>
            <a:r>
              <a:rPr lang="en-US" altLang="zh-CN" sz="1600" dirty="0">
                <a:solidFill>
                  <a:prstClr val="black"/>
                </a:solidFill>
                <a:latin typeface="黑体" pitchFamily="2" charset="-122"/>
              </a:rPr>
              <a:t>136</a:t>
            </a:r>
            <a:r>
              <a:rPr lang="zh-CN" altLang="en-US" sz="1600" dirty="0">
                <a:solidFill>
                  <a:prstClr val="black"/>
                </a:solidFill>
                <a:latin typeface="黑体" pitchFamily="2" charset="-122"/>
              </a:rPr>
              <a:t>条），是指违反爆炸性、易燃性、放射性、毒害性、腐蚀性物品的管理规定，在生产、储存、运输、使用中，由于过失发生重大事故，造成严重后果的行为。犯本罪的，处三年以下有期徒刑或者拘役；后果特别严重的，处三年以上七年以下有期徒刑。</a:t>
            </a:r>
            <a:endParaRPr lang="zh-CN" altLang="en-US" sz="16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ppt_x"/>
                                          </p:val>
                                        </p:tav>
                                        <p:tav tm="100000">
                                          <p:val>
                                            <p:strVal val="#ppt_x"/>
                                          </p:val>
                                        </p:tav>
                                      </p:tavLst>
                                    </p:anim>
                                    <p:anim calcmode="lin" valueType="num">
                                      <p:cBhvr additive="base">
                                        <p:cTn id="1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500" fill="hold"/>
                                        <p:tgtEl>
                                          <p:spTgt spid="15"/>
                                        </p:tgtEl>
                                        <p:attrNameLst>
                                          <p:attrName>ppt_x</p:attrName>
                                        </p:attrNameLst>
                                      </p:cBhvr>
                                      <p:tavLst>
                                        <p:tav tm="0">
                                          <p:val>
                                            <p:strVal val="#ppt_x"/>
                                          </p:val>
                                        </p:tav>
                                        <p:tav tm="100000">
                                          <p:val>
                                            <p:strVal val="#ppt_x"/>
                                          </p:val>
                                        </p:tav>
                                      </p:tavLst>
                                    </p:anim>
                                    <p:anim calcmode="lin" valueType="num">
                                      <p:cBhvr additive="base">
                                        <p:cTn id="19"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灯片编号占位符 16"/>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8DD357B0-4261-4349-AB6F-E898192267C4}" type="slidenum">
              <a:rPr lang="zh-CN" altLang="en-US" smtClean="0">
                <a:solidFill>
                  <a:schemeClr val="tx1"/>
                </a:solidFill>
                <a:latin typeface="Arial" pitchFamily="34" charset="0"/>
                <a:cs typeface="Arial" pitchFamily="34" charset="0"/>
              </a:rPr>
              <a:pPr fontAlgn="base">
                <a:spcBef>
                  <a:spcPct val="0"/>
                </a:spcBef>
                <a:spcAft>
                  <a:spcPct val="0"/>
                </a:spcAft>
                <a:defRPr/>
              </a:pPr>
              <a:t>40</a:t>
            </a:fld>
            <a:endParaRPr lang="en-US" altLang="zh-CN" smtClean="0">
              <a:solidFill>
                <a:schemeClr val="tx1"/>
              </a:solidFill>
              <a:latin typeface="Arial" pitchFamily="34" charset="0"/>
              <a:cs typeface="Arial" pitchFamily="34" charset="0"/>
            </a:endParaRPr>
          </a:p>
        </p:txBody>
      </p:sp>
      <p:sp>
        <p:nvSpPr>
          <p:cNvPr id="64" name="Rectangle 3"/>
          <p:cNvSpPr txBox="1">
            <a:spLocks noChangeArrowheads="1"/>
          </p:cNvSpPr>
          <p:nvPr/>
        </p:nvSpPr>
        <p:spPr bwMode="auto">
          <a:xfrm>
            <a:off x="0" y="1897063"/>
            <a:ext cx="9144000" cy="2571750"/>
          </a:xfrm>
          <a:prstGeom prst="rect">
            <a:avLst/>
          </a:prstGeom>
          <a:noFill/>
          <a:ln w="9525" algn="ctr">
            <a:noFill/>
            <a:miter lim="800000"/>
            <a:headEnd/>
            <a:tailEnd/>
          </a:ln>
          <a:effectLst/>
        </p:spPr>
        <p:txBody>
          <a:bodyPr lIns="457200" anchor="ctr"/>
          <a:lstStyle/>
          <a:p>
            <a:pPr fontAlgn="auto">
              <a:spcBef>
                <a:spcPts val="0"/>
              </a:spcBef>
              <a:spcAft>
                <a:spcPts val="0"/>
              </a:spcAft>
              <a:defRPr/>
            </a:pPr>
            <a:r>
              <a:rPr lang="zh-CN" altLang="en-US" sz="2400" b="1" dirty="0">
                <a:solidFill>
                  <a:srgbClr val="C00000"/>
                </a:solidFill>
                <a:effectLst>
                  <a:outerShdw blurRad="38100" dist="38100" dir="2700000" algn="tl">
                    <a:srgbClr val="C0C0C0"/>
                  </a:outerShdw>
                </a:effectLst>
                <a:latin typeface="华文中宋" pitchFamily="2" charset="-122"/>
                <a:ea typeface="华文中宋" pitchFamily="2" charset="-122"/>
              </a:rPr>
              <a:t>学生： </a:t>
            </a: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每个学生背后都是一个家庭，背负着一代甚至两代人的希望</a:t>
            </a:r>
          </a:p>
          <a:p>
            <a:pPr algn="ctr" fontAlgn="auto">
              <a:spcBef>
                <a:spcPts val="0"/>
              </a:spcBef>
              <a:spcAft>
                <a:spcPts val="0"/>
              </a:spcAft>
              <a:defRPr/>
            </a:pP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      算一算，如果受到原本可以避免的伤害，会同时伤害到多少亲人</a:t>
            </a:r>
          </a:p>
          <a:p>
            <a:pPr fontAlgn="auto">
              <a:spcBef>
                <a:spcPts val="0"/>
              </a:spcBef>
              <a:spcAft>
                <a:spcPts val="0"/>
              </a:spcAft>
              <a:defRPr/>
            </a:pP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            对学校的影响，对社会的影响</a:t>
            </a:r>
            <a:endParaRPr lang="en-US" altLang="zh-CN" sz="2000" dirty="0">
              <a:solidFill>
                <a:srgbClr val="000000"/>
              </a:solidFill>
              <a:effectLst>
                <a:outerShdw blurRad="38100" dist="38100" dir="2700000" algn="tl">
                  <a:srgbClr val="C0C0C0"/>
                </a:outerShdw>
              </a:effectLst>
              <a:latin typeface="华文中宋" pitchFamily="2" charset="-122"/>
              <a:ea typeface="华文中宋" pitchFamily="2" charset="-122"/>
            </a:endParaRPr>
          </a:p>
          <a:p>
            <a:pPr marL="903288" fontAlgn="auto">
              <a:spcBef>
                <a:spcPts val="0"/>
              </a:spcBef>
              <a:spcAft>
                <a:spcPts val="0"/>
              </a:spcAft>
              <a:defRPr/>
            </a:pPr>
            <a:r>
              <a:rPr lang="zh-CN" altLang="en-US" sz="2000" dirty="0">
                <a:solidFill>
                  <a:srgbClr val="0000FF"/>
                </a:solidFill>
                <a:effectLst>
                  <a:outerShdw blurRad="38100" dist="38100" dir="2700000" algn="tl">
                    <a:srgbClr val="C0C0C0"/>
                  </a:outerShdw>
                </a:effectLst>
                <a:latin typeface="华文中宋" pitchFamily="2" charset="-122"/>
                <a:ea typeface="华文中宋" pitchFamily="2" charset="-122"/>
              </a:rPr>
              <a:t>有权对实验室存在的安全隐患提出意见，并有权拒绝进入存在安全隐 患的实验室</a:t>
            </a:r>
          </a:p>
          <a:p>
            <a:pPr fontAlgn="auto">
              <a:spcBef>
                <a:spcPct val="20000"/>
              </a:spcBef>
              <a:spcAft>
                <a:spcPts val="0"/>
              </a:spcAft>
              <a:defRPr/>
            </a:pPr>
            <a:r>
              <a:rPr lang="zh-CN" altLang="en-US" sz="2400" b="1" dirty="0">
                <a:solidFill>
                  <a:srgbClr val="C00000"/>
                </a:solidFill>
                <a:effectLst>
                  <a:outerShdw blurRad="38100" dist="38100" dir="2700000" algn="tl">
                    <a:srgbClr val="C0C0C0"/>
                  </a:outerShdw>
                </a:effectLst>
                <a:latin typeface="华文中宋" pitchFamily="2" charset="-122"/>
                <a:ea typeface="华文中宋" pitchFamily="2" charset="-122"/>
              </a:rPr>
              <a:t>教师：</a:t>
            </a: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对于学生的天然责任，教育培养的责任，保护的责任</a:t>
            </a:r>
          </a:p>
          <a:p>
            <a:pPr fontAlgn="auto">
              <a:spcBef>
                <a:spcPct val="20000"/>
              </a:spcBef>
              <a:spcAft>
                <a:spcPts val="0"/>
              </a:spcAft>
              <a:defRPr/>
            </a:pP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            对自己，对自己家庭的责任  </a:t>
            </a:r>
          </a:p>
          <a:p>
            <a:pPr fontAlgn="auto">
              <a:spcBef>
                <a:spcPct val="20000"/>
              </a:spcBef>
              <a:spcAft>
                <a:spcPts val="0"/>
              </a:spcAft>
              <a:defRPr/>
            </a:pPr>
            <a:r>
              <a:rPr lang="zh-CN" altLang="en-US" sz="2000" dirty="0">
                <a:solidFill>
                  <a:srgbClr val="000000"/>
                </a:solidFill>
                <a:effectLst>
                  <a:outerShdw blurRad="38100" dist="38100" dir="2700000" algn="tl">
                    <a:srgbClr val="C0C0C0"/>
                  </a:outerShdw>
                </a:effectLst>
                <a:latin typeface="华文中宋" pitchFamily="2" charset="-122"/>
                <a:ea typeface="华文中宋" pitchFamily="2" charset="-122"/>
              </a:rPr>
              <a:t>            对单位、对学校的责任</a:t>
            </a:r>
          </a:p>
        </p:txBody>
      </p:sp>
      <p:sp>
        <p:nvSpPr>
          <p:cNvPr id="47108" name="Rectangle 3"/>
          <p:cNvSpPr txBox="1">
            <a:spLocks noChangeArrowheads="1"/>
          </p:cNvSpPr>
          <p:nvPr/>
        </p:nvSpPr>
        <p:spPr bwMode="auto">
          <a:xfrm>
            <a:off x="1258888" y="4668838"/>
            <a:ext cx="7215187" cy="1420812"/>
          </a:xfrm>
          <a:prstGeom prst="rect">
            <a:avLst/>
          </a:prstGeom>
          <a:noFill/>
          <a:ln w="9525">
            <a:noFill/>
            <a:miter lim="800000"/>
            <a:headEnd/>
            <a:tailEnd/>
          </a:ln>
        </p:spPr>
        <p:txBody>
          <a:bodyPr>
            <a:spAutoFit/>
          </a:bodyPr>
          <a:lstStyle/>
          <a:p>
            <a:pPr marL="273050" indent="-273050">
              <a:lnSpc>
                <a:spcPct val="120000"/>
              </a:lnSpc>
              <a:buClr>
                <a:srgbClr val="FF6600"/>
              </a:buClr>
              <a:buSzPct val="95000"/>
            </a:pPr>
            <a:r>
              <a:rPr lang="zh-CN" altLang="en-US">
                <a:solidFill>
                  <a:srgbClr val="0000FF"/>
                </a:solidFill>
                <a:latin typeface="华文中宋" pitchFamily="2" charset="-122"/>
                <a:ea typeface="华文中宋" pitchFamily="2" charset="-122"/>
              </a:rPr>
              <a:t>制造事故的人，自己不一定是受害者</a:t>
            </a:r>
          </a:p>
          <a:p>
            <a:pPr marL="273050" indent="-273050">
              <a:lnSpc>
                <a:spcPct val="120000"/>
              </a:lnSpc>
              <a:buClr>
                <a:srgbClr val="FF6600"/>
              </a:buClr>
              <a:buSzPct val="95000"/>
            </a:pPr>
            <a:r>
              <a:rPr lang="zh-CN" altLang="en-US">
                <a:solidFill>
                  <a:srgbClr val="0000FF"/>
                </a:solidFill>
                <a:latin typeface="华文中宋" pitchFamily="2" charset="-122"/>
                <a:ea typeface="华文中宋" pitchFamily="2" charset="-122"/>
              </a:rPr>
              <a:t>没有任何人、没有任何理由，有权利忽视他人（包括自己）的安全</a:t>
            </a:r>
          </a:p>
          <a:p>
            <a:pPr marL="273050" indent="-273050">
              <a:lnSpc>
                <a:spcPct val="120000"/>
              </a:lnSpc>
              <a:buClr>
                <a:srgbClr val="FF6600"/>
              </a:buClr>
              <a:buSzPct val="95000"/>
            </a:pPr>
            <a:r>
              <a:rPr lang="zh-CN" altLang="en-US">
                <a:solidFill>
                  <a:srgbClr val="0000FF"/>
                </a:solidFill>
                <a:latin typeface="华文中宋" pitchFamily="2" charset="-122"/>
                <a:ea typeface="华文中宋" pitchFamily="2" charset="-122"/>
              </a:rPr>
              <a:t>安全问题，怎么强调都不过分</a:t>
            </a:r>
          </a:p>
          <a:p>
            <a:pPr marL="273050" indent="-273050">
              <a:lnSpc>
                <a:spcPct val="120000"/>
              </a:lnSpc>
              <a:buClr>
                <a:srgbClr val="FF6600"/>
              </a:buClr>
              <a:buSzPct val="95000"/>
            </a:pPr>
            <a:r>
              <a:rPr lang="zh-CN" altLang="en-US">
                <a:solidFill>
                  <a:srgbClr val="0000FF"/>
                </a:solidFill>
                <a:latin typeface="华文中宋" pitchFamily="2" charset="-122"/>
                <a:ea typeface="华文中宋" pitchFamily="2" charset="-122"/>
              </a:rPr>
              <a:t>实验室安全的及格分是</a:t>
            </a:r>
            <a:r>
              <a:rPr lang="en-US" altLang="zh-CN">
                <a:solidFill>
                  <a:srgbClr val="0000FF"/>
                </a:solidFill>
                <a:latin typeface="华文中宋" pitchFamily="2" charset="-122"/>
                <a:ea typeface="华文中宋" pitchFamily="2" charset="-122"/>
              </a:rPr>
              <a:t>100</a:t>
            </a:r>
            <a:r>
              <a:rPr lang="zh-CN" altLang="en-US">
                <a:solidFill>
                  <a:srgbClr val="0000FF"/>
                </a:solidFill>
                <a:latin typeface="华文中宋" pitchFamily="2" charset="-122"/>
                <a:ea typeface="华文中宋" pitchFamily="2" charset="-122"/>
              </a:rPr>
              <a:t>分</a:t>
            </a:r>
          </a:p>
        </p:txBody>
      </p:sp>
      <p:sp>
        <p:nvSpPr>
          <p:cNvPr id="66" name="Rectangle 3"/>
          <p:cNvSpPr txBox="1">
            <a:spLocks noChangeArrowheads="1"/>
          </p:cNvSpPr>
          <p:nvPr/>
        </p:nvSpPr>
        <p:spPr bwMode="auto">
          <a:xfrm>
            <a:off x="1500188" y="6040438"/>
            <a:ext cx="6243637" cy="554037"/>
          </a:xfrm>
          <a:prstGeom prst="rect">
            <a:avLst/>
          </a:prstGeom>
          <a:noFill/>
          <a:ln w="9525">
            <a:noFill/>
            <a:miter lim="800000"/>
            <a:headEnd/>
            <a:tailEnd/>
          </a:ln>
        </p:spPr>
        <p:txBody>
          <a:bodyPr>
            <a:spAutoFit/>
          </a:bodyPr>
          <a:lstStyle/>
          <a:p>
            <a:pPr marL="273050" indent="-273050" fontAlgn="auto">
              <a:lnSpc>
                <a:spcPct val="150000"/>
              </a:lnSpc>
              <a:spcBef>
                <a:spcPts val="1200"/>
              </a:spcBef>
              <a:spcAft>
                <a:spcPts val="0"/>
              </a:spcAft>
              <a:buClr>
                <a:srgbClr val="FF6600"/>
              </a:buClr>
              <a:buSzPct val="95000"/>
              <a:defRPr/>
            </a:pPr>
            <a:r>
              <a:rPr lang="zh-CN" altLang="en-US" sz="20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进入实验室之前，先想一想，我做好安全准备了吗？</a:t>
            </a: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（一）全员强化实验室安全意识</a:t>
            </a: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（二）落实安全工作责任体制</a:t>
            </a:r>
          </a:p>
        </p:txBody>
      </p:sp>
      <p:sp>
        <p:nvSpPr>
          <p:cNvPr id="58370" name="灯片编号占位符 16"/>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B309E210-6EF6-475D-9BF3-0241A00ED76D}" type="slidenum">
              <a:rPr lang="zh-CN" altLang="en-US" smtClean="0">
                <a:solidFill>
                  <a:schemeClr val="tx1"/>
                </a:solidFill>
                <a:latin typeface="Arial" pitchFamily="34" charset="0"/>
                <a:cs typeface="Arial" pitchFamily="34" charset="0"/>
              </a:rPr>
              <a:pPr fontAlgn="base">
                <a:spcBef>
                  <a:spcPct val="0"/>
                </a:spcBef>
                <a:spcAft>
                  <a:spcPct val="0"/>
                </a:spcAft>
                <a:defRPr/>
              </a:pPr>
              <a:t>41</a:t>
            </a:fld>
            <a:endParaRPr lang="en-US" altLang="zh-CN" smtClean="0">
              <a:solidFill>
                <a:schemeClr val="tx1"/>
              </a:solidFill>
              <a:latin typeface="Arial" pitchFamily="34" charset="0"/>
              <a:cs typeface="Arial" pitchFamily="34" charset="0"/>
            </a:endParaRPr>
          </a:p>
        </p:txBody>
      </p:sp>
      <p:sp>
        <p:nvSpPr>
          <p:cNvPr id="19" name="AutoShape 34"/>
          <p:cNvSpPr>
            <a:spLocks noChangeArrowheads="1"/>
          </p:cNvSpPr>
          <p:nvPr/>
        </p:nvSpPr>
        <p:spPr bwMode="auto">
          <a:xfrm>
            <a:off x="401638" y="5456238"/>
            <a:ext cx="574675" cy="1285875"/>
          </a:xfrm>
          <a:prstGeom prst="roundRect">
            <a:avLst>
              <a:gd name="adj" fmla="val 4167"/>
            </a:avLst>
          </a:prstGeom>
          <a:noFill/>
          <a:ln w="9525" algn="ctr">
            <a:noFill/>
            <a:round/>
            <a:headEnd/>
            <a:tailEnd/>
          </a:ln>
          <a:effectLst/>
        </p:spPr>
        <p:txBody>
          <a:bodyPr lIns="144000" anchor="ctr"/>
          <a:lstStyle/>
          <a:p>
            <a:pPr algn="ctr" fontAlgn="auto">
              <a:spcBef>
                <a:spcPct val="20000"/>
              </a:spcBef>
              <a:spcAft>
                <a:spcPts val="0"/>
              </a:spcAft>
              <a:buFont typeface="Arial" pitchFamily="34" charset="0"/>
              <a:buNone/>
              <a:defRPr/>
            </a:pPr>
            <a:r>
              <a:rPr lang="zh-CN" altLang="en-US" sz="20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实验室</a:t>
            </a:r>
          </a:p>
        </p:txBody>
      </p:sp>
      <p:sp>
        <p:nvSpPr>
          <p:cNvPr id="21" name="下箭头 20"/>
          <p:cNvSpPr/>
          <p:nvPr/>
        </p:nvSpPr>
        <p:spPr>
          <a:xfrm>
            <a:off x="8162925" y="2330450"/>
            <a:ext cx="857250" cy="40322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t>责任逐级落实</a:t>
            </a:r>
          </a:p>
        </p:txBody>
      </p:sp>
      <p:sp>
        <p:nvSpPr>
          <p:cNvPr id="22" name="矩形 21"/>
          <p:cNvSpPr/>
          <p:nvPr/>
        </p:nvSpPr>
        <p:spPr>
          <a:xfrm>
            <a:off x="642938" y="1773238"/>
            <a:ext cx="8358187" cy="461962"/>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明确责任体制</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2" name="矩形 1"/>
          <p:cNvSpPr/>
          <p:nvPr/>
        </p:nvSpPr>
        <p:spPr>
          <a:xfrm>
            <a:off x="1584325" y="2330450"/>
            <a:ext cx="2660650" cy="26035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cxnSp>
        <p:nvCxnSpPr>
          <p:cNvPr id="41" name="直接连接符 40"/>
          <p:cNvCxnSpPr/>
          <p:nvPr/>
        </p:nvCxnSpPr>
        <p:spPr>
          <a:xfrm>
            <a:off x="4041775" y="3162300"/>
            <a:ext cx="0" cy="14763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8137" name="文本框 29"/>
          <p:cNvSpPr txBox="1">
            <a:spLocks noChangeArrowheads="1"/>
          </p:cNvSpPr>
          <p:nvPr/>
        </p:nvSpPr>
        <p:spPr bwMode="auto">
          <a:xfrm>
            <a:off x="3848100" y="3317875"/>
            <a:ext cx="369888" cy="863600"/>
          </a:xfrm>
          <a:prstGeom prst="rect">
            <a:avLst/>
          </a:prstGeom>
          <a:noFill/>
          <a:ln w="9525">
            <a:solidFill>
              <a:schemeClr val="tx1"/>
            </a:solidFill>
            <a:miter lim="800000"/>
            <a:headEnd/>
            <a:tailEnd/>
          </a:ln>
        </p:spPr>
        <p:txBody>
          <a:bodyPr vert="eaVert">
            <a:spAutoFit/>
          </a:bodyPr>
          <a:lstStyle/>
          <a:p>
            <a:pPr algn="ctr"/>
            <a:r>
              <a:rPr lang="zh-CN" altLang="en-US" sz="1200">
                <a:latin typeface="宋体" pitchFamily="2" charset="-122"/>
                <a:ea typeface="黑体" pitchFamily="2" charset="-122"/>
              </a:rPr>
              <a:t>其他部门</a:t>
            </a:r>
          </a:p>
        </p:txBody>
      </p:sp>
      <p:grpSp>
        <p:nvGrpSpPr>
          <p:cNvPr id="48138" name="组合 66"/>
          <p:cNvGrpSpPr>
            <a:grpSpLocks/>
          </p:cNvGrpSpPr>
          <p:nvPr/>
        </p:nvGrpSpPr>
        <p:grpSpPr bwMode="auto">
          <a:xfrm>
            <a:off x="344488" y="1916113"/>
            <a:ext cx="7229475" cy="2273300"/>
            <a:chOff x="344488" y="1916485"/>
            <a:chExt cx="7230189" cy="2273139"/>
          </a:xfrm>
        </p:grpSpPr>
        <p:cxnSp>
          <p:nvCxnSpPr>
            <p:cNvPr id="6" name="直接箭头连接符 5"/>
            <p:cNvCxnSpPr/>
            <p:nvPr/>
          </p:nvCxnSpPr>
          <p:spPr>
            <a:xfrm flipH="1">
              <a:off x="2875213" y="2592712"/>
              <a:ext cx="9526" cy="1333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flipH="1">
              <a:off x="2854573" y="3032418"/>
              <a:ext cx="7939" cy="1333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1786080" y="3162584"/>
              <a:ext cx="0" cy="14762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2344936" y="3164172"/>
              <a:ext cx="0" cy="1460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AutoShape 34"/>
            <p:cNvSpPr>
              <a:spLocks noChangeArrowheads="1"/>
            </p:cNvSpPr>
            <p:nvPr/>
          </p:nvSpPr>
          <p:spPr bwMode="auto">
            <a:xfrm>
              <a:off x="344488" y="1916485"/>
              <a:ext cx="647764" cy="2160434"/>
            </a:xfrm>
            <a:prstGeom prst="roundRect">
              <a:avLst>
                <a:gd name="adj" fmla="val 4167"/>
              </a:avLst>
            </a:prstGeom>
            <a:noFill/>
            <a:ln w="9525" algn="ctr">
              <a:noFill/>
              <a:round/>
              <a:headEnd/>
              <a:tailEnd/>
            </a:ln>
            <a:effectLst/>
          </p:spPr>
          <p:txBody>
            <a:bodyPr lIns="144000" anchor="ctr"/>
            <a:lstStyle/>
            <a:p>
              <a:pPr algn="ctr" fontAlgn="auto">
                <a:spcBef>
                  <a:spcPct val="20000"/>
                </a:spcBef>
                <a:spcAft>
                  <a:spcPts val="0"/>
                </a:spcAft>
                <a:buFont typeface="Arial" pitchFamily="34" charset="0"/>
                <a:buNone/>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学校</a:t>
              </a:r>
            </a:p>
          </p:txBody>
        </p:sp>
        <p:sp>
          <p:nvSpPr>
            <p:cNvPr id="48168" name="文本框 3"/>
            <p:cNvSpPr txBox="1">
              <a:spLocks noChangeArrowheads="1"/>
            </p:cNvSpPr>
            <p:nvPr/>
          </p:nvSpPr>
          <p:spPr bwMode="auto">
            <a:xfrm>
              <a:off x="1583714" y="2321452"/>
              <a:ext cx="2736304" cy="288032"/>
            </a:xfrm>
            <a:prstGeom prst="rect">
              <a:avLst/>
            </a:prstGeom>
            <a:noFill/>
            <a:ln w="9525">
              <a:noFill/>
              <a:miter lim="800000"/>
              <a:headEnd/>
              <a:tailEnd/>
            </a:ln>
          </p:spPr>
          <p:txBody>
            <a:bodyPr>
              <a:spAutoFit/>
            </a:bodyPr>
            <a:lstStyle/>
            <a:p>
              <a:r>
                <a:rPr lang="zh-CN" altLang="en-US" sz="1200">
                  <a:latin typeface="宋体" pitchFamily="2" charset="-122"/>
                  <a:ea typeface="黑体" pitchFamily="2" charset="-122"/>
                </a:rPr>
                <a:t>安全生产领导小组（技术安全委员会）</a:t>
              </a:r>
            </a:p>
          </p:txBody>
        </p:sp>
        <p:sp>
          <p:nvSpPr>
            <p:cNvPr id="48169" name="文本框 23"/>
            <p:cNvSpPr txBox="1">
              <a:spLocks noChangeArrowheads="1"/>
            </p:cNvSpPr>
            <p:nvPr/>
          </p:nvSpPr>
          <p:spPr bwMode="auto">
            <a:xfrm>
              <a:off x="1795065" y="2730836"/>
              <a:ext cx="2178854" cy="288032"/>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实验室技术安全工作组</a:t>
              </a:r>
            </a:p>
          </p:txBody>
        </p:sp>
        <p:sp>
          <p:nvSpPr>
            <p:cNvPr id="48170" name="文本框 24"/>
            <p:cNvSpPr txBox="1">
              <a:spLocks noChangeArrowheads="1"/>
            </p:cNvSpPr>
            <p:nvPr/>
          </p:nvSpPr>
          <p:spPr bwMode="auto">
            <a:xfrm>
              <a:off x="4935678" y="2460771"/>
              <a:ext cx="2638999" cy="1323439"/>
            </a:xfrm>
            <a:prstGeom prst="rect">
              <a:avLst/>
            </a:prstGeom>
            <a:noFill/>
            <a:ln w="9525">
              <a:solidFill>
                <a:schemeClr val="tx1"/>
              </a:solidFill>
              <a:miter lim="800000"/>
              <a:headEnd/>
              <a:tailEnd/>
            </a:ln>
          </p:spPr>
          <p:txBody>
            <a:bodyPr>
              <a:spAutoFit/>
            </a:bodyPr>
            <a:lstStyle/>
            <a:p>
              <a:r>
                <a:rPr lang="zh-CN" altLang="en-US" sz="1000" b="1">
                  <a:latin typeface="宋体" pitchFamily="2" charset="-122"/>
                  <a:ea typeface="黑体" pitchFamily="2" charset="-122"/>
                </a:rPr>
                <a:t>组  长：</a:t>
              </a:r>
              <a:r>
                <a:rPr lang="zh-CN" altLang="en-US" sz="1000">
                  <a:latin typeface="宋体" pitchFamily="2" charset="-122"/>
                  <a:ea typeface="黑体" pitchFamily="2" charset="-122"/>
                </a:rPr>
                <a:t>何民庆</a:t>
              </a:r>
              <a:endParaRPr lang="en-US" altLang="zh-CN" sz="1000">
                <a:latin typeface="宋体" pitchFamily="2" charset="-122"/>
                <a:ea typeface="黑体" pitchFamily="2" charset="-122"/>
              </a:endParaRPr>
            </a:p>
            <a:p>
              <a:r>
                <a:rPr lang="zh-CN" altLang="en-US" sz="1000" b="1">
                  <a:latin typeface="宋体" pitchFamily="2" charset="-122"/>
                  <a:ea typeface="黑体" pitchFamily="2" charset="-122"/>
                </a:rPr>
                <a:t>副组长：</a:t>
              </a:r>
              <a:r>
                <a:rPr lang="zh-CN" altLang="en-US" sz="1000">
                  <a:latin typeface="宋体" pitchFamily="2" charset="-122"/>
                  <a:ea typeface="黑体" pitchFamily="2" charset="-122"/>
                </a:rPr>
                <a:t>林  林、张卫钢、张文平</a:t>
              </a:r>
              <a:endParaRPr lang="en-US" altLang="zh-CN" sz="1000">
                <a:latin typeface="宋体" pitchFamily="2" charset="-122"/>
                <a:ea typeface="黑体" pitchFamily="2" charset="-122"/>
              </a:endParaRPr>
            </a:p>
            <a:p>
              <a:r>
                <a:rPr lang="zh-CN" altLang="en-US" sz="1000" b="1">
                  <a:latin typeface="宋体" pitchFamily="2" charset="-122"/>
                  <a:ea typeface="黑体" pitchFamily="2" charset="-122"/>
                </a:rPr>
                <a:t>成  员：</a:t>
              </a:r>
              <a:r>
                <a:rPr lang="zh-CN" altLang="en-US" sz="1000">
                  <a:latin typeface="宋体" pitchFamily="2" charset="-122"/>
                  <a:ea typeface="黑体" pitchFamily="2" charset="-122"/>
                </a:rPr>
                <a:t>孟兆磊、刘兴德、蒋  韬、孙亚东</a:t>
              </a:r>
              <a:endParaRPr lang="en-US" altLang="zh-CN" sz="1000">
                <a:latin typeface="宋体" pitchFamily="2" charset="-122"/>
                <a:ea typeface="黑体" pitchFamily="2" charset="-122"/>
              </a:endParaRPr>
            </a:p>
            <a:p>
              <a:r>
                <a:rPr lang="zh-CN" altLang="en-US" sz="1000">
                  <a:latin typeface="宋体" pitchFamily="2" charset="-122"/>
                  <a:ea typeface="黑体" pitchFamily="2" charset="-122"/>
                </a:rPr>
                <a:t>仇安兵、孟祥国、邢  奕、盛佳伟、宗燕兵李素君、胡乃联、张百年、孙建林、马  飞</a:t>
              </a:r>
              <a:endParaRPr lang="en-US" altLang="zh-CN" sz="1000">
                <a:latin typeface="宋体" pitchFamily="2" charset="-122"/>
                <a:ea typeface="黑体" pitchFamily="2" charset="-122"/>
              </a:endParaRPr>
            </a:p>
            <a:p>
              <a:r>
                <a:rPr lang="zh-CN" altLang="en-US" sz="1000">
                  <a:latin typeface="宋体" pitchFamily="2" charset="-122"/>
                  <a:ea typeface="黑体" pitchFamily="2" charset="-122"/>
                </a:rPr>
                <a:t>李  擎、王建萍、丁红胜、温永强、弓爱君</a:t>
              </a:r>
              <a:endParaRPr lang="en-US" altLang="zh-CN" sz="1000">
                <a:latin typeface="宋体" pitchFamily="2" charset="-122"/>
                <a:ea typeface="黑体" pitchFamily="2" charset="-122"/>
              </a:endParaRPr>
            </a:p>
            <a:p>
              <a:r>
                <a:rPr lang="zh-CN" altLang="en-US" sz="1000">
                  <a:latin typeface="宋体" pitchFamily="2" charset="-122"/>
                  <a:ea typeface="黑体" pitchFamily="2" charset="-122"/>
                </a:rPr>
                <a:t>胡  枫、许  斌、刘丽敏、朱宝善、刘  立</a:t>
              </a:r>
              <a:endParaRPr lang="en-US" altLang="zh-CN" sz="1000">
                <a:latin typeface="宋体" pitchFamily="2" charset="-122"/>
                <a:ea typeface="黑体" pitchFamily="2" charset="-122"/>
              </a:endParaRPr>
            </a:p>
            <a:p>
              <a:r>
                <a:rPr lang="zh-CN" altLang="en-US" sz="1000">
                  <a:latin typeface="宋体" pitchFamily="2" charset="-122"/>
                  <a:ea typeface="黑体" pitchFamily="2" charset="-122"/>
                </a:rPr>
                <a:t>郭  强、徐文超、隋延力、李  晶</a:t>
              </a:r>
            </a:p>
          </p:txBody>
        </p:sp>
        <p:sp>
          <p:nvSpPr>
            <p:cNvPr id="48171" name="文本框 11"/>
            <p:cNvSpPr txBox="1">
              <a:spLocks noChangeArrowheads="1"/>
            </p:cNvSpPr>
            <p:nvPr/>
          </p:nvSpPr>
          <p:spPr bwMode="auto">
            <a:xfrm>
              <a:off x="1592981" y="3320115"/>
              <a:ext cx="369332" cy="864096"/>
            </a:xfrm>
            <a:prstGeom prst="rect">
              <a:avLst/>
            </a:prstGeom>
            <a:noFill/>
            <a:ln w="9525">
              <a:solidFill>
                <a:schemeClr val="tx1"/>
              </a:solidFill>
              <a:miter lim="800000"/>
              <a:headEnd/>
              <a:tailEnd/>
            </a:ln>
          </p:spPr>
          <p:txBody>
            <a:bodyPr vert="eaVert">
              <a:spAutoFit/>
            </a:bodyPr>
            <a:lstStyle/>
            <a:p>
              <a:r>
                <a:rPr lang="zh-CN" altLang="en-US" sz="1200">
                  <a:latin typeface="宋体" pitchFamily="2" charset="-122"/>
                  <a:ea typeface="黑体" pitchFamily="2" charset="-122"/>
                </a:rPr>
                <a:t>保卫保密处</a:t>
              </a:r>
            </a:p>
          </p:txBody>
        </p:sp>
        <p:sp>
          <p:nvSpPr>
            <p:cNvPr id="48172" name="文本框 26"/>
            <p:cNvSpPr txBox="1">
              <a:spLocks noChangeArrowheads="1"/>
            </p:cNvSpPr>
            <p:nvPr/>
          </p:nvSpPr>
          <p:spPr bwMode="auto">
            <a:xfrm>
              <a:off x="2151364" y="3316516"/>
              <a:ext cx="369332" cy="864096"/>
            </a:xfrm>
            <a:prstGeom prst="rect">
              <a:avLst/>
            </a:prstGeom>
            <a:noFill/>
            <a:ln w="9525">
              <a:solidFill>
                <a:schemeClr val="tx1"/>
              </a:solidFill>
              <a:miter lim="800000"/>
              <a:headEnd/>
              <a:tailEnd/>
            </a:ln>
          </p:spPr>
          <p:txBody>
            <a:bodyPr vert="eaVert">
              <a:spAutoFit/>
            </a:bodyPr>
            <a:lstStyle/>
            <a:p>
              <a:r>
                <a:rPr lang="zh-CN" altLang="en-US" sz="1200">
                  <a:latin typeface="宋体" pitchFamily="2" charset="-122"/>
                  <a:ea typeface="黑体" pitchFamily="2" charset="-122"/>
                </a:rPr>
                <a:t>资产管理处</a:t>
              </a:r>
            </a:p>
          </p:txBody>
        </p:sp>
        <p:sp>
          <p:nvSpPr>
            <p:cNvPr id="48173" name="文本框 27"/>
            <p:cNvSpPr txBox="1">
              <a:spLocks noChangeArrowheads="1"/>
            </p:cNvSpPr>
            <p:nvPr/>
          </p:nvSpPr>
          <p:spPr bwMode="auto">
            <a:xfrm>
              <a:off x="2669515" y="3320863"/>
              <a:ext cx="369332" cy="864096"/>
            </a:xfrm>
            <a:prstGeom prst="rect">
              <a:avLst/>
            </a:prstGeom>
            <a:noFill/>
            <a:ln w="9525">
              <a:solidFill>
                <a:schemeClr val="tx1"/>
              </a:solidFill>
              <a:miter lim="800000"/>
              <a:headEnd/>
              <a:tailEnd/>
            </a:ln>
          </p:spPr>
          <p:txBody>
            <a:bodyPr vert="eaVert">
              <a:spAutoFit/>
            </a:bodyPr>
            <a:lstStyle/>
            <a:p>
              <a:pPr algn="ctr"/>
              <a:r>
                <a:rPr lang="zh-CN" altLang="en-US" sz="1200">
                  <a:latin typeface="宋体" pitchFamily="2" charset="-122"/>
                  <a:ea typeface="黑体" pitchFamily="2" charset="-122"/>
                </a:rPr>
                <a:t>后勤集团</a:t>
              </a:r>
            </a:p>
          </p:txBody>
        </p:sp>
        <p:sp>
          <p:nvSpPr>
            <p:cNvPr id="48174" name="文本框 28"/>
            <p:cNvSpPr txBox="1">
              <a:spLocks noChangeArrowheads="1"/>
            </p:cNvSpPr>
            <p:nvPr/>
          </p:nvSpPr>
          <p:spPr bwMode="auto">
            <a:xfrm>
              <a:off x="3282721" y="3325528"/>
              <a:ext cx="369332" cy="864096"/>
            </a:xfrm>
            <a:prstGeom prst="rect">
              <a:avLst/>
            </a:prstGeom>
            <a:noFill/>
            <a:ln w="9525">
              <a:solidFill>
                <a:schemeClr val="tx1"/>
              </a:solidFill>
              <a:miter lim="800000"/>
              <a:headEnd/>
              <a:tailEnd/>
            </a:ln>
          </p:spPr>
          <p:txBody>
            <a:bodyPr vert="eaVert">
              <a:spAutoFit/>
            </a:bodyPr>
            <a:lstStyle/>
            <a:p>
              <a:r>
                <a:rPr lang="zh-CN" altLang="en-US" sz="1200">
                  <a:latin typeface="宋体" pitchFamily="2" charset="-122"/>
                  <a:ea typeface="黑体" pitchFamily="2" charset="-122"/>
                </a:rPr>
                <a:t>后勤基建处</a:t>
              </a:r>
            </a:p>
          </p:txBody>
        </p:sp>
        <p:cxnSp>
          <p:nvCxnSpPr>
            <p:cNvPr id="32" name="直接连接符 31"/>
            <p:cNvCxnSpPr/>
            <p:nvPr/>
          </p:nvCxnSpPr>
          <p:spPr>
            <a:xfrm>
              <a:off x="1786080" y="3165759"/>
              <a:ext cx="225606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2859336" y="3164172"/>
              <a:ext cx="0" cy="1460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3475347" y="3162584"/>
              <a:ext cx="0" cy="14762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a:stCxn id="48169" idx="3"/>
            </p:cNvCxnSpPr>
            <p:nvPr/>
          </p:nvCxnSpPr>
          <p:spPr>
            <a:xfrm>
              <a:off x="3973871" y="2875267"/>
              <a:ext cx="97323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2" name="AutoShape 34"/>
          <p:cNvSpPr>
            <a:spLocks noChangeArrowheads="1"/>
          </p:cNvSpPr>
          <p:nvPr/>
        </p:nvSpPr>
        <p:spPr bwMode="auto">
          <a:xfrm>
            <a:off x="-36513" y="4148138"/>
            <a:ext cx="7921626" cy="288925"/>
          </a:xfrm>
          <a:prstGeom prst="roundRect">
            <a:avLst>
              <a:gd name="adj" fmla="val 4167"/>
            </a:avLst>
          </a:prstGeom>
          <a:noFill/>
          <a:ln w="9525" algn="ctr">
            <a:noFill/>
            <a:round/>
            <a:headEnd/>
            <a:tailEnd/>
          </a:ln>
          <a:effectLst/>
        </p:spPr>
        <p:txBody>
          <a:bodyPr lIns="144000" anchor="ctr"/>
          <a:lstStyle/>
          <a:p>
            <a:pPr algn="ctr" fontAlgn="auto">
              <a:spcBef>
                <a:spcPct val="20000"/>
              </a:spcBef>
              <a:spcAft>
                <a:spcPts val="0"/>
              </a:spcAft>
              <a:defRPr/>
            </a:pPr>
            <a:r>
              <a:rPr lang="en-US" altLang="zh-CN" sz="2400" b="1"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rPr>
              <a:t>--------------------------------------------------------------</a:t>
            </a:r>
            <a:endParaRPr lang="zh-CN" altLang="en-US" sz="2400" b="1"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63" name="AutoShape 34"/>
          <p:cNvSpPr>
            <a:spLocks noChangeArrowheads="1"/>
          </p:cNvSpPr>
          <p:nvPr/>
        </p:nvSpPr>
        <p:spPr bwMode="auto">
          <a:xfrm>
            <a:off x="-36513" y="5445125"/>
            <a:ext cx="7921626" cy="288925"/>
          </a:xfrm>
          <a:prstGeom prst="roundRect">
            <a:avLst>
              <a:gd name="adj" fmla="val 4167"/>
            </a:avLst>
          </a:prstGeom>
          <a:noFill/>
          <a:ln w="9525" algn="ctr">
            <a:noFill/>
            <a:round/>
            <a:headEnd/>
            <a:tailEnd/>
          </a:ln>
          <a:effectLst/>
        </p:spPr>
        <p:txBody>
          <a:bodyPr lIns="144000" anchor="ctr"/>
          <a:lstStyle/>
          <a:p>
            <a:pPr algn="ctr" fontAlgn="auto">
              <a:spcBef>
                <a:spcPct val="20000"/>
              </a:spcBef>
              <a:spcAft>
                <a:spcPts val="0"/>
              </a:spcAft>
              <a:defRPr/>
            </a:pPr>
            <a:r>
              <a:rPr lang="en-US" altLang="zh-CN" sz="2400" b="1"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rPr>
              <a:t>--------------------------------------------------------------</a:t>
            </a:r>
            <a:endParaRPr lang="zh-CN" altLang="en-US" sz="2400" b="1"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endParaRPr>
          </a:p>
        </p:txBody>
      </p:sp>
      <p:grpSp>
        <p:nvGrpSpPr>
          <p:cNvPr id="48141" name="组合 67"/>
          <p:cNvGrpSpPr>
            <a:grpSpLocks/>
          </p:cNvGrpSpPr>
          <p:nvPr/>
        </p:nvGrpSpPr>
        <p:grpSpPr bwMode="auto">
          <a:xfrm>
            <a:off x="169863" y="4365625"/>
            <a:ext cx="7546975" cy="2000250"/>
            <a:chOff x="170057" y="4365158"/>
            <a:chExt cx="7547487" cy="2000509"/>
          </a:xfrm>
        </p:grpSpPr>
        <p:sp>
          <p:nvSpPr>
            <p:cNvPr id="18" name="AutoShape 34"/>
            <p:cNvSpPr>
              <a:spLocks noChangeArrowheads="1"/>
            </p:cNvSpPr>
            <p:nvPr/>
          </p:nvSpPr>
          <p:spPr bwMode="auto">
            <a:xfrm>
              <a:off x="170057" y="4365158"/>
              <a:ext cx="1017656" cy="1008194"/>
            </a:xfrm>
            <a:prstGeom prst="roundRect">
              <a:avLst>
                <a:gd name="adj" fmla="val 4167"/>
              </a:avLst>
            </a:prstGeom>
            <a:noFill/>
            <a:ln w="9525" algn="ctr">
              <a:noFill/>
              <a:round/>
              <a:headEnd/>
              <a:tailEnd/>
            </a:ln>
            <a:effectLst/>
          </p:spPr>
          <p:txBody>
            <a:bodyPr lIns="144000" anchor="ctr"/>
            <a:lstStyle/>
            <a:p>
              <a:pPr algn="ctr" fontAlgn="auto">
                <a:spcBef>
                  <a:spcPct val="20000"/>
                </a:spcBef>
                <a:spcAft>
                  <a:spcPts val="0"/>
                </a:spcAft>
                <a:buFont typeface="Arial" pitchFamily="34" charset="0"/>
                <a:buNone/>
                <a:defRPr/>
              </a:pPr>
              <a:r>
                <a:rPr lang="zh-CN" altLang="en-US" sz="20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二级单位</a:t>
              </a:r>
            </a:p>
          </p:txBody>
        </p:sp>
        <p:sp>
          <p:nvSpPr>
            <p:cNvPr id="48145" name="文本框 44"/>
            <p:cNvSpPr txBox="1">
              <a:spLocks noChangeArrowheads="1"/>
            </p:cNvSpPr>
            <p:nvPr/>
          </p:nvSpPr>
          <p:spPr bwMode="auto">
            <a:xfrm>
              <a:off x="1750768" y="4418899"/>
              <a:ext cx="2736304" cy="288032"/>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实验室安全工作领导小组</a:t>
              </a:r>
            </a:p>
          </p:txBody>
        </p:sp>
        <p:cxnSp>
          <p:nvCxnSpPr>
            <p:cNvPr id="46" name="直接箭头连接符 45"/>
            <p:cNvCxnSpPr/>
            <p:nvPr/>
          </p:nvCxnSpPr>
          <p:spPr>
            <a:xfrm flipH="1">
              <a:off x="3043627" y="4700164"/>
              <a:ext cx="7938" cy="1317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147" name="文本框 46"/>
            <p:cNvSpPr txBox="1">
              <a:spLocks noChangeArrowheads="1"/>
            </p:cNvSpPr>
            <p:nvPr/>
          </p:nvSpPr>
          <p:spPr bwMode="auto">
            <a:xfrm>
              <a:off x="1743100" y="4843539"/>
              <a:ext cx="2736304" cy="288032"/>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院长</a:t>
              </a:r>
              <a:r>
                <a:rPr lang="en-US" altLang="zh-CN" sz="1200">
                  <a:latin typeface="宋体" pitchFamily="2" charset="-122"/>
                  <a:ea typeface="黑体" pitchFamily="2" charset="-122"/>
                </a:rPr>
                <a:t>/</a:t>
              </a:r>
              <a:r>
                <a:rPr lang="zh-CN" altLang="en-US" sz="1200">
                  <a:latin typeface="宋体" pitchFamily="2" charset="-122"/>
                  <a:ea typeface="黑体" pitchFamily="2" charset="-122"/>
                </a:rPr>
                <a:t>书记（主任、总指挥）</a:t>
              </a:r>
            </a:p>
          </p:txBody>
        </p:sp>
        <p:cxnSp>
          <p:nvCxnSpPr>
            <p:cNvPr id="48" name="直接箭头连接符 47"/>
            <p:cNvCxnSpPr/>
            <p:nvPr/>
          </p:nvCxnSpPr>
          <p:spPr>
            <a:xfrm flipH="1">
              <a:off x="3026163" y="5133607"/>
              <a:ext cx="9526" cy="1317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149" name="文本框 48"/>
            <p:cNvSpPr txBox="1">
              <a:spLocks noChangeArrowheads="1"/>
            </p:cNvSpPr>
            <p:nvPr/>
          </p:nvSpPr>
          <p:spPr bwMode="auto">
            <a:xfrm>
              <a:off x="1720293" y="5267980"/>
              <a:ext cx="2736304" cy="288032"/>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副院长（副主任、副指挥）</a:t>
              </a:r>
            </a:p>
          </p:txBody>
        </p:sp>
        <p:cxnSp>
          <p:nvCxnSpPr>
            <p:cNvPr id="50" name="直接箭头连接符 49"/>
            <p:cNvCxnSpPr/>
            <p:nvPr/>
          </p:nvCxnSpPr>
          <p:spPr>
            <a:xfrm flipH="1">
              <a:off x="3011875" y="5547999"/>
              <a:ext cx="9526" cy="1333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151" name="文本框 50"/>
            <p:cNvSpPr txBox="1">
              <a:spLocks noChangeArrowheads="1"/>
            </p:cNvSpPr>
            <p:nvPr/>
          </p:nvSpPr>
          <p:spPr bwMode="auto">
            <a:xfrm>
              <a:off x="2450022" y="5683712"/>
              <a:ext cx="1130799"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责任教师</a:t>
              </a:r>
            </a:p>
          </p:txBody>
        </p:sp>
        <p:cxnSp>
          <p:nvCxnSpPr>
            <p:cNvPr id="52" name="直接箭头连接符 51"/>
            <p:cNvCxnSpPr/>
            <p:nvPr/>
          </p:nvCxnSpPr>
          <p:spPr>
            <a:xfrm flipH="1">
              <a:off x="3008700" y="5952864"/>
              <a:ext cx="7938" cy="1333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153" name="文本框 52"/>
            <p:cNvSpPr txBox="1">
              <a:spLocks noChangeArrowheads="1"/>
            </p:cNvSpPr>
            <p:nvPr/>
          </p:nvSpPr>
          <p:spPr bwMode="auto">
            <a:xfrm>
              <a:off x="2445670" y="6088668"/>
              <a:ext cx="1130799"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实验人员</a:t>
              </a:r>
            </a:p>
          </p:txBody>
        </p:sp>
        <p:cxnSp>
          <p:nvCxnSpPr>
            <p:cNvPr id="54" name="直接箭头连接符 53"/>
            <p:cNvCxnSpPr/>
            <p:nvPr/>
          </p:nvCxnSpPr>
          <p:spPr>
            <a:xfrm>
              <a:off x="4486762" y="4963723"/>
              <a:ext cx="97320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155" name="文本框 54"/>
            <p:cNvSpPr txBox="1">
              <a:spLocks noChangeArrowheads="1"/>
            </p:cNvSpPr>
            <p:nvPr/>
          </p:nvSpPr>
          <p:spPr bwMode="auto">
            <a:xfrm>
              <a:off x="5459622" y="4818073"/>
              <a:ext cx="1204253"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领导责任</a:t>
              </a:r>
            </a:p>
          </p:txBody>
        </p:sp>
        <p:cxnSp>
          <p:nvCxnSpPr>
            <p:cNvPr id="56" name="直接箭头连接符 55"/>
            <p:cNvCxnSpPr/>
            <p:nvPr/>
          </p:nvCxnSpPr>
          <p:spPr>
            <a:xfrm>
              <a:off x="4474061" y="5393991"/>
              <a:ext cx="97320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157" name="文本框 56"/>
            <p:cNvSpPr txBox="1">
              <a:spLocks noChangeArrowheads="1"/>
            </p:cNvSpPr>
            <p:nvPr/>
          </p:nvSpPr>
          <p:spPr bwMode="auto">
            <a:xfrm>
              <a:off x="5446551" y="5249147"/>
              <a:ext cx="1204253"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直接管理责任</a:t>
              </a:r>
            </a:p>
          </p:txBody>
        </p:sp>
        <p:cxnSp>
          <p:nvCxnSpPr>
            <p:cNvPr id="58" name="直接箭头连接符 57"/>
            <p:cNvCxnSpPr>
              <a:stCxn id="48151" idx="3"/>
            </p:cNvCxnSpPr>
            <p:nvPr/>
          </p:nvCxnSpPr>
          <p:spPr>
            <a:xfrm flipV="1">
              <a:off x="3580238" y="5803619"/>
              <a:ext cx="1857501" cy="190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159" name="文本框 58"/>
            <p:cNvSpPr txBox="1">
              <a:spLocks noChangeArrowheads="1"/>
            </p:cNvSpPr>
            <p:nvPr/>
          </p:nvSpPr>
          <p:spPr bwMode="auto">
            <a:xfrm>
              <a:off x="5437845" y="5658459"/>
              <a:ext cx="1204253"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直接责任</a:t>
              </a:r>
            </a:p>
          </p:txBody>
        </p:sp>
        <p:cxnSp>
          <p:nvCxnSpPr>
            <p:cNvPr id="60" name="直接箭头连接符 59"/>
            <p:cNvCxnSpPr>
              <a:stCxn id="48153" idx="3"/>
            </p:cNvCxnSpPr>
            <p:nvPr/>
          </p:nvCxnSpPr>
          <p:spPr>
            <a:xfrm>
              <a:off x="3577063" y="6227537"/>
              <a:ext cx="1860676" cy="31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161" name="文本框 60"/>
            <p:cNvSpPr txBox="1">
              <a:spLocks noChangeArrowheads="1"/>
            </p:cNvSpPr>
            <p:nvPr/>
          </p:nvSpPr>
          <p:spPr bwMode="auto">
            <a:xfrm>
              <a:off x="5437848" y="6085176"/>
              <a:ext cx="1204253"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ea typeface="黑体" pitchFamily="2" charset="-122"/>
                </a:rPr>
                <a:t>事故责任</a:t>
              </a:r>
            </a:p>
          </p:txBody>
        </p:sp>
        <p:sp>
          <p:nvSpPr>
            <p:cNvPr id="48162" name="文本框 29"/>
            <p:cNvSpPr txBox="1">
              <a:spLocks noChangeArrowheads="1"/>
            </p:cNvSpPr>
            <p:nvPr/>
          </p:nvSpPr>
          <p:spPr bwMode="auto">
            <a:xfrm>
              <a:off x="7348212" y="4429132"/>
              <a:ext cx="369332" cy="1928826"/>
            </a:xfrm>
            <a:prstGeom prst="rect">
              <a:avLst/>
            </a:prstGeom>
            <a:noFill/>
            <a:ln w="9525">
              <a:solidFill>
                <a:schemeClr val="tx1"/>
              </a:solidFill>
              <a:miter lim="800000"/>
              <a:headEnd/>
              <a:tailEnd/>
            </a:ln>
          </p:spPr>
          <p:txBody>
            <a:bodyPr vert="eaVert">
              <a:spAutoFit/>
            </a:bodyPr>
            <a:lstStyle/>
            <a:p>
              <a:pPr algn="ctr"/>
              <a:r>
                <a:rPr lang="zh-CN" altLang="en-US" sz="1200">
                  <a:latin typeface="宋体" pitchFamily="2" charset="-122"/>
                  <a:ea typeface="黑体" pitchFamily="2" charset="-122"/>
                </a:rPr>
                <a:t>安  全  秘  书</a:t>
              </a:r>
            </a:p>
          </p:txBody>
        </p:sp>
      </p:grpSp>
      <p:sp>
        <p:nvSpPr>
          <p:cNvPr id="48142" name="Rectangle 50"/>
          <p:cNvSpPr>
            <a:spLocks noChangeArrowheads="1"/>
          </p:cNvSpPr>
          <p:nvPr/>
        </p:nvSpPr>
        <p:spPr bwMode="auto">
          <a:xfrm>
            <a:off x="395288" y="5589588"/>
            <a:ext cx="6769100" cy="1079500"/>
          </a:xfrm>
          <a:prstGeom prst="rect">
            <a:avLst/>
          </a:prstGeom>
          <a:noFill/>
          <a:ln w="63500">
            <a:solidFill>
              <a:srgbClr val="FF0000"/>
            </a:solidFill>
            <a:miter lim="800000"/>
            <a:headEnd/>
            <a:tailEnd/>
          </a:ln>
          <a:effectLst>
            <a:prstShdw prst="shdw17" dist="17961" dir="2700000">
              <a:srgbClr val="990000"/>
            </a:prstShdw>
          </a:effectLst>
        </p:spPr>
        <p:txBody>
          <a:bodyPr wrap="none" anchor="ctr"/>
          <a:lstStyle/>
          <a:p>
            <a:endParaRPr lang="zh-CN" altLang="en-US">
              <a:latin typeface="Franklin Gothic Book" pitchFamily="34" charset="0"/>
              <a:ea typeface="黑体" pitchFamily="2" charset="-122"/>
            </a:endParaRPr>
          </a:p>
        </p:txBody>
      </p:sp>
      <p:sp>
        <p:nvSpPr>
          <p:cNvPr id="55"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（二）落实安全工作责任体制</a:t>
            </a:r>
          </a:p>
        </p:txBody>
      </p:sp>
      <p:sp>
        <p:nvSpPr>
          <p:cNvPr id="59394" name="灯片编号占位符 16"/>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B83F6CED-7DAF-4630-999E-B48C3D520B4A}" type="slidenum">
              <a:rPr lang="zh-CN" altLang="en-US" smtClean="0">
                <a:solidFill>
                  <a:schemeClr val="tx1"/>
                </a:solidFill>
                <a:latin typeface="Arial" pitchFamily="34" charset="0"/>
                <a:cs typeface="Arial" pitchFamily="34" charset="0"/>
              </a:rPr>
              <a:pPr fontAlgn="base">
                <a:spcBef>
                  <a:spcPct val="0"/>
                </a:spcBef>
                <a:spcAft>
                  <a:spcPct val="0"/>
                </a:spcAft>
                <a:defRPr/>
              </a:pPr>
              <a:t>42</a:t>
            </a:fld>
            <a:endParaRPr lang="en-US" altLang="zh-CN" smtClean="0">
              <a:solidFill>
                <a:schemeClr val="tx1"/>
              </a:solidFill>
              <a:latin typeface="Arial" pitchFamily="34" charset="0"/>
              <a:cs typeface="Arial" pitchFamily="34" charset="0"/>
            </a:endParaRPr>
          </a:p>
        </p:txBody>
      </p:sp>
      <p:sp>
        <p:nvSpPr>
          <p:cNvPr id="22" name="矩形 21"/>
          <p:cNvSpPr/>
          <p:nvPr/>
        </p:nvSpPr>
        <p:spPr>
          <a:xfrm>
            <a:off x="642938" y="1773238"/>
            <a:ext cx="8358187" cy="457200"/>
          </a:xfrm>
          <a:prstGeom prst="rect">
            <a:avLst/>
          </a:prstGeom>
        </p:spPr>
        <p:txBody>
          <a:bodyPr>
            <a:spAutoFit/>
          </a:bodyPr>
          <a:lstStyle/>
          <a:p>
            <a:pPr marL="457200" indent="-457200">
              <a:spcBef>
                <a:spcPts val="1200"/>
              </a:spcBef>
              <a:spcAft>
                <a:spcPts val="600"/>
              </a:spcAft>
              <a:buClr>
                <a:srgbClr val="0BD0D9"/>
              </a:buClr>
              <a:buSzPct val="95000"/>
              <a:defRPr/>
            </a:pPr>
            <a:r>
              <a:rPr lang="en-US" altLang="zh-CN" sz="2400" b="1">
                <a:solidFill>
                  <a:srgbClr val="C00000"/>
                </a:solidFill>
                <a:effectLst>
                  <a:outerShdw blurRad="38100" dist="38100" dir="2700000" algn="tl">
                    <a:srgbClr val="C0C0C0"/>
                  </a:outerShdw>
                </a:effectLst>
                <a:latin typeface="华文中宋" pitchFamily="2" charset="-122"/>
                <a:ea typeface="华文中宋" pitchFamily="2" charset="-122"/>
              </a:rPr>
              <a:t>2.  </a:t>
            </a:r>
            <a:r>
              <a:rPr lang="zh-CN" altLang="en-US" sz="2400" b="1">
                <a:solidFill>
                  <a:srgbClr val="C00000"/>
                </a:solidFill>
                <a:effectLst>
                  <a:outerShdw blurRad="38100" dist="38100" dir="2700000" algn="tl">
                    <a:srgbClr val="C0C0C0"/>
                  </a:outerShdw>
                </a:effectLst>
                <a:latin typeface="华文中宋" pitchFamily="2" charset="-122"/>
                <a:ea typeface="华文中宋" pitchFamily="2" charset="-122"/>
              </a:rPr>
              <a:t>逐级签订安全责任书</a:t>
            </a:r>
            <a:endParaRPr lang="en-US" altLang="zh-CN" sz="2400" b="1">
              <a:solidFill>
                <a:srgbClr val="C00000"/>
              </a:solidFill>
              <a:effectLst>
                <a:outerShdw blurRad="38100" dist="38100" dir="2700000" algn="tl">
                  <a:srgbClr val="C0C0C0"/>
                </a:outerShdw>
              </a:effectLst>
              <a:latin typeface="华文中宋" pitchFamily="2" charset="-122"/>
              <a:ea typeface="华文中宋" pitchFamily="2" charset="-122"/>
            </a:endParaRPr>
          </a:p>
        </p:txBody>
      </p:sp>
      <p:sp>
        <p:nvSpPr>
          <p:cNvPr id="49157" name="矩形 1"/>
          <p:cNvSpPr>
            <a:spLocks noChangeArrowheads="1"/>
          </p:cNvSpPr>
          <p:nvPr/>
        </p:nvSpPr>
        <p:spPr bwMode="auto">
          <a:xfrm>
            <a:off x="539750" y="2355850"/>
            <a:ext cx="8461375" cy="1082675"/>
          </a:xfrm>
          <a:prstGeom prst="rect">
            <a:avLst/>
          </a:prstGeom>
          <a:noFill/>
          <a:ln w="9525">
            <a:noFill/>
            <a:miter lim="800000"/>
            <a:headEnd/>
            <a:tailEnd/>
          </a:ln>
        </p:spPr>
        <p:txBody>
          <a:bodyPr>
            <a:spAutoFit/>
          </a:bodyPr>
          <a:lstStyle/>
          <a:p>
            <a:pPr marL="469900" indent="-469900" algn="just">
              <a:lnSpc>
                <a:spcPts val="2200"/>
              </a:lnSpc>
              <a:spcBef>
                <a:spcPts val="600"/>
              </a:spcBef>
              <a:buSzPct val="95000"/>
              <a:buFont typeface="Wingdings" pitchFamily="2" charset="2"/>
              <a:buChar char="n"/>
            </a:pPr>
            <a:r>
              <a:rPr lang="zh-CN" altLang="en-US">
                <a:latin typeface="华文中宋" pitchFamily="2" charset="-122"/>
                <a:ea typeface="华文中宋" pitchFamily="2" charset="-122"/>
              </a:rPr>
              <a:t>学校与教学科研二级单位签订</a:t>
            </a:r>
            <a:r>
              <a:rPr lang="en-US" altLang="zh-CN">
                <a:latin typeface="华文中宋" pitchFamily="2" charset="-122"/>
                <a:ea typeface="华文中宋" pitchFamily="2" charset="-122"/>
              </a:rPr>
              <a:t>《</a:t>
            </a:r>
            <a:r>
              <a:rPr lang="zh-CN" altLang="en-US">
                <a:solidFill>
                  <a:srgbClr val="0000FF"/>
                </a:solidFill>
                <a:latin typeface="华文中宋" pitchFamily="2" charset="-122"/>
                <a:ea typeface="华文中宋" pitchFamily="2" charset="-122"/>
              </a:rPr>
              <a:t>实验室安全责任书（教学科研二级单位用）</a:t>
            </a:r>
            <a:r>
              <a:rPr lang="en-US" altLang="zh-CN">
                <a:solidFill>
                  <a:srgbClr val="0000FF"/>
                </a:solidFill>
                <a:latin typeface="华文中宋" pitchFamily="2" charset="-122"/>
                <a:ea typeface="华文中宋" pitchFamily="2" charset="-122"/>
              </a:rPr>
              <a:t>》</a:t>
            </a:r>
            <a:endParaRPr lang="en-US" altLang="zh-CN">
              <a:latin typeface="华文中宋" pitchFamily="2" charset="-122"/>
              <a:ea typeface="华文中宋" pitchFamily="2" charset="-122"/>
            </a:endParaRPr>
          </a:p>
          <a:p>
            <a:pPr marL="469900" indent="-469900" algn="just">
              <a:lnSpc>
                <a:spcPts val="2200"/>
              </a:lnSpc>
              <a:spcBef>
                <a:spcPts val="600"/>
              </a:spcBef>
              <a:buSzPct val="95000"/>
              <a:buFont typeface="Wingdings" pitchFamily="2" charset="2"/>
              <a:buChar char="n"/>
            </a:pPr>
            <a:r>
              <a:rPr lang="zh-CN" altLang="en-US">
                <a:latin typeface="华文中宋" pitchFamily="2" charset="-122"/>
                <a:ea typeface="华文中宋" pitchFamily="2" charset="-122"/>
              </a:rPr>
              <a:t>教学科研二级单位与实验室签订</a:t>
            </a:r>
            <a:r>
              <a:rPr lang="en-US" altLang="zh-CN">
                <a:latin typeface="华文中宋" pitchFamily="2" charset="-122"/>
                <a:ea typeface="华文中宋" pitchFamily="2" charset="-122"/>
              </a:rPr>
              <a:t>《</a:t>
            </a:r>
            <a:r>
              <a:rPr lang="zh-CN" altLang="en-US">
                <a:solidFill>
                  <a:srgbClr val="0000FF"/>
                </a:solidFill>
                <a:latin typeface="华文中宋" pitchFamily="2" charset="-122"/>
                <a:ea typeface="华文中宋" pitchFamily="2" charset="-122"/>
              </a:rPr>
              <a:t>实验室安全责任书（实验室用） </a:t>
            </a:r>
            <a:r>
              <a:rPr lang="en-US" altLang="zh-CN">
                <a:solidFill>
                  <a:srgbClr val="0000FF"/>
                </a:solidFill>
                <a:latin typeface="华文中宋" pitchFamily="2" charset="-122"/>
                <a:ea typeface="华文中宋" pitchFamily="2" charset="-122"/>
              </a:rPr>
              <a:t>》</a:t>
            </a:r>
            <a:endParaRPr lang="en-US" altLang="zh-CN">
              <a:latin typeface="华文中宋" pitchFamily="2" charset="-122"/>
              <a:ea typeface="华文中宋" pitchFamily="2" charset="-122"/>
            </a:endParaRPr>
          </a:p>
          <a:p>
            <a:pPr marL="469900" indent="-469900" algn="just">
              <a:lnSpc>
                <a:spcPts val="2200"/>
              </a:lnSpc>
              <a:spcBef>
                <a:spcPts val="600"/>
              </a:spcBef>
              <a:buSzPct val="95000"/>
              <a:buFont typeface="Wingdings" pitchFamily="2" charset="2"/>
              <a:buChar char="n"/>
            </a:pPr>
            <a:r>
              <a:rPr lang="zh-CN" altLang="en-US">
                <a:latin typeface="华文中宋" pitchFamily="2" charset="-122"/>
                <a:ea typeface="华文中宋" pitchFamily="2" charset="-122"/>
              </a:rPr>
              <a:t>实验用房责任教师与实验人员签订</a:t>
            </a:r>
            <a:r>
              <a:rPr lang="en-US" altLang="zh-CN">
                <a:latin typeface="华文中宋" pitchFamily="2" charset="-122"/>
                <a:ea typeface="华文中宋" pitchFamily="2" charset="-122"/>
              </a:rPr>
              <a:t>《</a:t>
            </a:r>
            <a:r>
              <a:rPr lang="zh-CN" altLang="en-US">
                <a:solidFill>
                  <a:srgbClr val="0000FF"/>
                </a:solidFill>
                <a:latin typeface="华文中宋" pitchFamily="2" charset="-122"/>
                <a:ea typeface="华文中宋" pitchFamily="2" charset="-122"/>
              </a:rPr>
              <a:t>实验室安全责任书（实验人员用） </a:t>
            </a:r>
            <a:r>
              <a:rPr lang="en-US" altLang="zh-CN">
                <a:solidFill>
                  <a:srgbClr val="0000FF"/>
                </a:solidFill>
                <a:latin typeface="华文中宋" pitchFamily="2" charset="-122"/>
                <a:ea typeface="华文中宋" pitchFamily="2" charset="-122"/>
              </a:rPr>
              <a:t>》</a:t>
            </a:r>
          </a:p>
        </p:txBody>
      </p:sp>
      <p:pic>
        <p:nvPicPr>
          <p:cNvPr id="49158" name="Picture 2"/>
          <p:cNvPicPr>
            <a:picLocks noChangeAspect="1" noChangeArrowheads="1"/>
          </p:cNvPicPr>
          <p:nvPr/>
        </p:nvPicPr>
        <p:blipFill>
          <a:blip r:embed="rId2"/>
          <a:srcRect/>
          <a:stretch>
            <a:fillRect/>
          </a:stretch>
        </p:blipFill>
        <p:spPr bwMode="auto">
          <a:xfrm>
            <a:off x="3540125" y="3614738"/>
            <a:ext cx="1946275" cy="2819400"/>
          </a:xfrm>
          <a:prstGeom prst="rect">
            <a:avLst/>
          </a:prstGeom>
          <a:noFill/>
          <a:ln w="9525">
            <a:noFill/>
            <a:miter lim="800000"/>
            <a:headEnd/>
            <a:tailEnd/>
          </a:ln>
        </p:spPr>
      </p:pic>
      <p:pic>
        <p:nvPicPr>
          <p:cNvPr id="49159" name="Picture 3"/>
          <p:cNvPicPr>
            <a:picLocks noChangeAspect="1" noChangeArrowheads="1"/>
          </p:cNvPicPr>
          <p:nvPr/>
        </p:nvPicPr>
        <p:blipFill>
          <a:blip r:embed="rId3"/>
          <a:srcRect/>
          <a:stretch>
            <a:fillRect/>
          </a:stretch>
        </p:blipFill>
        <p:spPr bwMode="auto">
          <a:xfrm>
            <a:off x="1066800" y="3609975"/>
            <a:ext cx="1944688" cy="2867025"/>
          </a:xfrm>
          <a:prstGeom prst="rect">
            <a:avLst/>
          </a:prstGeom>
          <a:noFill/>
          <a:ln w="9525">
            <a:noFill/>
            <a:miter lim="800000"/>
            <a:headEnd/>
            <a:tailEnd/>
          </a:ln>
        </p:spPr>
      </p:pic>
      <p:pic>
        <p:nvPicPr>
          <p:cNvPr id="49160" name="Picture 4"/>
          <p:cNvPicPr>
            <a:picLocks noChangeAspect="1" noChangeArrowheads="1"/>
          </p:cNvPicPr>
          <p:nvPr/>
        </p:nvPicPr>
        <p:blipFill>
          <a:blip r:embed="rId4"/>
          <a:srcRect/>
          <a:stretch>
            <a:fillRect/>
          </a:stretch>
        </p:blipFill>
        <p:spPr bwMode="auto">
          <a:xfrm>
            <a:off x="6069013" y="3627438"/>
            <a:ext cx="2038350" cy="2798762"/>
          </a:xfrm>
          <a:prstGeom prst="rect">
            <a:avLst/>
          </a:prstGeom>
          <a:noFill/>
          <a:ln w="9525">
            <a:noFill/>
            <a:miter lim="800000"/>
            <a:headEnd/>
            <a:tailEnd/>
          </a:ln>
        </p:spPr>
      </p:pic>
      <p:sp>
        <p:nvSpPr>
          <p:cNvPr id="49161" name="Rectangle 11"/>
          <p:cNvSpPr>
            <a:spLocks noChangeArrowheads="1"/>
          </p:cNvSpPr>
          <p:nvPr/>
        </p:nvSpPr>
        <p:spPr bwMode="auto">
          <a:xfrm>
            <a:off x="539750" y="3071813"/>
            <a:ext cx="8280400" cy="396875"/>
          </a:xfrm>
          <a:prstGeom prst="rect">
            <a:avLst/>
          </a:prstGeom>
          <a:noFill/>
          <a:ln w="63500">
            <a:solidFill>
              <a:srgbClr val="FF0000"/>
            </a:solidFill>
            <a:miter lim="800000"/>
            <a:headEnd/>
            <a:tailEnd/>
          </a:ln>
          <a:effectLst>
            <a:prstShdw prst="shdw17" dist="17961" dir="2700000">
              <a:srgbClr val="990000"/>
            </a:prstShdw>
          </a:effectLst>
        </p:spPr>
        <p:txBody>
          <a:bodyPr wrap="none" anchor="ctr"/>
          <a:lstStyle/>
          <a:p>
            <a:endParaRPr lang="zh-CN" altLang="en-US">
              <a:latin typeface="Franklin Gothic Book" pitchFamily="34" charset="0"/>
              <a:ea typeface="黑体" pitchFamily="2" charset="-122"/>
            </a:endParaRPr>
          </a:p>
        </p:txBody>
      </p:sp>
      <p:sp>
        <p:nvSpPr>
          <p:cNvPr id="49162" name="Rectangle 14"/>
          <p:cNvSpPr>
            <a:spLocks noChangeArrowheads="1"/>
          </p:cNvSpPr>
          <p:nvPr/>
        </p:nvSpPr>
        <p:spPr bwMode="auto">
          <a:xfrm>
            <a:off x="6084888" y="3644900"/>
            <a:ext cx="2016125" cy="2808288"/>
          </a:xfrm>
          <a:prstGeom prst="rect">
            <a:avLst/>
          </a:prstGeom>
          <a:noFill/>
          <a:ln w="63500">
            <a:solidFill>
              <a:srgbClr val="FF0000"/>
            </a:solidFill>
            <a:miter lim="800000"/>
            <a:headEnd/>
            <a:tailEnd/>
          </a:ln>
          <a:effectLst>
            <a:prstShdw prst="shdw17" dist="17961" dir="2700000">
              <a:srgbClr val="990000"/>
            </a:prstShdw>
          </a:effectLst>
        </p:spPr>
        <p:txBody>
          <a:bodyPr wrap="none" anchor="ctr"/>
          <a:lstStyle/>
          <a:p>
            <a:endParaRPr lang="zh-CN" altLang="en-US">
              <a:latin typeface="Franklin Gothic Book" pitchFamily="34" charset="0"/>
              <a:ea typeface="黑体" pitchFamily="2" charset="-122"/>
            </a:endParaRPr>
          </a:p>
        </p:txBody>
      </p:sp>
      <p:sp>
        <p:nvSpPr>
          <p:cNvPr id="14"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34"/>
          <p:cNvSpPr>
            <a:spLocks noChangeArrowheads="1"/>
          </p:cNvSpPr>
          <p:nvPr/>
        </p:nvSpPr>
        <p:spPr bwMode="auto">
          <a:xfrm>
            <a:off x="0" y="1125538"/>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buFont typeface="Arial" pitchFamily="34" charset="0"/>
              <a:buNone/>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（三）制定及完善规章制度体系</a:t>
            </a:r>
          </a:p>
        </p:txBody>
      </p:sp>
      <p:sp>
        <p:nvSpPr>
          <p:cNvPr id="60418" name="灯片编号占位符 7"/>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BEE5A791-FA30-4EA3-AA7F-F74A11B90710}" type="slidenum">
              <a:rPr lang="zh-CN" altLang="en-US" smtClean="0">
                <a:solidFill>
                  <a:schemeClr val="tx1"/>
                </a:solidFill>
                <a:latin typeface="Arial" pitchFamily="34" charset="0"/>
                <a:cs typeface="Arial" pitchFamily="34" charset="0"/>
              </a:rPr>
              <a:pPr fontAlgn="base">
                <a:spcBef>
                  <a:spcPct val="0"/>
                </a:spcBef>
                <a:spcAft>
                  <a:spcPct val="0"/>
                </a:spcAft>
                <a:defRPr/>
              </a:pPr>
              <a:t>43</a:t>
            </a:fld>
            <a:endParaRPr lang="en-US" altLang="zh-CN" smtClean="0">
              <a:solidFill>
                <a:schemeClr val="tx1"/>
              </a:solidFill>
              <a:latin typeface="Arial" pitchFamily="34" charset="0"/>
              <a:cs typeface="Arial" pitchFamily="34" charset="0"/>
            </a:endParaRPr>
          </a:p>
        </p:txBody>
      </p:sp>
      <p:graphicFrame>
        <p:nvGraphicFramePr>
          <p:cNvPr id="9" name="表格 8"/>
          <p:cNvGraphicFramePr>
            <a:graphicFrameLocks noGrp="1"/>
          </p:cNvGraphicFramePr>
          <p:nvPr/>
        </p:nvGraphicFramePr>
        <p:xfrm>
          <a:off x="644525" y="1828800"/>
          <a:ext cx="7095163" cy="4418484"/>
        </p:xfrm>
        <a:graphic>
          <a:graphicData uri="http://schemas.openxmlformats.org/drawingml/2006/table">
            <a:tbl>
              <a:tblPr/>
              <a:tblGrid>
                <a:gridCol w="779417"/>
                <a:gridCol w="1995265"/>
                <a:gridCol w="4320481"/>
              </a:tblGrid>
              <a:tr h="303650">
                <a:tc>
                  <a:txBody>
                    <a:bodyPr/>
                    <a:lstStyle/>
                    <a:p>
                      <a:pPr algn="ctr" fontAlgn="ctr"/>
                      <a:r>
                        <a:rPr lang="zh-CN" altLang="en-US" sz="1400" b="1" i="0" u="none" strike="noStrike" dirty="0" smtClean="0">
                          <a:solidFill>
                            <a:srgbClr val="000000"/>
                          </a:solidFill>
                          <a:latin typeface="宋体" pitchFamily="2" charset="-122"/>
                          <a:ea typeface="宋体" pitchFamily="2" charset="-122"/>
                        </a:rPr>
                        <a:t>主体</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algn="ctr" fontAlgn="ctr"/>
                      <a:r>
                        <a:rPr lang="zh-CN" altLang="en-US" sz="1400" b="1" u="none" strike="noStrike" dirty="0">
                          <a:latin typeface="宋体" pitchFamily="2" charset="-122"/>
                          <a:ea typeface="宋体" pitchFamily="2" charset="-122"/>
                        </a:rPr>
                        <a:t>文件级别</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algn="ctr" fontAlgn="ctr"/>
                      <a:r>
                        <a:rPr lang="zh-CN" altLang="en-US" sz="1400" b="1" u="none" strike="noStrike" dirty="0">
                          <a:latin typeface="宋体" pitchFamily="2" charset="-122"/>
                          <a:ea typeface="宋体" pitchFamily="2" charset="-122"/>
                        </a:rPr>
                        <a:t>文件名称</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r>
              <a:tr h="197863">
                <a:tc rowSpan="14">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kumimoji="0" lang="zh-CN" altLang="en-US" sz="16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rPr>
                        <a:t>学校</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ctr" fontAlgn="ctr"/>
                      <a:r>
                        <a:rPr lang="zh-CN" altLang="en-US" sz="1400" b="1" u="none" strike="noStrike" dirty="0" smtClean="0">
                          <a:latin typeface="宋体" pitchFamily="2" charset="-122"/>
                          <a:ea typeface="宋体" pitchFamily="2" charset="-122"/>
                        </a:rPr>
                        <a:t>一级文件</a:t>
                      </a:r>
                      <a:endParaRPr lang="en-US" altLang="zh-CN" sz="1400" b="1" u="none" strike="noStrike" dirty="0" smtClean="0">
                        <a:latin typeface="宋体" pitchFamily="2" charset="-122"/>
                        <a:ea typeface="宋体" pitchFamily="2" charset="-122"/>
                      </a:endParaRPr>
                    </a:p>
                    <a:p>
                      <a:pPr algn="ctr" fontAlgn="ctr"/>
                      <a:r>
                        <a:rPr lang="zh-CN" altLang="en-US" sz="1400" dirty="0" smtClean="0">
                          <a:solidFill>
                            <a:srgbClr val="0000FF"/>
                          </a:solidFill>
                          <a:latin typeface="宋体" pitchFamily="2" charset="-122"/>
                          <a:ea typeface="宋体" pitchFamily="2" charset="-122"/>
                        </a:rPr>
                        <a:t>学校纲领性文件</a:t>
                      </a:r>
                      <a:endParaRPr lang="en-US" altLang="zh-CN" sz="1400" dirty="0" smtClean="0">
                        <a:solidFill>
                          <a:srgbClr val="0000FF"/>
                        </a:solidFill>
                        <a:latin typeface="宋体" pitchFamily="2" charset="-122"/>
                        <a:ea typeface="宋体" pitchFamily="2" charset="-122"/>
                      </a:endParaRPr>
                    </a:p>
                    <a:p>
                      <a:pPr algn="ctr" fontAlgn="ctr"/>
                      <a:r>
                        <a:rPr lang="zh-CN" altLang="en-US" sz="1400" dirty="0" smtClean="0">
                          <a:solidFill>
                            <a:srgbClr val="0000FF"/>
                          </a:solidFill>
                          <a:latin typeface="宋体" pitchFamily="2" charset="-122"/>
                          <a:ea typeface="宋体" pitchFamily="2" charset="-122"/>
                        </a:rPr>
                        <a:t>规定基本行为规范</a:t>
                      </a:r>
                      <a:endParaRPr lang="zh-CN" altLang="en-US" sz="1400" b="1" i="0" u="none" strike="noStrike" dirty="0" smtClean="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r>
                        <a:rPr lang="zh-CN" altLang="en-US" sz="1100" b="1" u="none" strike="noStrike" kern="1200" dirty="0">
                          <a:solidFill>
                            <a:srgbClr val="FF0000"/>
                          </a:solidFill>
                          <a:latin typeface="宋体" pitchFamily="2" charset="-122"/>
                          <a:ea typeface="宋体" pitchFamily="2" charset="-122"/>
                        </a:rPr>
                        <a:t>北京科技大学实验室技术安全管理</a:t>
                      </a:r>
                      <a:r>
                        <a:rPr lang="zh-CN" altLang="en-US" sz="1100" b="1" u="none" strike="noStrike" kern="1200" dirty="0" smtClean="0">
                          <a:solidFill>
                            <a:srgbClr val="FF0000"/>
                          </a:solidFill>
                          <a:latin typeface="宋体" pitchFamily="2" charset="-122"/>
                          <a:ea typeface="宋体" pitchFamily="2" charset="-122"/>
                        </a:rPr>
                        <a:t>规定</a:t>
                      </a:r>
                      <a:r>
                        <a:rPr kumimoji="0" lang="zh-CN" altLang="en-US" sz="1100" b="1" u="none" strike="noStrike" kern="1200" dirty="0" smtClean="0">
                          <a:solidFill>
                            <a:srgbClr val="FF0000"/>
                          </a:solidFill>
                          <a:latin typeface="宋体" pitchFamily="2" charset="-122"/>
                          <a:ea typeface="宋体" pitchFamily="2" charset="-122"/>
                          <a:cs typeface="+mn-cs"/>
                        </a:rPr>
                        <a:t>（校发</a:t>
                      </a:r>
                      <a:r>
                        <a:rPr kumimoji="0" lang="en-US" altLang="zh-CN" sz="1100" b="1" u="none" strike="noStrike" kern="1200" dirty="0" smtClean="0">
                          <a:solidFill>
                            <a:srgbClr val="FF0000"/>
                          </a:solidFill>
                          <a:latin typeface="宋体" pitchFamily="2" charset="-122"/>
                          <a:ea typeface="宋体" pitchFamily="2" charset="-122"/>
                          <a:cs typeface="+mn-cs"/>
                        </a:rPr>
                        <a:t>【2015】28</a:t>
                      </a:r>
                      <a:r>
                        <a:rPr kumimoji="0" lang="zh-CN" altLang="en-US" sz="1100" b="1" u="none" strike="noStrike" kern="1200" dirty="0" smtClean="0">
                          <a:solidFill>
                            <a:srgbClr val="FF0000"/>
                          </a:solidFill>
                          <a:latin typeface="宋体" pitchFamily="2" charset="-122"/>
                          <a:ea typeface="宋体" pitchFamily="2" charset="-122"/>
                          <a:cs typeface="+mn-cs"/>
                        </a:rPr>
                        <a:t>号）</a:t>
                      </a:r>
                      <a:endParaRPr kumimoji="0" lang="zh-CN" altLang="en-US" sz="1100" b="1" u="none" strike="noStrike" kern="1200" dirty="0">
                        <a:solidFill>
                          <a:srgbClr val="FF0000"/>
                        </a:solidFill>
                        <a:latin typeface="宋体" pitchFamily="2" charset="-122"/>
                        <a:ea typeface="宋体" pitchFamily="2" charset="-122"/>
                        <a:cs typeface="+mn-cs"/>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pPr algn="ctr">
                        <a:lnSpc>
                          <a:spcPts val="1400"/>
                        </a:lnSpc>
                        <a:spcBef>
                          <a:spcPts val="600"/>
                        </a:spcBef>
                        <a:spcAft>
                          <a:spcPts val="0"/>
                        </a:spcAft>
                      </a:pPr>
                      <a:endParaRPr kumimoji="0" lang="zh-CN" sz="14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zh-CN" altLang="en-US" sz="1100" b="1" u="none" strike="noStrike" dirty="0">
                          <a:solidFill>
                            <a:srgbClr val="FF0000"/>
                          </a:solidFill>
                          <a:latin typeface="宋体" pitchFamily="2" charset="-122"/>
                          <a:ea typeface="宋体" pitchFamily="2" charset="-122"/>
                        </a:rPr>
                        <a:t>北京科技大学实验室技术安全责任</a:t>
                      </a:r>
                      <a:r>
                        <a:rPr lang="zh-CN" altLang="en-US" sz="1100" b="1" u="none" strike="noStrike" dirty="0" smtClean="0">
                          <a:solidFill>
                            <a:srgbClr val="FF0000"/>
                          </a:solidFill>
                          <a:latin typeface="宋体" pitchFamily="2" charset="-122"/>
                          <a:ea typeface="宋体" pitchFamily="2" charset="-122"/>
                        </a:rPr>
                        <a:t>追究暂行规定</a:t>
                      </a:r>
                      <a:r>
                        <a:rPr kumimoji="0" lang="zh-CN" altLang="en-US" sz="1100" b="1" u="none" strike="noStrike" kern="1200" dirty="0" smtClean="0">
                          <a:solidFill>
                            <a:srgbClr val="FF0000"/>
                          </a:solidFill>
                          <a:latin typeface="宋体" pitchFamily="2" charset="-122"/>
                          <a:ea typeface="宋体" pitchFamily="2" charset="-122"/>
                          <a:cs typeface="+mn-cs"/>
                        </a:rPr>
                        <a:t>（校发</a:t>
                      </a:r>
                      <a:r>
                        <a:rPr kumimoji="0" lang="en-US" altLang="zh-CN" sz="1100" b="1" u="none" strike="noStrike" kern="1200" dirty="0" smtClean="0">
                          <a:solidFill>
                            <a:srgbClr val="FF0000"/>
                          </a:solidFill>
                          <a:latin typeface="宋体" pitchFamily="2" charset="-122"/>
                          <a:ea typeface="宋体" pitchFamily="2" charset="-122"/>
                          <a:cs typeface="+mn-cs"/>
                        </a:rPr>
                        <a:t>【2015】29</a:t>
                      </a:r>
                      <a:r>
                        <a:rPr kumimoji="0" lang="zh-CN" altLang="en-US" sz="1100" b="1" u="none" strike="noStrike" kern="1200" dirty="0" smtClean="0">
                          <a:solidFill>
                            <a:srgbClr val="FF0000"/>
                          </a:solidFill>
                          <a:latin typeface="宋体" pitchFamily="2" charset="-122"/>
                          <a:ea typeface="宋体" pitchFamily="2" charset="-122"/>
                          <a:cs typeface="+mn-cs"/>
                        </a:rPr>
                        <a:t>号）</a:t>
                      </a:r>
                      <a:endParaRPr lang="zh-CN" altLang="en-US" sz="1100" b="1" i="0" u="none" strike="noStrike" dirty="0">
                        <a:solidFill>
                          <a:srgbClr val="FF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pPr algn="ctr">
                        <a:lnSpc>
                          <a:spcPts val="1400"/>
                        </a:lnSpc>
                        <a:spcBef>
                          <a:spcPts val="600"/>
                        </a:spcBef>
                        <a:spcAft>
                          <a:spcPts val="0"/>
                        </a:spcAft>
                      </a:pPr>
                      <a:endParaRPr kumimoji="0" lang="zh-CN" sz="14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zh-CN" altLang="en-US" sz="1100" b="1" u="none" strike="noStrike" dirty="0">
                          <a:solidFill>
                            <a:srgbClr val="00B050"/>
                          </a:solidFill>
                          <a:latin typeface="宋体" pitchFamily="2" charset="-122"/>
                          <a:ea typeface="宋体" pitchFamily="2" charset="-122"/>
                        </a:rPr>
                        <a:t>北京科技大学环境保护管理</a:t>
                      </a:r>
                      <a:r>
                        <a:rPr lang="zh-CN" altLang="en-US" sz="1100" b="1" u="none" strike="noStrike" dirty="0" smtClean="0">
                          <a:solidFill>
                            <a:srgbClr val="00B050"/>
                          </a:solidFill>
                          <a:latin typeface="宋体" pitchFamily="2" charset="-122"/>
                          <a:ea typeface="宋体" pitchFamily="2" charset="-122"/>
                        </a:rPr>
                        <a:t>规定（修订） </a:t>
                      </a:r>
                      <a:endParaRPr lang="zh-CN" altLang="en-US" sz="1100" b="1" i="0" u="none" strike="noStrike" dirty="0">
                        <a:solidFill>
                          <a:srgbClr val="00B05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pPr algn="ctr">
                        <a:lnSpc>
                          <a:spcPts val="1400"/>
                        </a:lnSpc>
                        <a:spcBef>
                          <a:spcPts val="600"/>
                        </a:spcBef>
                        <a:spcAft>
                          <a:spcPts val="0"/>
                        </a:spcAft>
                      </a:pPr>
                      <a:endParaRPr kumimoji="0" lang="zh-CN" sz="14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zh-CN" altLang="en-US" sz="1100" b="1" u="none" strike="noStrike" dirty="0">
                          <a:solidFill>
                            <a:srgbClr val="00B050"/>
                          </a:solidFill>
                          <a:latin typeface="宋体" pitchFamily="2" charset="-122"/>
                          <a:ea typeface="宋体" pitchFamily="2" charset="-122"/>
                        </a:rPr>
                        <a:t>北京科技大学实验室安全事故应急</a:t>
                      </a:r>
                      <a:r>
                        <a:rPr lang="zh-CN" altLang="en-US" sz="1100" b="1" u="none" strike="noStrike" dirty="0" smtClean="0">
                          <a:solidFill>
                            <a:srgbClr val="00B050"/>
                          </a:solidFill>
                          <a:latin typeface="宋体" pitchFamily="2" charset="-122"/>
                          <a:ea typeface="宋体" pitchFamily="2" charset="-122"/>
                        </a:rPr>
                        <a:t>预案（新制定）</a:t>
                      </a:r>
                      <a:endParaRPr lang="zh-CN" altLang="en-US" sz="1100" b="1" i="0" u="none" strike="noStrike" dirty="0">
                        <a:solidFill>
                          <a:srgbClr val="00B05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pPr algn="ctr" fontAlgn="ctr"/>
                      <a:endParaRPr lang="zh-CN" altLang="en-US" sz="1400" b="1" i="0" u="none" strike="noStrike" dirty="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5">
                  <a:txBody>
                    <a:bodyPr/>
                    <a:lstStyle/>
                    <a:p>
                      <a:pPr algn="ctr" fontAlgn="ctr"/>
                      <a:r>
                        <a:rPr lang="zh-CN" altLang="en-US" sz="1400" b="1" u="none" strike="noStrike" dirty="0" smtClean="0">
                          <a:latin typeface="宋体" pitchFamily="2" charset="-122"/>
                          <a:ea typeface="宋体" pitchFamily="2" charset="-122"/>
                        </a:rPr>
                        <a:t>二级文件</a:t>
                      </a:r>
                      <a:endParaRPr lang="en-US" altLang="zh-CN" sz="1400" b="1" u="none" strike="noStrike" dirty="0" smtClean="0">
                        <a:latin typeface="宋体" pitchFamily="2" charset="-122"/>
                        <a:ea typeface="宋体" pitchFamily="2" charset="-122"/>
                      </a:endParaRPr>
                    </a:p>
                    <a:p>
                      <a:pPr algn="ctr" fontAlgn="ctr"/>
                      <a:r>
                        <a:rPr lang="zh-CN" altLang="en-US" sz="1400" dirty="0" smtClean="0">
                          <a:solidFill>
                            <a:srgbClr val="0000FF"/>
                          </a:solidFill>
                          <a:latin typeface="宋体" pitchFamily="2" charset="-122"/>
                          <a:ea typeface="宋体" pitchFamily="2" charset="-122"/>
                        </a:rPr>
                        <a:t>补充细化一级文件</a:t>
                      </a:r>
                      <a:endParaRPr lang="en-US" altLang="zh-CN" sz="1400" dirty="0" smtClean="0">
                        <a:solidFill>
                          <a:srgbClr val="0000FF"/>
                        </a:solidFill>
                        <a:latin typeface="宋体" pitchFamily="2" charset="-122"/>
                        <a:ea typeface="宋体" pitchFamily="2" charset="-122"/>
                      </a:endParaRPr>
                    </a:p>
                    <a:p>
                      <a:pPr algn="ctr" fontAlgn="ctr"/>
                      <a:r>
                        <a:rPr lang="zh-CN" altLang="en-US" sz="1400" dirty="0" smtClean="0">
                          <a:solidFill>
                            <a:srgbClr val="0000FF"/>
                          </a:solidFill>
                          <a:latin typeface="宋体" pitchFamily="2" charset="-122"/>
                          <a:ea typeface="宋体" pitchFamily="2" charset="-122"/>
                        </a:rPr>
                        <a:t>针对特定隐患</a:t>
                      </a:r>
                      <a:endParaRPr lang="zh-CN" altLang="en-US" sz="1400" b="1" i="0" u="none" strike="noStrike" dirty="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rtl="0" fontAlgn="ctr"/>
                      <a:r>
                        <a:rPr lang="zh-CN" altLang="en-US" sz="1100" b="1" u="none" strike="noStrike" dirty="0">
                          <a:solidFill>
                            <a:srgbClr val="00B050"/>
                          </a:solidFill>
                          <a:latin typeface="宋体" pitchFamily="2" charset="-122"/>
                          <a:ea typeface="宋体" pitchFamily="2" charset="-122"/>
                        </a:rPr>
                        <a:t>北京科技大学危险</a:t>
                      </a:r>
                      <a:r>
                        <a:rPr kumimoji="0" lang="zh-CN" altLang="en-US" sz="1100" b="1" u="none" strike="noStrike" kern="1200" dirty="0">
                          <a:solidFill>
                            <a:srgbClr val="00B050"/>
                          </a:solidFill>
                          <a:latin typeface="宋体" pitchFamily="2" charset="-122"/>
                          <a:ea typeface="宋体" pitchFamily="2" charset="-122"/>
                          <a:cs typeface="+mn-cs"/>
                        </a:rPr>
                        <a:t>化学品</a:t>
                      </a:r>
                      <a:r>
                        <a:rPr lang="zh-CN" altLang="en-US" sz="1100" b="1" u="none" strike="noStrike" dirty="0">
                          <a:solidFill>
                            <a:srgbClr val="00B050"/>
                          </a:solidFill>
                          <a:latin typeface="宋体" pitchFamily="2" charset="-122"/>
                          <a:ea typeface="宋体" pitchFamily="2" charset="-122"/>
                        </a:rPr>
                        <a:t>安全管理</a:t>
                      </a:r>
                      <a:r>
                        <a:rPr lang="zh-CN" altLang="en-US" sz="1100" b="1" u="none" strike="noStrike" dirty="0" smtClean="0">
                          <a:solidFill>
                            <a:srgbClr val="00B050"/>
                          </a:solidFill>
                          <a:latin typeface="宋体" pitchFamily="2" charset="-122"/>
                          <a:ea typeface="宋体" pitchFamily="2" charset="-122"/>
                        </a:rPr>
                        <a:t>办法（新制定） </a:t>
                      </a:r>
                      <a:endParaRPr lang="zh-CN" altLang="en-US" sz="1100" b="1" i="0" u="none" strike="noStrike" dirty="0">
                        <a:solidFill>
                          <a:srgbClr val="00B05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endParaRPr lang="zh-CN" altLang="en-US"/>
                    </a:p>
                  </a:txBody>
                  <a:tcPr/>
                </a:tc>
                <a:tc>
                  <a:txBody>
                    <a:bodyPr/>
                    <a:lstStyle/>
                    <a:p>
                      <a:pPr algn="l" rtl="0" fontAlgn="ctr"/>
                      <a:r>
                        <a:rPr lang="zh-CN" altLang="en-US" sz="1100" u="none" strike="noStrike" dirty="0">
                          <a:latin typeface="宋体" pitchFamily="2" charset="-122"/>
                          <a:ea typeface="宋体" pitchFamily="2" charset="-122"/>
                        </a:rPr>
                        <a:t>北京科技大学特种设备安全管理</a:t>
                      </a:r>
                      <a:r>
                        <a:rPr lang="zh-CN" altLang="en-US" sz="1100" u="none" strike="noStrike" dirty="0" smtClean="0">
                          <a:latin typeface="宋体" pitchFamily="2" charset="-122"/>
                          <a:ea typeface="宋体" pitchFamily="2" charset="-122"/>
                        </a:rPr>
                        <a:t>办法（沿用现行） </a:t>
                      </a:r>
                      <a:endParaRPr lang="zh-CN" altLang="en-US" sz="1100" b="0"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endParaRPr lang="zh-CN" altLang="en-US"/>
                    </a:p>
                  </a:txBody>
                  <a:tcPr/>
                </a:tc>
                <a:tc>
                  <a:txBody>
                    <a:bodyPr/>
                    <a:lstStyle/>
                    <a:p>
                      <a:pPr algn="l" rtl="0" fontAlgn="ctr"/>
                      <a:r>
                        <a:rPr lang="zh-CN" altLang="en-US" sz="1100" u="none" strike="noStrike" dirty="0">
                          <a:latin typeface="宋体" pitchFamily="2" charset="-122"/>
                          <a:ea typeface="宋体" pitchFamily="2" charset="-122"/>
                        </a:rPr>
                        <a:t>北京科技大学实验室压力气瓶安全管理</a:t>
                      </a:r>
                      <a:r>
                        <a:rPr lang="zh-CN" altLang="en-US" sz="1100" u="none" strike="noStrike" dirty="0" smtClean="0">
                          <a:latin typeface="宋体" pitchFamily="2" charset="-122"/>
                          <a:ea typeface="宋体" pitchFamily="2" charset="-122"/>
                        </a:rPr>
                        <a:t>办法（沿用现行） </a:t>
                      </a:r>
                      <a:endParaRPr lang="zh-CN" altLang="en-US" sz="1100" b="0"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endParaRPr lang="zh-CN" altLang="en-US"/>
                    </a:p>
                  </a:txBody>
                  <a:tcPr/>
                </a:tc>
                <a:tc>
                  <a:txBody>
                    <a:bodyPr/>
                    <a:lstStyle/>
                    <a:p>
                      <a:pPr algn="l" rtl="0" fontAlgn="ctr"/>
                      <a:r>
                        <a:rPr lang="zh-CN" altLang="en-US" sz="1100" b="1" u="none" strike="noStrike" dirty="0">
                          <a:solidFill>
                            <a:srgbClr val="FF0000"/>
                          </a:solidFill>
                          <a:latin typeface="宋体" pitchFamily="2" charset="-122"/>
                          <a:ea typeface="宋体" pitchFamily="2" charset="-122"/>
                        </a:rPr>
                        <a:t>北京科技大学放射性同位素与射线装置安全和防护管理办法 </a:t>
                      </a:r>
                      <a:endParaRPr lang="zh-CN" altLang="en-US" sz="1100" b="1" i="0" u="none" strike="noStrike" dirty="0">
                        <a:solidFill>
                          <a:srgbClr val="FF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endParaRPr lang="zh-CN" altLang="en-US"/>
                    </a:p>
                  </a:txBody>
                  <a:tcPr/>
                </a:tc>
                <a:tc>
                  <a:txBody>
                    <a:bodyPr/>
                    <a:lstStyle/>
                    <a:p>
                      <a:pPr algn="l" rtl="0" fontAlgn="ctr"/>
                      <a:r>
                        <a:rPr lang="zh-CN" altLang="en-US" sz="1100" u="none" strike="noStrike" dirty="0">
                          <a:latin typeface="宋体" pitchFamily="2" charset="-122"/>
                          <a:ea typeface="宋体" pitchFamily="2" charset="-122"/>
                        </a:rPr>
                        <a:t>北京科技大学放射事故应急</a:t>
                      </a:r>
                      <a:r>
                        <a:rPr lang="zh-CN" altLang="en-US" sz="1100" u="none" strike="noStrike" dirty="0" smtClean="0">
                          <a:latin typeface="宋体" pitchFamily="2" charset="-122"/>
                          <a:ea typeface="宋体" pitchFamily="2" charset="-122"/>
                        </a:rPr>
                        <a:t>预案（沿用现行） </a:t>
                      </a:r>
                      <a:endParaRPr lang="zh-CN" altLang="en-US" sz="1100" b="0"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pPr algn="ctr" rtl="0" fontAlgn="ct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5">
                  <a:txBody>
                    <a:bodyPr/>
                    <a:lstStyle/>
                    <a:p>
                      <a:pPr algn="ctr" rtl="0" fontAlgn="ctr"/>
                      <a:r>
                        <a:rPr lang="zh-CN" altLang="en-US" sz="1400" b="1" u="none" strike="noStrike" dirty="0" smtClean="0">
                          <a:latin typeface="宋体" pitchFamily="2" charset="-122"/>
                          <a:ea typeface="宋体" pitchFamily="2" charset="-122"/>
                        </a:rPr>
                        <a:t>三级文件</a:t>
                      </a:r>
                      <a:endParaRPr lang="en-US" altLang="zh-CN" sz="1400" b="1" u="none" strike="noStrike" dirty="0" smtClean="0">
                        <a:latin typeface="宋体" pitchFamily="2" charset="-122"/>
                        <a:ea typeface="宋体" pitchFamily="2" charset="-122"/>
                      </a:endParaRPr>
                    </a:p>
                    <a:p>
                      <a:pPr algn="ctr" rtl="0" fontAlgn="ctr"/>
                      <a:r>
                        <a:rPr lang="zh-CN" altLang="en-US" sz="1400" dirty="0" smtClean="0">
                          <a:solidFill>
                            <a:srgbClr val="0000FF"/>
                          </a:solidFill>
                          <a:latin typeface="宋体" pitchFamily="2" charset="-122"/>
                          <a:ea typeface="宋体" pitchFamily="2" charset="-122"/>
                        </a:rPr>
                        <a:t>实施细则、各类通知</a:t>
                      </a:r>
                      <a:r>
                        <a:rPr lang="zh-CN" altLang="en-US" sz="1400" u="none" strike="noStrike" dirty="0" smtClean="0">
                          <a:latin typeface="宋体" pitchFamily="2" charset="-122"/>
                          <a:ea typeface="宋体" pitchFamily="2" charset="-122"/>
                        </a:rPr>
                        <a:t>　</a:t>
                      </a: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ctr"/>
                      <a:r>
                        <a:rPr lang="zh-CN" altLang="en-US" sz="1100" u="none" strike="noStrike" dirty="0" smtClean="0">
                          <a:latin typeface="宋体" pitchFamily="2" charset="-122"/>
                          <a:ea typeface="宋体" pitchFamily="2" charset="-122"/>
                        </a:rPr>
                        <a:t>北京科技大学危险化学品安全管理实施细则（沿用现行） </a:t>
                      </a:r>
                      <a:endParaRPr lang="en-US" altLang="zh-CN" sz="1100" b="0"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endParaRPr lang="zh-CN" altLang="en-US"/>
                    </a:p>
                  </a:txBody>
                  <a:tcPr/>
                </a:tc>
                <a:tc>
                  <a:txBody>
                    <a:bodyPr/>
                    <a:lstStyle/>
                    <a:p>
                      <a:pPr algn="just" rtl="0" fontAlgn="ctr"/>
                      <a:r>
                        <a:rPr lang="zh-CN" altLang="en-US" sz="1100" u="none" strike="noStrike" dirty="0" smtClean="0">
                          <a:latin typeface="宋体" pitchFamily="2" charset="-122"/>
                          <a:ea typeface="宋体" pitchFamily="2" charset="-122"/>
                        </a:rPr>
                        <a:t>北京科技大学实验室</a:t>
                      </a:r>
                      <a:r>
                        <a:rPr lang="zh-CN" altLang="en-US" sz="1100" u="none" strike="noStrike" dirty="0">
                          <a:latin typeface="宋体" pitchFamily="2" charset="-122"/>
                          <a:ea typeface="宋体" pitchFamily="2" charset="-122"/>
                        </a:rPr>
                        <a:t>高压釜安全管理</a:t>
                      </a:r>
                      <a:r>
                        <a:rPr lang="zh-CN" altLang="en-US" sz="1100" u="none" strike="noStrike" dirty="0" smtClean="0">
                          <a:latin typeface="宋体" pitchFamily="2" charset="-122"/>
                          <a:ea typeface="宋体" pitchFamily="2" charset="-122"/>
                        </a:rPr>
                        <a:t>规定（沿用现行） </a:t>
                      </a:r>
                      <a:r>
                        <a:rPr lang="en-US" altLang="zh-CN" sz="1100" u="none" strike="noStrike" dirty="0" smtClean="0">
                          <a:latin typeface="宋体" pitchFamily="2" charset="-122"/>
                          <a:ea typeface="宋体" pitchFamily="2" charset="-122"/>
                        </a:rPr>
                        <a:t> </a:t>
                      </a:r>
                      <a:endParaRPr lang="en-US" altLang="zh-CN" sz="1100" b="0"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endParaRPr lang="zh-CN" altLang="en-US"/>
                    </a:p>
                  </a:txBody>
                  <a:tcPr/>
                </a:tc>
                <a:tc>
                  <a:txBody>
                    <a:bodyPr/>
                    <a:lstStyle/>
                    <a:p>
                      <a:pPr algn="just" rtl="0" fontAlgn="ctr"/>
                      <a:r>
                        <a:rPr lang="zh-CN" altLang="en-US" sz="1100" u="none" strike="noStrike" dirty="0" smtClean="0">
                          <a:latin typeface="宋体" pitchFamily="2" charset="-122"/>
                          <a:ea typeface="宋体" pitchFamily="2" charset="-122"/>
                        </a:rPr>
                        <a:t>北京科技大学实验室压力气瓶安全管理实施细则（沿用现行） </a:t>
                      </a:r>
                      <a:endParaRPr lang="en-US" altLang="zh-CN" sz="1100" b="0"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endParaRPr lang="zh-CN" altLang="en-US"/>
                    </a:p>
                  </a:txBody>
                  <a:tcPr/>
                </a:tc>
                <a:tc>
                  <a:txBody>
                    <a:bodyPr/>
                    <a:lstStyle/>
                    <a:p>
                      <a:pPr algn="just" rtl="0" fontAlgn="ctr"/>
                      <a:r>
                        <a:rPr lang="zh-CN" altLang="en-US" sz="1100" u="none" strike="noStrike" dirty="0">
                          <a:latin typeface="宋体" pitchFamily="2" charset="-122"/>
                          <a:ea typeface="宋体" pitchFamily="2" charset="-122"/>
                        </a:rPr>
                        <a:t>关于进一步加强实验室安全管理的</a:t>
                      </a:r>
                      <a:r>
                        <a:rPr lang="zh-CN" altLang="en-US" sz="1100" u="none" strike="noStrike" dirty="0" smtClean="0">
                          <a:latin typeface="宋体" pitchFamily="2" charset="-122"/>
                          <a:ea typeface="宋体" pitchFamily="2" charset="-122"/>
                        </a:rPr>
                        <a:t>通知（沿用现行）  </a:t>
                      </a:r>
                      <a:endParaRPr lang="zh-CN" altLang="en-US" sz="1100" b="0"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kumimoji="0" lang="zh-CN" altLang="en-US" sz="1100" b="1" u="none" strike="noStrike" kern="1200" dirty="0" smtClean="0">
                          <a:solidFill>
                            <a:srgbClr val="00B050"/>
                          </a:solidFill>
                          <a:latin typeface="宋体" pitchFamily="2" charset="-122"/>
                          <a:ea typeface="宋体" pitchFamily="2" charset="-122"/>
                          <a:cs typeface="+mn-cs"/>
                        </a:rPr>
                        <a:t>其他以校资发形式发布的文件</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rowSpan="3">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kumimoji="0" lang="zh-CN" altLang="zh-CN" sz="16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rPr>
                        <a:t>教学科研二级单位</a:t>
                      </a:r>
                      <a:endParaRPr kumimoji="0" lang="zh-CN" altLang="en-US" sz="16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ctr" rtl="0" fontAlgn="ctr"/>
                      <a:r>
                        <a:rPr lang="zh-CN" altLang="en-US" sz="1400" b="0" i="0" u="none" strike="noStrike" dirty="0" smtClean="0">
                          <a:solidFill>
                            <a:srgbClr val="000000"/>
                          </a:solidFill>
                          <a:latin typeface="宋体" pitchFamily="2" charset="-122"/>
                          <a:ea typeface="宋体" pitchFamily="2" charset="-122"/>
                        </a:rPr>
                        <a:t>结合单位学科特色</a:t>
                      </a: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kumimoji="0" lang="zh-CN" sz="1100" b="1" u="none" strike="noStrike" kern="1200" dirty="0">
                          <a:solidFill>
                            <a:srgbClr val="00B050"/>
                          </a:solidFill>
                          <a:latin typeface="宋体" pitchFamily="2" charset="-122"/>
                          <a:ea typeface="宋体" pitchFamily="2" charset="-122"/>
                          <a:cs typeface="+mn-cs"/>
                        </a:rPr>
                        <a:t>二级单位实验室技术安全管理办法</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2793">
                <a:tc vMerge="1">
                  <a:txBody>
                    <a:bodyPr/>
                    <a:lstStyle/>
                    <a:p>
                      <a:pPr algn="ctr" fontAlgn="ctr"/>
                      <a:endParaRPr lang="zh-CN" altLang="en-US" sz="24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pPr algn="ctr" rtl="0" fontAlgn="ct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kumimoji="0" lang="zh-CN" sz="1100" b="1" u="none" strike="noStrike" kern="1200" dirty="0">
                          <a:solidFill>
                            <a:srgbClr val="00B050"/>
                          </a:solidFill>
                          <a:latin typeface="宋体" pitchFamily="2" charset="-122"/>
                          <a:ea typeface="宋体" pitchFamily="2" charset="-122"/>
                          <a:cs typeface="+mn-cs"/>
                        </a:rPr>
                        <a:t>二级单位实验室突发事件应急预案</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pPr algn="ctr" fontAlgn="ctr"/>
                      <a:endParaRPr lang="zh-CN" altLang="en-US" sz="24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pPr algn="ctr" rtl="0" fontAlgn="ct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kumimoji="0" lang="zh-CN" altLang="en-US" sz="1100" b="1" u="none" strike="noStrike" kern="1200" dirty="0" smtClean="0">
                          <a:solidFill>
                            <a:srgbClr val="00B050"/>
                          </a:solidFill>
                          <a:latin typeface="宋体" pitchFamily="2" charset="-122"/>
                          <a:ea typeface="宋体" pitchFamily="2" charset="-122"/>
                          <a:cs typeface="+mn-cs"/>
                        </a:rPr>
                        <a:t>二级单位教育培训与准入方案</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rowSpan="3">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kumimoji="0" lang="zh-CN" altLang="zh-CN" sz="16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rPr>
                        <a:t>实验室</a:t>
                      </a:r>
                      <a:endParaRPr lang="zh-CN" altLang="en-US" sz="24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ctr" rtl="0" fontAlgn="ctr"/>
                      <a:r>
                        <a:rPr lang="zh-CN" altLang="en-US" sz="1400" b="0" i="0" u="none" strike="noStrike" dirty="0" smtClean="0">
                          <a:solidFill>
                            <a:srgbClr val="000000"/>
                          </a:solidFill>
                          <a:latin typeface="宋体" pitchFamily="2" charset="-122"/>
                          <a:ea typeface="宋体" pitchFamily="2" charset="-122"/>
                        </a:rPr>
                        <a:t>结合实验室隐患特点</a:t>
                      </a: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rtl="0" eaLnBrk="1" fontAlgn="ctr" latinLnBrk="0" hangingPunct="1">
                        <a:lnSpc>
                          <a:spcPts val="1400"/>
                        </a:lnSpc>
                        <a:spcBef>
                          <a:spcPts val="600"/>
                        </a:spcBef>
                        <a:spcAft>
                          <a:spcPts val="0"/>
                        </a:spcAft>
                      </a:pPr>
                      <a:r>
                        <a:rPr kumimoji="0" lang="zh-CN" sz="1100" b="1" u="none" strike="noStrike" kern="1200" dirty="0">
                          <a:solidFill>
                            <a:srgbClr val="00B050"/>
                          </a:solidFill>
                          <a:latin typeface="宋体" pitchFamily="2" charset="-122"/>
                          <a:ea typeface="宋体" pitchFamily="2" charset="-122"/>
                          <a:cs typeface="+mn-cs"/>
                        </a:rPr>
                        <a:t>日常内务管理细则</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7863">
                <a:tc vMerge="1">
                  <a:txBody>
                    <a:bodyPr/>
                    <a:lstStyle/>
                    <a:p>
                      <a:pPr algn="ctr" fontAlgn="ctr"/>
                      <a:endParaRPr lang="zh-CN" altLang="en-US" sz="24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pPr algn="ctr" rtl="0" fontAlgn="ctr"/>
                      <a:endParaRPr kumimoji="0" lang="zh-CN" altLang="en-US" sz="16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rtl="0" eaLnBrk="1" fontAlgn="ctr" latinLnBrk="0" hangingPunct="1">
                        <a:lnSpc>
                          <a:spcPts val="1400"/>
                        </a:lnSpc>
                        <a:spcBef>
                          <a:spcPts val="600"/>
                        </a:spcBef>
                        <a:spcAft>
                          <a:spcPts val="0"/>
                        </a:spcAft>
                      </a:pPr>
                      <a:r>
                        <a:rPr kumimoji="0" lang="zh-CN" sz="1100" b="1" u="none" strike="noStrike" kern="1200" dirty="0">
                          <a:solidFill>
                            <a:srgbClr val="00B050"/>
                          </a:solidFill>
                          <a:latin typeface="宋体" pitchFamily="2" charset="-122"/>
                          <a:ea typeface="宋体" pitchFamily="2" charset="-122"/>
                          <a:cs typeface="+mn-cs"/>
                        </a:rPr>
                        <a:t>内部安全隐患明示</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17506">
                <a:tc vMerge="1">
                  <a:txBody>
                    <a:bodyPr/>
                    <a:lstStyle/>
                    <a:p>
                      <a:pPr algn="ctr" fontAlgn="ctr"/>
                      <a:endParaRPr lang="zh-CN" altLang="en-US" sz="24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pPr algn="ctr" rtl="0" fontAlgn="ct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rtl="0" eaLnBrk="1" fontAlgn="ctr" latinLnBrk="0" hangingPunct="1">
                        <a:lnSpc>
                          <a:spcPts val="1400"/>
                        </a:lnSpc>
                        <a:spcBef>
                          <a:spcPts val="600"/>
                        </a:spcBef>
                        <a:spcAft>
                          <a:spcPts val="0"/>
                        </a:spcAft>
                      </a:pPr>
                      <a:r>
                        <a:rPr kumimoji="0" lang="zh-CN" sz="1100" b="1" u="none" strike="noStrike" kern="1200" dirty="0">
                          <a:solidFill>
                            <a:srgbClr val="00B050"/>
                          </a:solidFill>
                          <a:latin typeface="宋体" pitchFamily="2" charset="-122"/>
                          <a:ea typeface="宋体" pitchFamily="2" charset="-122"/>
                          <a:cs typeface="+mn-cs"/>
                        </a:rPr>
                        <a:t>各项操作规程</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4A2EB2A3-073F-4E8F-B952-EA86BDA15B63}" type="slidenum">
              <a:rPr lang="en-US" altLang="zh-CN" smtClean="0">
                <a:solidFill>
                  <a:schemeClr val="tx1"/>
                </a:solidFill>
                <a:latin typeface="Arial" pitchFamily="34" charset="0"/>
                <a:cs typeface="Arial" pitchFamily="34" charset="0"/>
              </a:rPr>
              <a:pPr fontAlgn="base">
                <a:spcBef>
                  <a:spcPct val="0"/>
                </a:spcBef>
                <a:spcAft>
                  <a:spcPct val="0"/>
                </a:spcAft>
                <a:defRPr/>
              </a:pPr>
              <a:t>44</a:t>
            </a:fld>
            <a:endParaRPr lang="en-US" altLang="zh-CN" smtClean="0">
              <a:solidFill>
                <a:schemeClr val="tx1"/>
              </a:solidFill>
              <a:latin typeface="Arial" pitchFamily="34" charset="0"/>
              <a:cs typeface="Arial" pitchFamily="34" charset="0"/>
            </a:endParaRPr>
          </a:p>
        </p:txBody>
      </p:sp>
      <p:sp>
        <p:nvSpPr>
          <p:cNvPr id="10" name="AutoShape 34"/>
          <p:cNvSpPr>
            <a:spLocks noChangeArrowheads="1"/>
          </p:cNvSpPr>
          <p:nvPr/>
        </p:nvSpPr>
        <p:spPr bwMode="auto">
          <a:xfrm>
            <a:off x="0" y="1125538"/>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（四）实施实验室安全三级检查</a:t>
            </a:r>
            <a:endParaRPr lang="en-US" altLang="zh-CN" sz="2800">
              <a:solidFill>
                <a:srgbClr val="000000"/>
              </a:solidFill>
              <a:effectLst>
                <a:outerShdw blurRad="38100" dist="38100" dir="2700000" algn="tl">
                  <a:srgbClr val="C0C0C0"/>
                </a:outerShdw>
              </a:effectLst>
              <a:latin typeface="黑体" pitchFamily="2" charset="-122"/>
              <a:ea typeface="黑体" pitchFamily="2" charset="-122"/>
            </a:endParaRPr>
          </a:p>
        </p:txBody>
      </p:sp>
      <p:sp>
        <p:nvSpPr>
          <p:cNvPr id="7" name="矩形 17"/>
          <p:cNvSpPr>
            <a:spLocks noChangeArrowheads="1"/>
          </p:cNvSpPr>
          <p:nvPr/>
        </p:nvSpPr>
        <p:spPr bwMode="auto">
          <a:xfrm>
            <a:off x="611188" y="1844675"/>
            <a:ext cx="8143875" cy="1168400"/>
          </a:xfrm>
          <a:prstGeom prst="rect">
            <a:avLst/>
          </a:prstGeom>
          <a:noFill/>
          <a:ln w="9525">
            <a:noFill/>
            <a:miter lim="800000"/>
            <a:headEnd/>
            <a:tailEnd/>
          </a:ln>
        </p:spPr>
        <p:txBody>
          <a:bodyPr>
            <a:spAutoFit/>
          </a:bodyPr>
          <a:lstStyle/>
          <a:p>
            <a:pPr fontAlgn="auto">
              <a:spcBef>
                <a:spcPts val="0"/>
              </a:spcBef>
              <a:spcAft>
                <a:spcPts val="0"/>
              </a:spcAft>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学校</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季查</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实验室技术安全工作组</a:t>
            </a:r>
            <a:r>
              <a:rPr lang="en-US" altLang="zh-CN" sz="2000" dirty="0">
                <a:latin typeface="华文中宋" pitchFamily="2" charset="-122"/>
                <a:ea typeface="华文中宋" pitchFamily="2" charset="-122"/>
              </a:rPr>
              <a:t>——</a:t>
            </a:r>
            <a:r>
              <a:rPr lang="zh-CN" altLang="en-US" sz="2000" dirty="0">
                <a:solidFill>
                  <a:srgbClr val="0000FF"/>
                </a:solidFill>
                <a:latin typeface="华文中宋" pitchFamily="2" charset="-122"/>
                <a:ea typeface="华文中宋" pitchFamily="2" charset="-122"/>
              </a:rPr>
              <a:t>季查</a:t>
            </a:r>
            <a:r>
              <a:rPr lang="zh-CN" altLang="en-US" sz="2000" dirty="0">
                <a:latin typeface="华文中宋" pitchFamily="2" charset="-122"/>
                <a:ea typeface="华文中宋" pitchFamily="2" charset="-122"/>
              </a:rPr>
              <a:t>及不定期检查，整改通知</a:t>
            </a:r>
            <a:endParaRPr lang="en-US" altLang="zh-CN" sz="2000" dirty="0">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实验室安全督查小组</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聘请教师，日常巡查和指导</a:t>
            </a:r>
          </a:p>
        </p:txBody>
      </p:sp>
      <p:sp>
        <p:nvSpPr>
          <p:cNvPr id="8" name="矩形 18"/>
          <p:cNvSpPr>
            <a:spLocks noChangeArrowheads="1"/>
          </p:cNvSpPr>
          <p:nvPr/>
        </p:nvSpPr>
        <p:spPr bwMode="auto">
          <a:xfrm>
            <a:off x="611188" y="3213100"/>
            <a:ext cx="8183562" cy="1524000"/>
          </a:xfrm>
          <a:prstGeom prst="rect">
            <a:avLst/>
          </a:prstGeom>
          <a:noFill/>
          <a:ln w="9525">
            <a:noFill/>
            <a:miter lim="800000"/>
            <a:headEnd/>
            <a:tailEnd/>
          </a:ln>
        </p:spPr>
        <p:txBody>
          <a:bodyPr>
            <a:spAutoFit/>
          </a:bodyPr>
          <a:lstStyle/>
          <a:p>
            <a:pPr fontAlgn="auto">
              <a:spcBef>
                <a:spcPts val="0"/>
              </a:spcBef>
              <a:spcAft>
                <a:spcPts val="0"/>
              </a:spcAft>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教学科研二级单位</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月查</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定期（</a:t>
            </a:r>
            <a:r>
              <a:rPr lang="zh-CN" altLang="en-US" sz="2000" dirty="0">
                <a:solidFill>
                  <a:srgbClr val="0000FF"/>
                </a:solidFill>
                <a:latin typeface="华文中宋" pitchFamily="2" charset="-122"/>
                <a:ea typeface="华文中宋" pitchFamily="2" charset="-122"/>
              </a:rPr>
              <a:t>至少每月一次</a:t>
            </a:r>
            <a:r>
              <a:rPr lang="zh-CN" altLang="en-US" sz="2000" dirty="0">
                <a:latin typeface="华文中宋" pitchFamily="2" charset="-122"/>
                <a:ea typeface="华文中宋" pitchFamily="2" charset="-122"/>
              </a:rPr>
              <a:t>）检查，不定期开展安全抽查工作</a:t>
            </a:r>
            <a:endParaRPr lang="en-US" altLang="zh-CN" sz="2000" dirty="0">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安全秘书抽查或巡查</a:t>
            </a: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solidFill>
                  <a:schemeClr val="tx1">
                    <a:lumMod val="95000"/>
                    <a:lumOff val="5000"/>
                  </a:schemeClr>
                </a:solidFill>
                <a:latin typeface="华文中宋" pitchFamily="2" charset="-122"/>
                <a:ea typeface="华文中宋" pitchFamily="2" charset="-122"/>
              </a:rPr>
              <a:t>须</a:t>
            </a:r>
            <a:r>
              <a:rPr lang="zh-CN" altLang="en-US" sz="2000" dirty="0">
                <a:solidFill>
                  <a:srgbClr val="0000FF"/>
                </a:solidFill>
                <a:latin typeface="华文中宋" pitchFamily="2" charset="-122"/>
                <a:ea typeface="华文中宋" pitchFamily="2" charset="-122"/>
              </a:rPr>
              <a:t>按月上报</a:t>
            </a:r>
            <a:r>
              <a:rPr lang="zh-CN" altLang="en-US" sz="2000" dirty="0">
                <a:latin typeface="华文中宋" pitchFamily="2" charset="-122"/>
                <a:ea typeface="华文中宋" pitchFamily="2" charset="-122"/>
              </a:rPr>
              <a:t>自查及整改情况</a:t>
            </a:r>
            <a:endParaRPr lang="en-US" altLang="zh-CN" sz="2000" dirty="0">
              <a:latin typeface="华文中宋" pitchFamily="2" charset="-122"/>
              <a:ea typeface="华文中宋" pitchFamily="2" charset="-122"/>
            </a:endParaRPr>
          </a:p>
        </p:txBody>
      </p:sp>
      <p:sp>
        <p:nvSpPr>
          <p:cNvPr id="9" name="矩形 19"/>
          <p:cNvSpPr>
            <a:spLocks noChangeArrowheads="1"/>
          </p:cNvSpPr>
          <p:nvPr/>
        </p:nvSpPr>
        <p:spPr bwMode="auto">
          <a:xfrm>
            <a:off x="611188" y="4868863"/>
            <a:ext cx="8286750" cy="1168400"/>
          </a:xfrm>
          <a:prstGeom prst="rect">
            <a:avLst/>
          </a:prstGeom>
          <a:noFill/>
          <a:ln w="9525">
            <a:noFill/>
            <a:miter lim="800000"/>
            <a:headEnd/>
            <a:tailEnd/>
          </a:ln>
        </p:spPr>
        <p:txBody>
          <a:bodyPr>
            <a:spAutoFit/>
          </a:bodyPr>
          <a:lstStyle/>
          <a:p>
            <a:pPr fontAlgn="auto">
              <a:spcBef>
                <a:spcPts val="0"/>
              </a:spcBef>
              <a:spcAft>
                <a:spcPts val="0"/>
              </a:spcAft>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实验室（第三十一条）</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日查</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实时</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实验室安全责任教师：落实</a:t>
            </a:r>
            <a:r>
              <a:rPr lang="zh-CN" altLang="en-US" sz="2000" dirty="0">
                <a:solidFill>
                  <a:srgbClr val="0000FF"/>
                </a:solidFill>
                <a:latin typeface="华文中宋" pitchFamily="2" charset="-122"/>
                <a:ea typeface="华文中宋" pitchFamily="2" charset="-122"/>
              </a:rPr>
              <a:t>日查</a:t>
            </a:r>
            <a:r>
              <a:rPr lang="zh-CN" altLang="en-US" sz="2000" dirty="0">
                <a:latin typeface="华文中宋" pitchFamily="2" charset="-122"/>
                <a:ea typeface="华文中宋" pitchFamily="2" charset="-122"/>
              </a:rPr>
              <a:t>制度，隐患及时整改、上报</a:t>
            </a:r>
            <a:endParaRPr lang="en-US" altLang="zh-CN" sz="2000" dirty="0">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实验人员：实验过程中</a:t>
            </a:r>
            <a:r>
              <a:rPr lang="zh-CN" altLang="en-US" sz="2000" dirty="0">
                <a:solidFill>
                  <a:srgbClr val="0000FF"/>
                </a:solidFill>
                <a:latin typeface="华文中宋" pitchFamily="2" charset="-122"/>
                <a:ea typeface="华文中宋" pitchFamily="2" charset="-122"/>
              </a:rPr>
              <a:t>实时检查</a:t>
            </a:r>
            <a:r>
              <a:rPr lang="zh-CN" altLang="en-US" sz="2000" dirty="0">
                <a:latin typeface="华文中宋" pitchFamily="2" charset="-122"/>
                <a:ea typeface="华文中宋" pitchFamily="2" charset="-122"/>
              </a:rPr>
              <a:t>（第十一条第五款）</a:t>
            </a:r>
          </a:p>
        </p:txBody>
      </p:sp>
      <p:pic>
        <p:nvPicPr>
          <p:cNvPr id="12" name="图片 11"/>
          <p:cNvPicPr>
            <a:picLocks noChangeAspect="1"/>
          </p:cNvPicPr>
          <p:nvPr/>
        </p:nvPicPr>
        <p:blipFill>
          <a:blip r:embed="rId2"/>
          <a:srcRect/>
          <a:stretch>
            <a:fillRect/>
          </a:stretch>
        </p:blipFill>
        <p:spPr bwMode="auto">
          <a:xfrm>
            <a:off x="4581525" y="1714500"/>
            <a:ext cx="3695700" cy="4824413"/>
          </a:xfrm>
          <a:prstGeom prst="rect">
            <a:avLst/>
          </a:prstGeom>
          <a:noFill/>
          <a:ln w="9525">
            <a:noFill/>
            <a:miter lim="800000"/>
            <a:headEnd/>
            <a:tailEnd/>
          </a:ln>
        </p:spPr>
      </p:pic>
      <p:sp>
        <p:nvSpPr>
          <p:cNvPr id="13" name="右箭头 12"/>
          <p:cNvSpPr/>
          <p:nvPr/>
        </p:nvSpPr>
        <p:spPr>
          <a:xfrm>
            <a:off x="1116013" y="3284538"/>
            <a:ext cx="3465512" cy="7207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5" name="文本框 14"/>
          <p:cNvSpPr txBox="1">
            <a:spLocks noChangeArrowheads="1"/>
          </p:cNvSpPr>
          <p:nvPr/>
        </p:nvSpPr>
        <p:spPr bwMode="auto">
          <a:xfrm>
            <a:off x="1468438" y="2859088"/>
            <a:ext cx="2519362" cy="461962"/>
          </a:xfrm>
          <a:prstGeom prst="rect">
            <a:avLst/>
          </a:prstGeom>
          <a:noFill/>
          <a:ln w="12700">
            <a:solidFill>
              <a:schemeClr val="tx1"/>
            </a:solidFill>
            <a:miter lim="800000"/>
            <a:headEnd/>
            <a:tailEnd/>
          </a:ln>
        </p:spPr>
        <p:txBody>
          <a:bodyPr>
            <a:spAutoFit/>
          </a:bodyPr>
          <a:lstStyle/>
          <a:p>
            <a:pPr algn="ctr"/>
            <a:r>
              <a:rPr lang="en-US" altLang="zh-CN" sz="2400" b="1">
                <a:solidFill>
                  <a:srgbClr val="FF0000"/>
                </a:solidFill>
                <a:latin typeface="Franklin Gothic Book" pitchFamily="34" charset="0"/>
                <a:ea typeface="黑体" pitchFamily="2" charset="-122"/>
              </a:rPr>
              <a:t>12</a:t>
            </a:r>
            <a:r>
              <a:rPr lang="zh-CN" altLang="en-US" sz="2400" b="1">
                <a:solidFill>
                  <a:srgbClr val="FF0000"/>
                </a:solidFill>
                <a:latin typeface="Franklin Gothic Book" pitchFamily="34" charset="0"/>
                <a:ea typeface="黑体" pitchFamily="2" charset="-122"/>
              </a:rPr>
              <a:t>大项，</a:t>
            </a:r>
            <a:r>
              <a:rPr lang="en-US" altLang="zh-CN" sz="2400" b="1">
                <a:solidFill>
                  <a:srgbClr val="FF0000"/>
                </a:solidFill>
                <a:latin typeface="Franklin Gothic Book" pitchFamily="34" charset="0"/>
                <a:ea typeface="黑体" pitchFamily="2" charset="-122"/>
              </a:rPr>
              <a:t>35</a:t>
            </a:r>
            <a:r>
              <a:rPr lang="zh-CN" altLang="en-US" sz="2400" b="1">
                <a:solidFill>
                  <a:srgbClr val="FF0000"/>
                </a:solidFill>
                <a:latin typeface="Franklin Gothic Book" pitchFamily="34" charset="0"/>
                <a:ea typeface="黑体" pitchFamily="2" charset="-122"/>
              </a:rPr>
              <a:t>小项</a:t>
            </a:r>
          </a:p>
        </p:txBody>
      </p:sp>
      <p:sp>
        <p:nvSpPr>
          <p:cNvPr id="103436" name="Rectangle 12"/>
          <p:cNvSpPr>
            <a:spLocks noChangeArrowheads="1"/>
          </p:cNvSpPr>
          <p:nvPr/>
        </p:nvSpPr>
        <p:spPr bwMode="auto">
          <a:xfrm>
            <a:off x="611188" y="5929313"/>
            <a:ext cx="7461250" cy="452437"/>
          </a:xfrm>
          <a:prstGeom prst="rect">
            <a:avLst/>
          </a:prstGeom>
          <a:noFill/>
          <a:ln w="63500">
            <a:solidFill>
              <a:srgbClr val="FF0000"/>
            </a:solidFill>
            <a:miter lim="800000"/>
            <a:headEnd/>
            <a:tailEnd/>
          </a:ln>
          <a:effectLst>
            <a:prstShdw prst="shdw17" dist="17961" dir="2700000">
              <a:srgbClr val="990000"/>
            </a:prstShdw>
          </a:effectLst>
        </p:spPr>
        <p:txBody>
          <a:bodyPr wrap="none" anchor="ctr"/>
          <a:lstStyle/>
          <a:p>
            <a:endParaRPr lang="zh-CN" altLang="en-US">
              <a:latin typeface="Franklin Gothic Book" pitchFamily="34" charset="0"/>
              <a:ea typeface="黑体" pitchFamily="2" charset="-122"/>
            </a:endParaRPr>
          </a:p>
        </p:txBody>
      </p:sp>
      <p:sp>
        <p:nvSpPr>
          <p:cNvPr id="14"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0" nodeType="clickEffect">
                                  <p:stCondLst>
                                    <p:cond delay="0"/>
                                  </p:stCondLst>
                                  <p:childTnLst>
                                    <p:animEffect transition="out" filter="blinds(horizontal)">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par>
                                <p:cTn id="11" presetID="3" presetClass="exit" presetSubtype="10" fill="hold" grpId="0" nodeType="withEffect">
                                  <p:stCondLst>
                                    <p:cond delay="0"/>
                                  </p:stCondLst>
                                  <p:childTnLst>
                                    <p:animEffect transition="out" filter="blinds(horizontal)">
                                      <p:cBhvr>
                                        <p:cTn id="12" dur="500"/>
                                        <p:tgtEl>
                                          <p:spTgt spid="8"/>
                                        </p:tgtEl>
                                      </p:cBhvr>
                                    </p:animEffect>
                                    <p:set>
                                      <p:cBhvr>
                                        <p:cTn id="13" dur="1" fill="hold">
                                          <p:stCondLst>
                                            <p:cond delay="499"/>
                                          </p:stCondLst>
                                        </p:cTn>
                                        <p:tgtEl>
                                          <p:spTgt spid="8"/>
                                        </p:tgtEl>
                                        <p:attrNameLst>
                                          <p:attrName>style.visibility</p:attrName>
                                        </p:attrNameLst>
                                      </p:cBhvr>
                                      <p:to>
                                        <p:strVal val="hidden"/>
                                      </p:to>
                                    </p:set>
                                  </p:childTnLst>
                                </p:cTn>
                              </p:par>
                              <p:par>
                                <p:cTn id="14" presetID="3" presetClass="exit" presetSubtype="10" fill="hold" grpId="0" nodeType="withEffect">
                                  <p:stCondLst>
                                    <p:cond delay="0"/>
                                  </p:stCondLst>
                                  <p:childTnLst>
                                    <p:animEffect transition="out" filter="blinds(horizontal)">
                                      <p:cBhvr>
                                        <p:cTn id="15" dur="500"/>
                                        <p:tgtEl>
                                          <p:spTgt spid="103436"/>
                                        </p:tgtEl>
                                      </p:cBhvr>
                                    </p:animEffect>
                                    <p:set>
                                      <p:cBhvr>
                                        <p:cTn id="16" dur="1" fill="hold">
                                          <p:stCondLst>
                                            <p:cond delay="499"/>
                                          </p:stCondLst>
                                        </p:cTn>
                                        <p:tgtEl>
                                          <p:spTgt spid="103436"/>
                                        </p:tgtEl>
                                        <p:attrNameLst>
                                          <p:attrName>style.visibility</p:attrName>
                                        </p:attrNameLst>
                                      </p:cBhvr>
                                      <p:to>
                                        <p:strVal val="hidden"/>
                                      </p:to>
                                    </p:set>
                                  </p:childTnLst>
                                </p:cTn>
                              </p:par>
                              <p:par>
                                <p:cTn id="17" presetID="3" presetClass="exit" presetSubtype="10" fill="hold" grpId="0" nodeType="withEffect">
                                  <p:stCondLst>
                                    <p:cond delay="0"/>
                                  </p:stCondLst>
                                  <p:childTnLst>
                                    <p:animEffect transition="out" filter="blinds(horizontal)">
                                      <p:cBhvr>
                                        <p:cTn id="18" dur="500"/>
                                        <p:tgtEl>
                                          <p:spTgt spid="9"/>
                                        </p:tgtEl>
                                      </p:cBhvr>
                                    </p:animEffect>
                                    <p:set>
                                      <p:cBhvr>
                                        <p:cTn id="19" dur="1" fill="hold">
                                          <p:stCondLst>
                                            <p:cond delay="499"/>
                                          </p:stCondLst>
                                        </p:cTn>
                                        <p:tgtEl>
                                          <p:spTgt spid="9"/>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down)">
                                      <p:cBhvr>
                                        <p:cTn id="24" dur="500"/>
                                        <p:tgtEl>
                                          <p:spTgt spid="13"/>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down)">
                                      <p:cBhvr>
                                        <p:cTn id="27" dur="500"/>
                                        <p:tgtEl>
                                          <p:spTgt spid="15"/>
                                        </p:tgtEl>
                                      </p:cBhvr>
                                    </p:animEffect>
                                  </p:childTnLst>
                                </p:cTn>
                              </p:par>
                              <p:par>
                                <p:cTn id="28" presetID="22" presetClass="entr" presetSubtype="4" fill="hold"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wipe(down)">
                                      <p:cBhvr>
                                        <p:cTn id="3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7" grpId="0"/>
      <p:bldP spid="8" grpId="0"/>
      <p:bldP spid="9" grpId="0"/>
      <p:bldP spid="13" grpId="0" animBg="1"/>
      <p:bldP spid="15" grpId="0" animBg="1"/>
      <p:bldP spid="103436"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0374F947-13C1-4BC6-8F69-3953D6D981E4}" type="slidenum">
              <a:rPr lang="en-US" altLang="zh-CN" smtClean="0">
                <a:solidFill>
                  <a:schemeClr val="tx1"/>
                </a:solidFill>
                <a:latin typeface="Arial" pitchFamily="34" charset="0"/>
                <a:cs typeface="Arial" pitchFamily="34" charset="0"/>
              </a:rPr>
              <a:pPr fontAlgn="base">
                <a:spcBef>
                  <a:spcPct val="0"/>
                </a:spcBef>
                <a:spcAft>
                  <a:spcPct val="0"/>
                </a:spcAft>
                <a:defRPr/>
              </a:pPr>
              <a:t>45</a:t>
            </a:fld>
            <a:endParaRPr lang="en-US" altLang="zh-CN" smtClean="0">
              <a:solidFill>
                <a:schemeClr val="tx1"/>
              </a:solidFill>
              <a:latin typeface="Arial" pitchFamily="34" charset="0"/>
              <a:cs typeface="Arial" pitchFamily="34" charset="0"/>
            </a:endParaRPr>
          </a:p>
        </p:txBody>
      </p:sp>
      <p:sp>
        <p:nvSpPr>
          <p:cNvPr id="10"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（五）加大实验室安全奖惩力度</a:t>
            </a:r>
          </a:p>
        </p:txBody>
      </p:sp>
      <p:sp>
        <p:nvSpPr>
          <p:cNvPr id="7" name="矩形 17"/>
          <p:cNvSpPr>
            <a:spLocks noChangeArrowheads="1"/>
          </p:cNvSpPr>
          <p:nvPr/>
        </p:nvSpPr>
        <p:spPr bwMode="auto">
          <a:xfrm>
            <a:off x="642938" y="3500438"/>
            <a:ext cx="8393112" cy="2540000"/>
          </a:xfrm>
          <a:prstGeom prst="rect">
            <a:avLst/>
          </a:prstGeom>
          <a:noFill/>
          <a:ln w="9525">
            <a:noFill/>
            <a:miter lim="800000"/>
            <a:headEnd/>
            <a:tailEnd/>
          </a:ln>
        </p:spPr>
        <p:txBody>
          <a:bodyPr>
            <a:spAutoFit/>
          </a:bodyPr>
          <a:lstStyle/>
          <a:p>
            <a:pPr fontAlgn="auto">
              <a:spcBef>
                <a:spcPts val="0"/>
              </a:spcBef>
              <a:spcAft>
                <a:spcPts val="0"/>
              </a:spcAft>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惩处</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追究依据：</a:t>
            </a:r>
            <a:r>
              <a:rPr lang="en-US" altLang="zh-CN" sz="2000" dirty="0">
                <a:solidFill>
                  <a:srgbClr val="0000FF"/>
                </a:solidFill>
                <a:latin typeface="华文中宋" pitchFamily="2" charset="-122"/>
                <a:ea typeface="华文中宋" pitchFamily="2" charset="-122"/>
              </a:rPr>
              <a:t>《</a:t>
            </a:r>
            <a:r>
              <a:rPr lang="zh-CN" altLang="en-US" sz="2000" dirty="0">
                <a:solidFill>
                  <a:srgbClr val="0000FF"/>
                </a:solidFill>
                <a:latin typeface="华文中宋" pitchFamily="2" charset="-122"/>
                <a:ea typeface="华文中宋" pitchFamily="2" charset="-122"/>
              </a:rPr>
              <a:t>北京科技大学实验室技术安全责任追究暂行规定</a:t>
            </a:r>
            <a:r>
              <a:rPr lang="en-US" altLang="zh-CN" sz="2000" dirty="0">
                <a:solidFill>
                  <a:srgbClr val="0000FF"/>
                </a:solidFill>
                <a:latin typeface="华文中宋" pitchFamily="2" charset="-122"/>
                <a:ea typeface="华文中宋" pitchFamily="2" charset="-122"/>
              </a:rPr>
              <a:t>》</a:t>
            </a: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追究种类：书面检查，诫勉谈话，通报批评，单位考核差评，取消评优评奖资格，责令经济赔偿，行政处分，直至追究刑事责任</a:t>
            </a:r>
            <a:endParaRPr lang="en-US" altLang="zh-CN" sz="2000" dirty="0">
              <a:latin typeface="华文中宋" pitchFamily="2" charset="-122"/>
              <a:ea typeface="华文中宋" pitchFamily="2" charset="-122"/>
            </a:endParaRP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适用情形：发生安全事故，或存在隐患拒不整改、整改不力</a:t>
            </a:r>
            <a:endParaRPr lang="en-US" altLang="zh-CN" sz="2000" dirty="0">
              <a:latin typeface="华文中宋" pitchFamily="2" charset="-122"/>
              <a:ea typeface="华文中宋" pitchFamily="2" charset="-122"/>
            </a:endParaRP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与单位考核及评优挂钩</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绩效考核记差评</a:t>
            </a:r>
            <a:r>
              <a:rPr lang="en-US" altLang="zh-CN" sz="2000" dirty="0">
                <a:latin typeface="华文中宋" pitchFamily="2" charset="-122"/>
                <a:ea typeface="华文中宋" pitchFamily="2" charset="-122"/>
              </a:rPr>
              <a:t>6</a:t>
            </a:r>
            <a:r>
              <a:rPr lang="zh-CN" altLang="en-US" sz="2000" dirty="0">
                <a:latin typeface="华文中宋" pitchFamily="2" charset="-122"/>
                <a:ea typeface="华文中宋" pitchFamily="2" charset="-122"/>
              </a:rPr>
              <a:t>次，年终考核降一等级</a:t>
            </a: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与个人考核及评优挂钩</a:t>
            </a:r>
            <a:r>
              <a:rPr lang="en-US" altLang="zh-CN" sz="2000" dirty="0">
                <a:latin typeface="华文中宋" pitchFamily="2" charset="-122"/>
                <a:ea typeface="华文中宋" pitchFamily="2" charset="-122"/>
              </a:rPr>
              <a:t>——</a:t>
            </a:r>
            <a:r>
              <a:rPr lang="zh-CN" altLang="en-US" sz="2000" dirty="0">
                <a:latin typeface="华文中宋" pitchFamily="2" charset="-122"/>
                <a:ea typeface="华文中宋" pitchFamily="2" charset="-122"/>
              </a:rPr>
              <a:t>取消评优资格，与晋升、聘任等挂钩</a:t>
            </a:r>
          </a:p>
        </p:txBody>
      </p:sp>
      <p:sp>
        <p:nvSpPr>
          <p:cNvPr id="9" name="矩形 19"/>
          <p:cNvSpPr>
            <a:spLocks noChangeArrowheads="1"/>
          </p:cNvSpPr>
          <p:nvPr/>
        </p:nvSpPr>
        <p:spPr bwMode="auto">
          <a:xfrm>
            <a:off x="642938" y="1895475"/>
            <a:ext cx="8286750" cy="1538288"/>
          </a:xfrm>
          <a:prstGeom prst="rect">
            <a:avLst/>
          </a:prstGeom>
          <a:noFill/>
          <a:ln w="9525">
            <a:noFill/>
            <a:miter lim="800000"/>
            <a:headEnd/>
            <a:tailEnd/>
          </a:ln>
        </p:spPr>
        <p:txBody>
          <a:bodyPr>
            <a:spAutoFit/>
          </a:bodyPr>
          <a:lstStyle/>
          <a:p>
            <a:pPr fontAlgn="auto">
              <a:spcBef>
                <a:spcPts val="0"/>
              </a:spcBef>
              <a:spcAft>
                <a:spcPts val="0"/>
              </a:spcAft>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奖励</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设立实验室安全先进集体奖、先进个人奖，树立标杆实验室</a:t>
            </a:r>
            <a:endParaRPr lang="en-US" altLang="zh-CN" sz="2000" dirty="0">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鼓励举报，核实后给予奖励</a:t>
            </a:r>
            <a:endParaRPr lang="en-US" altLang="zh-CN" sz="2000" dirty="0">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sz="2000" dirty="0">
                <a:solidFill>
                  <a:srgbClr val="0000FF"/>
                </a:solidFill>
                <a:latin typeface="华文中宋" pitchFamily="2" charset="-122"/>
                <a:ea typeface="华文中宋" pitchFamily="2" charset="-122"/>
              </a:rPr>
              <a:t>资助实验室技术安全管理</a:t>
            </a:r>
            <a:r>
              <a:rPr lang="zh-CN" altLang="en-US" sz="2000" dirty="0">
                <a:latin typeface="华文中宋" pitchFamily="2" charset="-122"/>
                <a:ea typeface="华文中宋" pitchFamily="2" charset="-122"/>
              </a:rPr>
              <a:t>、</a:t>
            </a:r>
            <a:r>
              <a:rPr lang="zh-CN" altLang="en-US" sz="2000" dirty="0">
                <a:solidFill>
                  <a:srgbClr val="0000FF"/>
                </a:solidFill>
                <a:latin typeface="华文中宋" pitchFamily="2" charset="-122"/>
                <a:ea typeface="华文中宋" pitchFamily="2" charset="-122"/>
              </a:rPr>
              <a:t>安全技术创新</a:t>
            </a:r>
            <a:r>
              <a:rPr lang="zh-CN" altLang="en-US" sz="2000" dirty="0">
                <a:latin typeface="华文中宋" pitchFamily="2" charset="-122"/>
                <a:ea typeface="华文中宋" pitchFamily="2" charset="-122"/>
              </a:rPr>
              <a:t>、</a:t>
            </a:r>
            <a:r>
              <a:rPr lang="zh-CN" altLang="en-US" sz="2000" dirty="0">
                <a:solidFill>
                  <a:srgbClr val="0000FF"/>
                </a:solidFill>
                <a:latin typeface="华文中宋" pitchFamily="2" charset="-122"/>
                <a:ea typeface="华文中宋" pitchFamily="2" charset="-122"/>
              </a:rPr>
              <a:t>安全科学等方面立项研究</a:t>
            </a:r>
            <a:endParaRPr lang="zh-CN" altLang="en-US" sz="2000" dirty="0">
              <a:latin typeface="华文中宋" pitchFamily="2" charset="-122"/>
              <a:ea typeface="华文中宋" pitchFamily="2" charset="-122"/>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灯片编号占位符 57"/>
          <p:cNvSpPr txBox="1">
            <a:spLocks noGrp="1"/>
          </p:cNvSpPr>
          <p:nvPr/>
        </p:nvSpPr>
        <p:spPr bwMode="auto">
          <a:xfrm>
            <a:off x="6457950" y="6356350"/>
            <a:ext cx="2057400" cy="365125"/>
          </a:xfrm>
          <a:prstGeom prst="rect">
            <a:avLst/>
          </a:prstGeom>
          <a:noFill/>
          <a:ln w="9525">
            <a:noFill/>
            <a:miter lim="800000"/>
            <a:headEnd/>
            <a:tailEnd/>
          </a:ln>
        </p:spPr>
        <p:txBody>
          <a:bodyPr anchor="ctr"/>
          <a:lstStyle/>
          <a:p>
            <a:pPr algn="r"/>
            <a:fld id="{F0572B01-FA72-4B21-B3D0-104AA917BCED}" type="slidenum">
              <a:rPr lang="zh-CN" altLang="en-US" sz="1200">
                <a:solidFill>
                  <a:srgbClr val="898989"/>
                </a:solidFill>
                <a:ea typeface="微软雅黑" pitchFamily="34" charset="-122"/>
              </a:rPr>
              <a:pPr algn="r"/>
              <a:t>46</a:t>
            </a:fld>
            <a:endParaRPr lang="en-US" altLang="zh-CN" sz="1200">
              <a:solidFill>
                <a:srgbClr val="898989"/>
              </a:solidFill>
              <a:ea typeface="微软雅黑" pitchFamily="34" charset="-122"/>
            </a:endParaRPr>
          </a:p>
        </p:txBody>
      </p:sp>
      <p:pic>
        <p:nvPicPr>
          <p:cNvPr id="11" name="Picture 2"/>
          <p:cNvPicPr>
            <a:picLocks noChangeAspect="1" noChangeArrowheads="1"/>
          </p:cNvPicPr>
          <p:nvPr/>
        </p:nvPicPr>
        <p:blipFill>
          <a:blip r:embed="rId2"/>
          <a:srcRect/>
          <a:stretch>
            <a:fillRect/>
          </a:stretch>
        </p:blipFill>
        <p:spPr bwMode="auto">
          <a:xfrm>
            <a:off x="4000500" y="3786188"/>
            <a:ext cx="3286125" cy="2235200"/>
          </a:xfrm>
          <a:prstGeom prst="rect">
            <a:avLst/>
          </a:prstGeom>
          <a:ln>
            <a:headEnd/>
            <a:tailEnd/>
          </a:ln>
        </p:spPr>
        <p:style>
          <a:lnRef idx="2">
            <a:schemeClr val="dk1"/>
          </a:lnRef>
          <a:fillRef idx="1">
            <a:schemeClr val="lt1"/>
          </a:fillRef>
          <a:effectRef idx="0">
            <a:schemeClr val="dk1"/>
          </a:effectRef>
          <a:fontRef idx="minor">
            <a:schemeClr val="dk1"/>
          </a:fontRef>
        </p:style>
      </p:pic>
      <p:graphicFrame>
        <p:nvGraphicFramePr>
          <p:cNvPr id="12" name="图示 11"/>
          <p:cNvGraphicFramePr/>
          <p:nvPr/>
        </p:nvGraphicFramePr>
        <p:xfrm>
          <a:off x="714348" y="3571876"/>
          <a:ext cx="3714776" cy="25717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AutoShape 4"/>
          <p:cNvSpPr>
            <a:spLocks noChangeArrowheads="1"/>
          </p:cNvSpPr>
          <p:nvPr/>
        </p:nvSpPr>
        <p:spPr bwMode="gray">
          <a:xfrm>
            <a:off x="1187450" y="188913"/>
            <a:ext cx="7143750" cy="649287"/>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
        <p:nvSpPr>
          <p:cNvPr id="8" name="AutoShape 34"/>
          <p:cNvSpPr>
            <a:spLocks noChangeArrowheads="1"/>
          </p:cNvSpPr>
          <p:nvPr/>
        </p:nvSpPr>
        <p:spPr bwMode="auto">
          <a:xfrm>
            <a:off x="0" y="9810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buFont typeface="Arial" pitchFamily="34" charset="0"/>
              <a:buNone/>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（六）加强重点危险源监管</a:t>
            </a:r>
          </a:p>
        </p:txBody>
      </p:sp>
      <p:sp>
        <p:nvSpPr>
          <p:cNvPr id="9" name="矩形 19"/>
          <p:cNvSpPr>
            <a:spLocks noChangeArrowheads="1"/>
          </p:cNvSpPr>
          <p:nvPr/>
        </p:nvSpPr>
        <p:spPr bwMode="auto">
          <a:xfrm>
            <a:off x="539750" y="1844675"/>
            <a:ext cx="8286750" cy="1524000"/>
          </a:xfrm>
          <a:prstGeom prst="rect">
            <a:avLst/>
          </a:prstGeom>
          <a:noFill/>
          <a:ln w="9525">
            <a:noFill/>
            <a:miter lim="800000"/>
            <a:headEnd/>
            <a:tailEnd/>
          </a:ln>
        </p:spPr>
        <p:txBody>
          <a:bodyPr>
            <a:spAutoFit/>
          </a:bodyPr>
          <a:lstStyle/>
          <a:p>
            <a:pPr>
              <a:defRPr/>
            </a:pPr>
            <a:r>
              <a:rPr lang="en-US" altLang="zh-CN" sz="2400" b="1">
                <a:solidFill>
                  <a:srgbClr val="C00000"/>
                </a:solidFill>
                <a:effectLst>
                  <a:outerShdw blurRad="38100" dist="38100" dir="2700000" algn="tl">
                    <a:srgbClr val="C0C0C0"/>
                  </a:outerShdw>
                </a:effectLst>
                <a:latin typeface="华文中宋" pitchFamily="2" charset="-122"/>
                <a:ea typeface="华文中宋" pitchFamily="2" charset="-122"/>
              </a:rPr>
              <a:t>1.  </a:t>
            </a:r>
            <a:r>
              <a:rPr lang="zh-CN" altLang="en-US" sz="2400" b="1">
                <a:solidFill>
                  <a:srgbClr val="C00000"/>
                </a:solidFill>
                <a:effectLst>
                  <a:outerShdw blurRad="38100" dist="38100" dir="2700000" algn="tl">
                    <a:srgbClr val="C0C0C0"/>
                  </a:outerShdw>
                </a:effectLst>
                <a:latin typeface="华文中宋" pitchFamily="2" charset="-122"/>
                <a:ea typeface="华文中宋" pitchFamily="2" charset="-122"/>
              </a:rPr>
              <a:t>危险化学品</a:t>
            </a: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加强源头管理</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建设“危险化学品购置</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管理系统”，推进上线运行</a:t>
            </a:r>
            <a:endParaRPr lang="en-US" altLang="zh-CN" sz="2000">
              <a:latin typeface="华文中宋" pitchFamily="2" charset="-122"/>
              <a:ea typeface="华文中宋" pitchFamily="2" charset="-122"/>
            </a:endParaRP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严格领用程序</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双人持审批表领取（危化领用申请表）</a:t>
            </a:r>
            <a:endParaRPr lang="en-US" altLang="zh-CN" sz="2000">
              <a:latin typeface="华文中宋" pitchFamily="2" charset="-122"/>
              <a:ea typeface="华文中宋" pitchFamily="2" charset="-122"/>
            </a:endParaRP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规范耗用管理</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做危化品使用记录，实现管理平台全程动态监管</a:t>
            </a: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图片 11"/>
          <p:cNvPicPr>
            <a:picLocks noChangeAspect="1" noChangeArrowheads="1"/>
          </p:cNvPicPr>
          <p:nvPr/>
        </p:nvPicPr>
        <p:blipFill>
          <a:blip r:embed="rId2"/>
          <a:srcRect/>
          <a:stretch>
            <a:fillRect/>
          </a:stretch>
        </p:blipFill>
        <p:spPr bwMode="auto">
          <a:xfrm>
            <a:off x="5795963" y="3714750"/>
            <a:ext cx="2295525" cy="1668463"/>
          </a:xfrm>
          <a:prstGeom prst="rect">
            <a:avLst/>
          </a:prstGeom>
          <a:noFill/>
          <a:ln w="9525">
            <a:noFill/>
            <a:miter lim="800000"/>
            <a:headEnd/>
            <a:tailEnd/>
          </a:ln>
        </p:spPr>
      </p:pic>
      <p:pic>
        <p:nvPicPr>
          <p:cNvPr id="54275" name="Picture 2"/>
          <p:cNvPicPr>
            <a:picLocks noChangeAspect="1" noChangeArrowheads="1"/>
          </p:cNvPicPr>
          <p:nvPr/>
        </p:nvPicPr>
        <p:blipFill>
          <a:blip r:embed="rId3"/>
          <a:srcRect/>
          <a:stretch>
            <a:fillRect/>
          </a:stretch>
        </p:blipFill>
        <p:spPr bwMode="auto">
          <a:xfrm>
            <a:off x="3482975" y="3714750"/>
            <a:ext cx="2232025" cy="1668463"/>
          </a:xfrm>
          <a:prstGeom prst="rect">
            <a:avLst/>
          </a:prstGeom>
          <a:noFill/>
          <a:ln w="9525">
            <a:noFill/>
            <a:miter lim="800000"/>
            <a:headEnd/>
            <a:tailEnd/>
          </a:ln>
        </p:spPr>
      </p:pic>
      <p:pic>
        <p:nvPicPr>
          <p:cNvPr id="54276" name="图片 13"/>
          <p:cNvPicPr>
            <a:picLocks noChangeAspect="1"/>
          </p:cNvPicPr>
          <p:nvPr/>
        </p:nvPicPr>
        <p:blipFill>
          <a:blip r:embed="rId4"/>
          <a:srcRect/>
          <a:stretch>
            <a:fillRect/>
          </a:stretch>
        </p:blipFill>
        <p:spPr bwMode="auto">
          <a:xfrm>
            <a:off x="1147763" y="3714750"/>
            <a:ext cx="2238375" cy="1668463"/>
          </a:xfrm>
          <a:prstGeom prst="rect">
            <a:avLst/>
          </a:prstGeom>
          <a:noFill/>
          <a:ln w="9525">
            <a:noFill/>
            <a:miter lim="800000"/>
            <a:headEnd/>
            <a:tailEnd/>
          </a:ln>
        </p:spPr>
      </p:pic>
      <p:sp>
        <p:nvSpPr>
          <p:cNvPr id="54277" name="灯片编号占位符 15"/>
          <p:cNvSpPr txBox="1">
            <a:spLocks noGrp="1"/>
          </p:cNvSpPr>
          <p:nvPr/>
        </p:nvSpPr>
        <p:spPr bwMode="auto">
          <a:xfrm>
            <a:off x="6457950" y="6356350"/>
            <a:ext cx="2057400" cy="365125"/>
          </a:xfrm>
          <a:prstGeom prst="rect">
            <a:avLst/>
          </a:prstGeom>
          <a:noFill/>
          <a:ln w="9525">
            <a:noFill/>
            <a:miter lim="800000"/>
            <a:headEnd/>
            <a:tailEnd/>
          </a:ln>
        </p:spPr>
        <p:txBody>
          <a:bodyPr anchor="ctr"/>
          <a:lstStyle/>
          <a:p>
            <a:pPr algn="r"/>
            <a:fld id="{D9727187-0A52-4652-A672-CA7F65B132F9}" type="slidenum">
              <a:rPr lang="zh-CN" altLang="en-US" sz="1200">
                <a:solidFill>
                  <a:srgbClr val="898989"/>
                </a:solidFill>
                <a:ea typeface="微软雅黑" pitchFamily="34" charset="-122"/>
              </a:rPr>
              <a:pPr algn="r"/>
              <a:t>47</a:t>
            </a:fld>
            <a:endParaRPr lang="en-US" altLang="zh-CN" sz="1200">
              <a:solidFill>
                <a:srgbClr val="898989"/>
              </a:solidFill>
              <a:ea typeface="微软雅黑" pitchFamily="34" charset="-122"/>
            </a:endParaRPr>
          </a:p>
        </p:txBody>
      </p:sp>
      <p:sp>
        <p:nvSpPr>
          <p:cNvPr id="10" name="AutoShape 4"/>
          <p:cNvSpPr>
            <a:spLocks noChangeArrowheads="1"/>
          </p:cNvSpPr>
          <p:nvPr/>
        </p:nvSpPr>
        <p:spPr bwMode="gray">
          <a:xfrm>
            <a:off x="1187450" y="188913"/>
            <a:ext cx="7143750" cy="649287"/>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
        <p:nvSpPr>
          <p:cNvPr id="8" name="AutoShape 34"/>
          <p:cNvSpPr>
            <a:spLocks noChangeArrowheads="1"/>
          </p:cNvSpPr>
          <p:nvPr/>
        </p:nvSpPr>
        <p:spPr bwMode="auto">
          <a:xfrm>
            <a:off x="0" y="90805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buFont typeface="Arial" pitchFamily="34" charset="0"/>
              <a:buNone/>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（六）加强重点危险源监管</a:t>
            </a:r>
          </a:p>
        </p:txBody>
      </p:sp>
      <p:sp>
        <p:nvSpPr>
          <p:cNvPr id="9" name="矩形 19"/>
          <p:cNvSpPr>
            <a:spLocks noChangeArrowheads="1"/>
          </p:cNvSpPr>
          <p:nvPr/>
        </p:nvSpPr>
        <p:spPr bwMode="auto">
          <a:xfrm>
            <a:off x="468313" y="1700213"/>
            <a:ext cx="8286750" cy="1803400"/>
          </a:xfrm>
          <a:prstGeom prst="rect">
            <a:avLst/>
          </a:prstGeom>
          <a:noFill/>
          <a:ln w="9525">
            <a:noFill/>
            <a:miter lim="800000"/>
            <a:headEnd/>
            <a:tailEnd/>
          </a:ln>
        </p:spPr>
        <p:txBody>
          <a:bodyPr>
            <a:spAutoFit/>
          </a:bodyPr>
          <a:lstStyle/>
          <a:p>
            <a:pPr>
              <a:defRPr/>
            </a:pPr>
            <a:r>
              <a:rPr lang="en-US" altLang="zh-CN" sz="2400" b="1">
                <a:solidFill>
                  <a:srgbClr val="C00000"/>
                </a:solidFill>
                <a:effectLst>
                  <a:outerShdw blurRad="38100" dist="38100" dir="2700000" algn="tl">
                    <a:srgbClr val="C0C0C0"/>
                  </a:outerShdw>
                </a:effectLst>
                <a:latin typeface="华文中宋" pitchFamily="2" charset="-122"/>
                <a:ea typeface="华文中宋" pitchFamily="2" charset="-122"/>
              </a:rPr>
              <a:t>2.  </a:t>
            </a:r>
            <a:r>
              <a:rPr lang="zh-CN" altLang="en-US" sz="2400" b="1">
                <a:solidFill>
                  <a:srgbClr val="C00000"/>
                </a:solidFill>
                <a:effectLst>
                  <a:outerShdw blurRad="38100" dist="38100" dir="2700000" algn="tl">
                    <a:srgbClr val="C0C0C0"/>
                  </a:outerShdw>
                </a:effectLst>
                <a:latin typeface="华文中宋" pitchFamily="2" charset="-122"/>
                <a:ea typeface="华文中宋" pitchFamily="2" charset="-122"/>
              </a:rPr>
              <a:t>危险废弃物</a:t>
            </a: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优化危废管理模式</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实验室临时存放，学院按需暂存，学校加强集中消纳</a:t>
            </a: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规范集中消纳流程</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统一规范并印发标识、集中称重、专人搬运</a:t>
            </a: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提高集中消纳频次</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两个月集中处理一次，根据需求不定期增加处理</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8" name="图片 14"/>
          <p:cNvPicPr preferRelativeResize="0">
            <a:picLocks/>
          </p:cNvPicPr>
          <p:nvPr/>
        </p:nvPicPr>
        <p:blipFill>
          <a:blip r:embed="rId2"/>
          <a:srcRect/>
          <a:stretch>
            <a:fillRect/>
          </a:stretch>
        </p:blipFill>
        <p:spPr bwMode="auto">
          <a:xfrm>
            <a:off x="3286125" y="4071938"/>
            <a:ext cx="2393950" cy="1712912"/>
          </a:xfrm>
          <a:prstGeom prst="rect">
            <a:avLst/>
          </a:prstGeom>
          <a:noFill/>
          <a:ln w="9525">
            <a:noFill/>
            <a:miter lim="800000"/>
            <a:headEnd/>
            <a:tailEnd/>
          </a:ln>
        </p:spPr>
      </p:pic>
      <p:pic>
        <p:nvPicPr>
          <p:cNvPr id="55299" name="图片 16"/>
          <p:cNvPicPr>
            <a:picLocks noChangeAspect="1"/>
          </p:cNvPicPr>
          <p:nvPr/>
        </p:nvPicPr>
        <p:blipFill>
          <a:blip r:embed="rId3"/>
          <a:srcRect/>
          <a:stretch>
            <a:fillRect/>
          </a:stretch>
        </p:blipFill>
        <p:spPr bwMode="auto">
          <a:xfrm>
            <a:off x="785813" y="4071938"/>
            <a:ext cx="2392362" cy="1714500"/>
          </a:xfrm>
          <a:prstGeom prst="rect">
            <a:avLst/>
          </a:prstGeom>
          <a:noFill/>
          <a:ln w="9525">
            <a:solidFill>
              <a:schemeClr val="tx1"/>
            </a:solidFill>
            <a:miter lim="800000"/>
            <a:headEnd/>
            <a:tailEnd/>
          </a:ln>
        </p:spPr>
      </p:pic>
      <p:sp>
        <p:nvSpPr>
          <p:cNvPr id="55300" name="灯片编号占位符 11"/>
          <p:cNvSpPr txBox="1">
            <a:spLocks noGrp="1"/>
          </p:cNvSpPr>
          <p:nvPr/>
        </p:nvSpPr>
        <p:spPr bwMode="auto">
          <a:xfrm>
            <a:off x="6457950" y="6356350"/>
            <a:ext cx="2057400" cy="365125"/>
          </a:xfrm>
          <a:prstGeom prst="rect">
            <a:avLst/>
          </a:prstGeom>
          <a:noFill/>
          <a:ln w="9525">
            <a:noFill/>
            <a:miter lim="800000"/>
            <a:headEnd/>
            <a:tailEnd/>
          </a:ln>
        </p:spPr>
        <p:txBody>
          <a:bodyPr anchor="ctr"/>
          <a:lstStyle/>
          <a:p>
            <a:pPr algn="r"/>
            <a:fld id="{85E2C70F-81ED-4A7A-9282-2D88FDC92C9B}" type="slidenum">
              <a:rPr lang="zh-CN" altLang="en-US" sz="1200">
                <a:solidFill>
                  <a:srgbClr val="898989"/>
                </a:solidFill>
                <a:ea typeface="微软雅黑" pitchFamily="34" charset="-122"/>
              </a:rPr>
              <a:pPr algn="r"/>
              <a:t>48</a:t>
            </a:fld>
            <a:endParaRPr lang="en-US" altLang="zh-CN" sz="1200">
              <a:solidFill>
                <a:srgbClr val="898989"/>
              </a:solidFill>
              <a:ea typeface="微软雅黑" pitchFamily="34" charset="-122"/>
            </a:endParaRPr>
          </a:p>
        </p:txBody>
      </p:sp>
      <p:pic>
        <p:nvPicPr>
          <p:cNvPr id="19" name="Picture 9"/>
          <p:cNvPicPr>
            <a:picLocks noChangeAspect="1" noChangeArrowheads="1"/>
          </p:cNvPicPr>
          <p:nvPr/>
        </p:nvPicPr>
        <p:blipFill>
          <a:blip r:embed="rId4"/>
          <a:srcRect/>
          <a:stretch>
            <a:fillRect/>
          </a:stretch>
        </p:blipFill>
        <p:spPr bwMode="auto">
          <a:xfrm>
            <a:off x="6715125" y="2000250"/>
            <a:ext cx="1357313" cy="1571625"/>
          </a:xfrm>
          <a:prstGeom prst="rect">
            <a:avLst/>
          </a:prstGeom>
          <a:ln>
            <a:headEnd/>
            <a:tailEnd/>
          </a:ln>
        </p:spPr>
        <p:style>
          <a:lnRef idx="2">
            <a:schemeClr val="dk1"/>
          </a:lnRef>
          <a:fillRef idx="1">
            <a:schemeClr val="lt1"/>
          </a:fillRef>
          <a:effectRef idx="0">
            <a:schemeClr val="dk1"/>
          </a:effectRef>
          <a:fontRef idx="minor">
            <a:schemeClr val="dk1"/>
          </a:fontRef>
        </p:style>
      </p:pic>
      <p:pic>
        <p:nvPicPr>
          <p:cNvPr id="55302" name="图片 19"/>
          <p:cNvPicPr preferRelativeResize="0">
            <a:picLocks/>
          </p:cNvPicPr>
          <p:nvPr/>
        </p:nvPicPr>
        <p:blipFill>
          <a:blip r:embed="rId5"/>
          <a:srcRect/>
          <a:stretch>
            <a:fillRect/>
          </a:stretch>
        </p:blipFill>
        <p:spPr bwMode="auto">
          <a:xfrm>
            <a:off x="5715000" y="4071938"/>
            <a:ext cx="2393950" cy="1712912"/>
          </a:xfrm>
          <a:prstGeom prst="rect">
            <a:avLst/>
          </a:prstGeom>
          <a:noFill/>
          <a:ln w="9525">
            <a:noFill/>
            <a:miter lim="800000"/>
            <a:headEnd/>
            <a:tailEnd/>
          </a:ln>
        </p:spPr>
      </p:pic>
      <p:sp>
        <p:nvSpPr>
          <p:cNvPr id="10" name="AutoShape 4"/>
          <p:cNvSpPr>
            <a:spLocks noChangeArrowheads="1"/>
          </p:cNvSpPr>
          <p:nvPr/>
        </p:nvSpPr>
        <p:spPr bwMode="gray">
          <a:xfrm>
            <a:off x="1187450" y="188913"/>
            <a:ext cx="7143750" cy="649287"/>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
        <p:nvSpPr>
          <p:cNvPr id="8" name="AutoShape 34"/>
          <p:cNvSpPr>
            <a:spLocks noChangeArrowheads="1"/>
          </p:cNvSpPr>
          <p:nvPr/>
        </p:nvSpPr>
        <p:spPr bwMode="auto">
          <a:xfrm>
            <a:off x="0" y="90805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buFont typeface="Arial" pitchFamily="34" charset="0"/>
              <a:buNone/>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（六）加强重点危险源监管</a:t>
            </a:r>
          </a:p>
        </p:txBody>
      </p:sp>
      <p:sp>
        <p:nvSpPr>
          <p:cNvPr id="9" name="矩形 19"/>
          <p:cNvSpPr>
            <a:spLocks noChangeArrowheads="1"/>
          </p:cNvSpPr>
          <p:nvPr/>
        </p:nvSpPr>
        <p:spPr bwMode="auto">
          <a:xfrm>
            <a:off x="539750" y="1628775"/>
            <a:ext cx="6337300" cy="1879600"/>
          </a:xfrm>
          <a:prstGeom prst="rect">
            <a:avLst/>
          </a:prstGeom>
          <a:noFill/>
          <a:ln w="9525">
            <a:noFill/>
            <a:miter lim="800000"/>
            <a:headEnd/>
            <a:tailEnd/>
          </a:ln>
        </p:spPr>
        <p:txBody>
          <a:bodyPr>
            <a:spAutoFit/>
          </a:bodyPr>
          <a:lstStyle/>
          <a:p>
            <a:pPr>
              <a:defRPr/>
            </a:pPr>
            <a:r>
              <a:rPr lang="en-US" altLang="zh-CN" sz="2400" b="1">
                <a:solidFill>
                  <a:srgbClr val="C00000"/>
                </a:solidFill>
                <a:effectLst>
                  <a:outerShdw blurRad="38100" dist="38100" dir="2700000" algn="tl">
                    <a:srgbClr val="C0C0C0"/>
                  </a:outerShdw>
                </a:effectLst>
                <a:latin typeface="华文中宋" pitchFamily="2" charset="-122"/>
                <a:ea typeface="华文中宋" pitchFamily="2" charset="-122"/>
              </a:rPr>
              <a:t>3.  </a:t>
            </a:r>
            <a:r>
              <a:rPr lang="zh-CN" altLang="en-US" sz="2400" b="1">
                <a:solidFill>
                  <a:srgbClr val="C00000"/>
                </a:solidFill>
                <a:effectLst>
                  <a:outerShdw blurRad="38100" dist="38100" dir="2700000" algn="tl">
                    <a:srgbClr val="C0C0C0"/>
                  </a:outerShdw>
                </a:effectLst>
                <a:latin typeface="华文中宋" pitchFamily="2" charset="-122"/>
                <a:ea typeface="华文中宋" pitchFamily="2" charset="-122"/>
              </a:rPr>
              <a:t>压力气瓶</a:t>
            </a: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加强建立气瓶溯源机制</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实行信息卡管理</a:t>
            </a: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统一采购配送流程</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气瓶统一采购、专人配送回收</a:t>
            </a: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解决气瓶固定问题</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统一配置</a:t>
            </a:r>
            <a:r>
              <a:rPr lang="en-US" altLang="zh-CN" sz="2000">
                <a:latin typeface="华文中宋" pitchFamily="2" charset="-122"/>
                <a:ea typeface="华文中宋" pitchFamily="2" charset="-122"/>
              </a:rPr>
              <a:t>800</a:t>
            </a:r>
            <a:r>
              <a:rPr lang="zh-CN" altLang="en-US" sz="2000">
                <a:latin typeface="华文中宋" pitchFamily="2" charset="-122"/>
                <a:ea typeface="华文中宋" pitchFamily="2" charset="-122"/>
              </a:rPr>
              <a:t>多个气瓶架</a:t>
            </a:r>
          </a:p>
          <a:p>
            <a:pPr latinLnBrk="1">
              <a:lnSpc>
                <a:spcPts val="2200"/>
              </a:lnSpc>
              <a:spcBef>
                <a:spcPts val="600"/>
              </a:spcBef>
              <a:buSzPct val="95000"/>
              <a:buFont typeface="Wingdings" pitchFamily="2" charset="2"/>
              <a:buChar char="n"/>
              <a:defRPr/>
            </a:pPr>
            <a:r>
              <a:rPr lang="zh-CN" altLang="en-US" sz="2000">
                <a:latin typeface="华文中宋" pitchFamily="2" charset="-122"/>
                <a:ea typeface="华文中宋" pitchFamily="2" charset="-122"/>
              </a:rPr>
              <a:t>集中报废废旧气瓶</a:t>
            </a:r>
            <a:r>
              <a:rPr lang="en-US" altLang="zh-CN" sz="2000">
                <a:latin typeface="华文中宋" pitchFamily="2" charset="-122"/>
                <a:ea typeface="华文中宋" pitchFamily="2" charset="-122"/>
              </a:rPr>
              <a:t>——</a:t>
            </a:r>
            <a:r>
              <a:rPr lang="zh-CN" altLang="en-US" sz="2000">
                <a:latin typeface="华文中宋" pitchFamily="2" charset="-122"/>
                <a:ea typeface="华文中宋" pitchFamily="2" charset="-122"/>
              </a:rPr>
              <a:t>学校定期组织废弃气瓶报废</a:t>
            </a:r>
            <a:endParaRPr lang="en-US" altLang="zh-CN" sz="2000">
              <a:latin typeface="华文中宋" pitchFamily="2" charset="-122"/>
              <a:ea typeface="华文中宋" pitchFamily="2" charset="-122"/>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（七）加强安全教育培训</a:t>
            </a:r>
          </a:p>
        </p:txBody>
      </p:sp>
      <p:sp>
        <p:nvSpPr>
          <p:cNvPr id="64514" name="灯片编号占位符 7"/>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FD75DBF2-2008-40D5-9CC6-2FA4BC31286E}" type="slidenum">
              <a:rPr lang="zh-CN" altLang="en-US" smtClean="0">
                <a:solidFill>
                  <a:schemeClr val="tx1"/>
                </a:solidFill>
                <a:latin typeface="Arial" pitchFamily="34" charset="0"/>
                <a:cs typeface="Arial" pitchFamily="34" charset="0"/>
              </a:rPr>
              <a:pPr fontAlgn="base">
                <a:spcBef>
                  <a:spcPct val="0"/>
                </a:spcBef>
                <a:spcAft>
                  <a:spcPct val="0"/>
                </a:spcAft>
                <a:defRPr/>
              </a:pPr>
              <a:t>49</a:t>
            </a:fld>
            <a:endParaRPr lang="en-US" altLang="zh-CN" smtClean="0">
              <a:solidFill>
                <a:schemeClr val="tx1"/>
              </a:solidFill>
              <a:latin typeface="Arial" pitchFamily="34" charset="0"/>
              <a:cs typeface="Arial" pitchFamily="34" charset="0"/>
            </a:endParaRPr>
          </a:p>
        </p:txBody>
      </p:sp>
      <p:sp>
        <p:nvSpPr>
          <p:cNvPr id="8" name="矩形 7"/>
          <p:cNvSpPr/>
          <p:nvPr/>
        </p:nvSpPr>
        <p:spPr>
          <a:xfrm>
            <a:off x="642938" y="2997200"/>
            <a:ext cx="8358187" cy="2025650"/>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实施实验室安全准入制</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a:lnSpc>
                <a:spcPts val="2200"/>
              </a:lnSpc>
              <a:spcBef>
                <a:spcPts val="0"/>
              </a:spcBef>
              <a:spcAft>
                <a:spcPts val="0"/>
              </a:spcAft>
              <a:buSzPct val="95000"/>
              <a:buFont typeface="Wingdings" pitchFamily="2" charset="2"/>
              <a:buChar char="n"/>
              <a:defRPr/>
            </a:pPr>
            <a:r>
              <a:rPr lang="zh-CN" altLang="en-US" dirty="0">
                <a:latin typeface="华文中宋" pitchFamily="2" charset="-122"/>
                <a:ea typeface="华文中宋" pitchFamily="2" charset="-122"/>
              </a:rPr>
              <a:t>学校准入</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网上通识考试系统</a:t>
            </a:r>
          </a:p>
          <a:p>
            <a:pPr marL="469900" indent="-469900" algn="just" fontAlgn="auto">
              <a:lnSpc>
                <a:spcPts val="2200"/>
              </a:lnSpc>
              <a:spcBef>
                <a:spcPts val="0"/>
              </a:spcBef>
              <a:spcAft>
                <a:spcPts val="0"/>
              </a:spcAft>
              <a:buSzPct val="95000"/>
              <a:buFont typeface="Wingdings" pitchFamily="2" charset="2"/>
              <a:buChar char="n"/>
              <a:defRPr/>
            </a:pPr>
            <a:r>
              <a:rPr lang="zh-CN" altLang="en-US" dirty="0">
                <a:latin typeface="华文中宋" pitchFamily="2" charset="-122"/>
                <a:ea typeface="华文中宋" pitchFamily="2" charset="-122"/>
              </a:rPr>
              <a:t>教学科研二级单位准入</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课程考试、网上考试系统</a:t>
            </a:r>
          </a:p>
          <a:p>
            <a:pPr marL="469900" indent="-469900" algn="just" fontAlgn="auto">
              <a:lnSpc>
                <a:spcPts val="2200"/>
              </a:lnSpc>
              <a:spcBef>
                <a:spcPts val="0"/>
              </a:spcBef>
              <a:spcAft>
                <a:spcPts val="0"/>
              </a:spcAft>
              <a:buSzPct val="95000"/>
              <a:buFont typeface="Wingdings" pitchFamily="2" charset="2"/>
              <a:buChar char="n"/>
              <a:defRPr/>
            </a:pPr>
            <a:r>
              <a:rPr lang="zh-CN" altLang="en-US" dirty="0">
                <a:latin typeface="华文中宋" pitchFamily="2" charset="-122"/>
                <a:ea typeface="华文中宋" pitchFamily="2" charset="-122"/>
              </a:rPr>
              <a:t>实验室准入</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网上考试系统、专业培训考试</a:t>
            </a:r>
            <a:endParaRPr lang="en-US" altLang="zh-CN" dirty="0">
              <a:latin typeface="华文中宋" pitchFamily="2" charset="-122"/>
              <a:ea typeface="华文中宋" pitchFamily="2" charset="-122"/>
            </a:endParaRPr>
          </a:p>
          <a:p>
            <a:pPr algn="just" fontAlgn="auto">
              <a:lnSpc>
                <a:spcPts val="2200"/>
              </a:lnSpc>
              <a:spcBef>
                <a:spcPts val="600"/>
              </a:spcBef>
              <a:spcAft>
                <a:spcPts val="0"/>
              </a:spcAft>
              <a:buSzPct val="95000"/>
              <a:defRPr/>
            </a:pPr>
            <a:r>
              <a:rPr lang="zh-CN" altLang="en-US" b="1" dirty="0">
                <a:solidFill>
                  <a:srgbClr val="0000FF"/>
                </a:solidFill>
                <a:latin typeface="楷体" panose="02010609060101010101" pitchFamily="49" charset="-122"/>
                <a:ea typeface="楷体" panose="02010609060101010101" pitchFamily="49" charset="-122"/>
              </a:rPr>
              <a:t>特殊情况：交换（交流）生、兼职教授（博导）、外教、访问学者、交流访问人员等人员的准入及培训，由承接单位（含教学科研二级单位）负责。</a:t>
            </a:r>
            <a:endParaRPr lang="en-US" altLang="zh-CN" b="1" dirty="0">
              <a:solidFill>
                <a:srgbClr val="0000FF"/>
              </a:solidFill>
              <a:latin typeface="楷体" panose="02010609060101010101" pitchFamily="49" charset="-122"/>
              <a:ea typeface="楷体" panose="02010609060101010101" pitchFamily="49" charset="-122"/>
            </a:endParaRPr>
          </a:p>
        </p:txBody>
      </p:sp>
      <p:sp>
        <p:nvSpPr>
          <p:cNvPr id="10" name="矩形 9"/>
          <p:cNvSpPr/>
          <p:nvPr/>
        </p:nvSpPr>
        <p:spPr>
          <a:xfrm>
            <a:off x="642938" y="4995863"/>
            <a:ext cx="8358187" cy="1385887"/>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加强实验室安全教育培训</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a:lnSpc>
                <a:spcPts val="2200"/>
              </a:lnSpc>
              <a:spcBef>
                <a:spcPts val="0"/>
              </a:spcBef>
              <a:spcAft>
                <a:spcPts val="0"/>
              </a:spcAft>
              <a:buSzPct val="95000"/>
              <a:buFont typeface="Wingdings" pitchFamily="2" charset="2"/>
              <a:buChar char="n"/>
              <a:defRPr/>
            </a:pPr>
            <a:r>
              <a:rPr lang="zh-CN" altLang="en-US" dirty="0">
                <a:latin typeface="华文中宋" pitchFamily="2" charset="-122"/>
                <a:ea typeface="华文中宋" pitchFamily="2" charset="-122"/>
              </a:rPr>
              <a:t>学校入校教育培训</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新生、新入职教职工</a:t>
            </a:r>
          </a:p>
          <a:p>
            <a:pPr marL="469900" indent="-469900" algn="just" fontAlgn="auto">
              <a:lnSpc>
                <a:spcPts val="2200"/>
              </a:lnSpc>
              <a:spcBef>
                <a:spcPts val="0"/>
              </a:spcBef>
              <a:spcAft>
                <a:spcPts val="0"/>
              </a:spcAft>
              <a:buSzPct val="95000"/>
              <a:buFont typeface="Wingdings" pitchFamily="2" charset="2"/>
              <a:buChar char="n"/>
              <a:defRPr/>
            </a:pPr>
            <a:r>
              <a:rPr lang="zh-CN" altLang="en-US" dirty="0">
                <a:latin typeface="华文中宋" pitchFamily="2" charset="-122"/>
                <a:ea typeface="华文中宋" pitchFamily="2" charset="-122"/>
              </a:rPr>
              <a:t>教学科研二级单位普及教育培训</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结合单位特色组织培训或讲座</a:t>
            </a:r>
          </a:p>
          <a:p>
            <a:pPr marL="469900" indent="-469900" algn="just" fontAlgn="auto">
              <a:lnSpc>
                <a:spcPts val="2200"/>
              </a:lnSpc>
              <a:spcBef>
                <a:spcPts val="0"/>
              </a:spcBef>
              <a:spcAft>
                <a:spcPts val="0"/>
              </a:spcAft>
              <a:buSzPct val="95000"/>
              <a:buFont typeface="Wingdings" pitchFamily="2" charset="2"/>
              <a:buChar char="n"/>
              <a:defRPr/>
            </a:pPr>
            <a:r>
              <a:rPr lang="zh-CN" altLang="en-US" dirty="0">
                <a:latin typeface="华文中宋" pitchFamily="2" charset="-122"/>
                <a:ea typeface="华文中宋" pitchFamily="2" charset="-122"/>
              </a:rPr>
              <a:t>实验室针对性教育培训</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责任教师负责实验用房内人员的安全培训</a:t>
            </a:r>
          </a:p>
        </p:txBody>
      </p:sp>
      <p:sp>
        <p:nvSpPr>
          <p:cNvPr id="11" name="矩形 10"/>
          <p:cNvSpPr/>
          <p:nvPr/>
        </p:nvSpPr>
        <p:spPr>
          <a:xfrm>
            <a:off x="633413" y="1884363"/>
            <a:ext cx="8215312" cy="1101725"/>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开设实验室安全课程</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a:lnSpc>
                <a:spcPts val="2200"/>
              </a:lnSpc>
              <a:spcBef>
                <a:spcPts val="0"/>
              </a:spcBef>
              <a:spcAft>
                <a:spcPts val="0"/>
              </a:spcAft>
              <a:buSzPct val="95000"/>
              <a:buFont typeface="Wingdings" pitchFamily="2" charset="2"/>
              <a:buChar char="n"/>
              <a:defRPr/>
            </a:pPr>
            <a:r>
              <a:rPr lang="en-US" altLang="zh-CN" dirty="0">
                <a:latin typeface="华文中宋" pitchFamily="2" charset="-122"/>
                <a:ea typeface="华文中宋" pitchFamily="2" charset="-122"/>
              </a:rPr>
              <a:t>2015</a:t>
            </a:r>
            <a:r>
              <a:rPr lang="zh-CN" altLang="en-US" dirty="0">
                <a:latin typeface="华文中宋" pitchFamily="2" charset="-122"/>
                <a:ea typeface="华文中宋" pitchFamily="2" charset="-122"/>
              </a:rPr>
              <a:t>年在冶金、材料、化生试点开设</a:t>
            </a:r>
            <a:endParaRPr lang="en-US" altLang="zh-CN" dirty="0">
              <a:latin typeface="华文中宋" pitchFamily="2" charset="-122"/>
              <a:ea typeface="华文中宋" pitchFamily="2" charset="-122"/>
            </a:endParaRPr>
          </a:p>
          <a:p>
            <a:pPr marL="469900" indent="-469900" algn="just" fontAlgn="auto">
              <a:lnSpc>
                <a:spcPts val="2200"/>
              </a:lnSpc>
              <a:spcBef>
                <a:spcPts val="0"/>
              </a:spcBef>
              <a:spcAft>
                <a:spcPts val="0"/>
              </a:spcAft>
              <a:buSzPct val="95000"/>
              <a:buFont typeface="Wingdings" pitchFamily="2" charset="2"/>
              <a:buChar char="n"/>
              <a:defRPr/>
            </a:pPr>
            <a:r>
              <a:rPr lang="zh-CN" altLang="en-US" dirty="0">
                <a:latin typeface="华文中宋" pitchFamily="2" charset="-122"/>
                <a:ea typeface="华文中宋" pitchFamily="2" charset="-122"/>
              </a:rPr>
              <a:t>结合授课经验，逐步在其他学科推广</a:t>
            </a:r>
            <a:endParaRPr lang="en-US" altLang="zh-CN" dirty="0">
              <a:latin typeface="华文中宋" pitchFamily="2" charset="-122"/>
              <a:ea typeface="华文中宋" pitchFamily="2" charset="-122"/>
            </a:endParaRPr>
          </a:p>
        </p:txBody>
      </p:sp>
      <p:sp>
        <p:nvSpPr>
          <p:cNvPr id="56327" name="Rectangle 9"/>
          <p:cNvSpPr>
            <a:spLocks noChangeArrowheads="1"/>
          </p:cNvSpPr>
          <p:nvPr/>
        </p:nvSpPr>
        <p:spPr bwMode="auto">
          <a:xfrm>
            <a:off x="684213" y="6021388"/>
            <a:ext cx="8208962" cy="360362"/>
          </a:xfrm>
          <a:prstGeom prst="rect">
            <a:avLst/>
          </a:prstGeom>
          <a:noFill/>
          <a:ln w="38100">
            <a:solidFill>
              <a:srgbClr val="FF0000"/>
            </a:solidFill>
            <a:miter lim="800000"/>
            <a:headEnd/>
            <a:tailEnd/>
          </a:ln>
          <a:effectLst>
            <a:prstShdw prst="shdw17" dist="17961" dir="2700000">
              <a:srgbClr val="990000"/>
            </a:prstShdw>
          </a:effectLst>
        </p:spPr>
        <p:txBody>
          <a:bodyPr wrap="none" anchor="ctr"/>
          <a:lstStyle/>
          <a:p>
            <a:endParaRPr lang="zh-CN" altLang="en-US">
              <a:latin typeface="Franklin Gothic Book" pitchFamily="34" charset="0"/>
              <a:ea typeface="黑体" pitchFamily="2" charset="-122"/>
            </a:endParaRPr>
          </a:p>
        </p:txBody>
      </p:sp>
      <p:sp>
        <p:nvSpPr>
          <p:cNvPr id="13"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灯片编号占位符 8"/>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8C00CB07-9957-4DC8-A120-364265001675}" type="slidenum">
              <a:rPr lang="en-US" altLang="zh-CN" smtClean="0">
                <a:solidFill>
                  <a:schemeClr val="tx1"/>
                </a:solidFill>
                <a:latin typeface="Arial" pitchFamily="34" charset="0"/>
                <a:cs typeface="Arial" pitchFamily="34" charset="0"/>
              </a:rPr>
              <a:pPr fontAlgn="base">
                <a:spcBef>
                  <a:spcPct val="0"/>
                </a:spcBef>
                <a:spcAft>
                  <a:spcPct val="0"/>
                </a:spcAft>
                <a:defRPr/>
              </a:pPr>
              <a:t>5</a:t>
            </a:fld>
            <a:endParaRPr lang="en-US" altLang="zh-CN" smtClean="0">
              <a:solidFill>
                <a:schemeClr val="tx1"/>
              </a:solidFill>
              <a:latin typeface="Arial" pitchFamily="34" charset="0"/>
              <a:cs typeface="Arial" pitchFamily="34" charset="0"/>
            </a:endParaRP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
        <p:nvSpPr>
          <p:cNvPr id="14"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（一）法律法规及政策概述</a:t>
            </a:r>
          </a:p>
        </p:txBody>
      </p:sp>
      <p:sp>
        <p:nvSpPr>
          <p:cNvPr id="33" name="内容占位符 2"/>
          <p:cNvSpPr txBox="1">
            <a:spLocks/>
          </p:cNvSpPr>
          <p:nvPr/>
        </p:nvSpPr>
        <p:spPr bwMode="auto">
          <a:xfrm>
            <a:off x="642938" y="1785938"/>
            <a:ext cx="7643812" cy="1214437"/>
          </a:xfrm>
          <a:prstGeom prst="rect">
            <a:avLst/>
          </a:prstGeom>
          <a:noFill/>
          <a:ln w="9525">
            <a:noFill/>
            <a:miter lim="800000"/>
            <a:headEnd/>
            <a:tailEnd/>
          </a:ln>
        </p:spPr>
        <p:txBody>
          <a:bodyPr/>
          <a:lstStyle/>
          <a:p>
            <a:pPr fontAlgn="auto">
              <a:spcBef>
                <a:spcPts val="1200"/>
              </a:spcBef>
              <a:spcAft>
                <a:spcPts val="0"/>
              </a:spcAft>
              <a:buSzPct val="95000"/>
              <a:defRPr/>
            </a:pPr>
            <a:r>
              <a:rPr lang="zh-CN" altLang="en-US" b="1" dirty="0">
                <a:latin typeface="华文中宋" pitchFamily="2" charset="-122"/>
                <a:ea typeface="华文中宋" pitchFamily="2" charset="-122"/>
                <a:cs typeface="Times New Roman" pitchFamily="18" charset="0"/>
              </a:rPr>
              <a:t>      </a:t>
            </a:r>
            <a:r>
              <a:rPr lang="zh-CN" altLang="en-US" dirty="0">
                <a:solidFill>
                  <a:srgbClr val="0000FF"/>
                </a:solidFill>
                <a:latin typeface="华文中宋" pitchFamily="2" charset="-122"/>
                <a:ea typeface="华文中宋" pitchFamily="2" charset="-122"/>
                <a:cs typeface="Times New Roman" pitchFamily="18" charset="0"/>
              </a:rPr>
              <a:t>在我国，实验室安全主要是由安全生产法律法规统一调整。</a:t>
            </a:r>
            <a:endParaRPr lang="en-US" altLang="zh-CN" dirty="0">
              <a:solidFill>
                <a:srgbClr val="0000FF"/>
              </a:solidFill>
              <a:latin typeface="华文中宋" pitchFamily="2" charset="-122"/>
              <a:ea typeface="华文中宋" pitchFamily="2" charset="-122"/>
              <a:cs typeface="Times New Roman" pitchFamily="18" charset="0"/>
            </a:endParaRPr>
          </a:p>
          <a:p>
            <a:pPr fontAlgn="auto">
              <a:spcBef>
                <a:spcPts val="600"/>
              </a:spcBef>
              <a:spcAft>
                <a:spcPts val="0"/>
              </a:spcAft>
              <a:buSzPct val="95000"/>
              <a:defRPr/>
            </a:pPr>
            <a:r>
              <a:rPr lang="zh-CN" altLang="en-US" dirty="0">
                <a:solidFill>
                  <a:srgbClr val="0000FF"/>
                </a:solidFill>
                <a:effectLst>
                  <a:outerShdw blurRad="38100" dist="38100" dir="2700000" algn="tl">
                    <a:srgbClr val="C0C0C0"/>
                  </a:outerShdw>
                </a:effectLst>
                <a:latin typeface="华文中宋" pitchFamily="2" charset="-122"/>
                <a:ea typeface="华文中宋" pitchFamily="2" charset="-122"/>
              </a:rPr>
              <a:t>      </a:t>
            </a:r>
            <a:r>
              <a:rPr lang="zh-CN" altLang="en-US" dirty="0">
                <a:effectLst>
                  <a:outerShdw blurRad="38100" dist="38100" dir="2700000" algn="tl">
                    <a:srgbClr val="C0C0C0"/>
                  </a:outerShdw>
                </a:effectLst>
                <a:latin typeface="华文中宋" pitchFamily="2" charset="-122"/>
                <a:ea typeface="华文中宋" pitchFamily="2" charset="-122"/>
              </a:rPr>
              <a:t>安全生产法律法规，是指调整在生产过程中产生的，同劳动者或生产人员的安全与健康，以及生产资料和社会财富安全保障有关的各种社会关系的法律规范的总和</a:t>
            </a:r>
            <a:r>
              <a:rPr lang="zh-CN" altLang="en-US" sz="1600" dirty="0">
                <a:effectLst>
                  <a:outerShdw blurRad="38100" dist="38100" dir="2700000" algn="tl">
                    <a:srgbClr val="C0C0C0"/>
                  </a:outerShdw>
                </a:effectLst>
                <a:latin typeface="华文中宋" pitchFamily="2" charset="-122"/>
                <a:ea typeface="华文中宋" pitchFamily="2" charset="-122"/>
              </a:rPr>
              <a:t>。</a:t>
            </a:r>
            <a:endParaRPr lang="zh-CN" altLang="en-US" sz="2000" dirty="0">
              <a:effectLst>
                <a:outerShdw blurRad="38100" dist="38100" dir="2700000" algn="tl">
                  <a:srgbClr val="C0C0C0"/>
                </a:outerShdw>
              </a:effectLst>
              <a:latin typeface="华文中宋" pitchFamily="2" charset="-122"/>
              <a:ea typeface="华文中宋" pitchFamily="2" charset="-122"/>
            </a:endParaRPr>
          </a:p>
        </p:txBody>
      </p:sp>
      <p:graphicFrame>
        <p:nvGraphicFramePr>
          <p:cNvPr id="96" name="图示 95"/>
          <p:cNvGraphicFramePr/>
          <p:nvPr/>
        </p:nvGraphicFramePr>
        <p:xfrm>
          <a:off x="1714480" y="3071810"/>
          <a:ext cx="6357982" cy="36353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7" name="流程图: 可选过程 96"/>
          <p:cNvSpPr/>
          <p:nvPr/>
        </p:nvSpPr>
        <p:spPr>
          <a:xfrm>
            <a:off x="857224" y="3071810"/>
            <a:ext cx="857256" cy="3571900"/>
          </a:xfrm>
          <a:prstGeom prst="flowChartAlternateProcess">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r>
              <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安</a:t>
            </a:r>
            <a:endParaRPr lang="en-US" altLang="zh-CN"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fontAlgn="auto">
              <a:spcBef>
                <a:spcPts val="0"/>
              </a:spcBef>
              <a:spcAft>
                <a:spcPts val="0"/>
              </a:spcAft>
              <a:defRPr/>
            </a:pPr>
            <a:r>
              <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全</a:t>
            </a:r>
            <a:endParaRPr lang="en-US" altLang="zh-CN"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fontAlgn="auto">
              <a:spcBef>
                <a:spcPts val="0"/>
              </a:spcBef>
              <a:spcAft>
                <a:spcPts val="0"/>
              </a:spcAft>
              <a:defRPr/>
            </a:pPr>
            <a:r>
              <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生</a:t>
            </a:r>
            <a:endParaRPr lang="en-US" altLang="zh-CN"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fontAlgn="auto">
              <a:spcBef>
                <a:spcPts val="0"/>
              </a:spcBef>
              <a:spcAft>
                <a:spcPts val="0"/>
              </a:spcAft>
              <a:defRPr/>
            </a:pPr>
            <a:r>
              <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产</a:t>
            </a:r>
            <a:endParaRPr lang="en-US" altLang="zh-CN"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fontAlgn="auto">
              <a:spcBef>
                <a:spcPts val="0"/>
              </a:spcBef>
              <a:spcAft>
                <a:spcPts val="0"/>
              </a:spcAft>
              <a:defRPr/>
            </a:pPr>
            <a:r>
              <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法</a:t>
            </a:r>
            <a:endParaRPr lang="en-US" altLang="zh-CN"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fontAlgn="auto">
              <a:spcBef>
                <a:spcPts val="0"/>
              </a:spcBef>
              <a:spcAft>
                <a:spcPts val="0"/>
              </a:spcAft>
              <a:defRPr/>
            </a:pPr>
            <a:r>
              <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律</a:t>
            </a:r>
            <a:endParaRPr lang="en-US" altLang="zh-CN"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fontAlgn="auto">
              <a:spcBef>
                <a:spcPts val="0"/>
              </a:spcBef>
              <a:spcAft>
                <a:spcPts val="0"/>
              </a:spcAft>
              <a:defRPr/>
            </a:pPr>
            <a:r>
              <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体</a:t>
            </a:r>
            <a:endParaRPr lang="en-US" altLang="zh-CN"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fontAlgn="auto">
              <a:spcBef>
                <a:spcPts val="0"/>
              </a:spcBef>
              <a:spcAft>
                <a:spcPts val="0"/>
              </a:spcAft>
              <a:defRPr/>
            </a:pPr>
            <a:r>
              <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系</a:t>
            </a:r>
          </a:p>
        </p:txBody>
      </p:sp>
      <p:sp>
        <p:nvSpPr>
          <p:cNvPr id="98" name="线形标注 1 97"/>
          <p:cNvSpPr/>
          <p:nvPr/>
        </p:nvSpPr>
        <p:spPr>
          <a:xfrm>
            <a:off x="785786" y="3071810"/>
            <a:ext cx="2000264" cy="571504"/>
          </a:xfrm>
          <a:prstGeom prst="borderCallout1">
            <a:avLst>
              <a:gd name="adj1" fmla="val 196651"/>
              <a:gd name="adj2" fmla="val 121776"/>
              <a:gd name="adj3" fmla="val 96090"/>
              <a:gd name="adj4" fmla="val 101739"/>
            </a:avLst>
          </a:prstGeom>
        </p:spPr>
        <p:style>
          <a:lnRef idx="1">
            <a:schemeClr val="accent5"/>
          </a:lnRef>
          <a:fillRef idx="2">
            <a:schemeClr val="accent5"/>
          </a:fillRef>
          <a:effectRef idx="1">
            <a:schemeClr val="accent5"/>
          </a:effectRef>
          <a:fontRef idx="minor">
            <a:schemeClr val="dk1"/>
          </a:fontRef>
        </p:style>
        <p:txBody>
          <a:bodyPr anchor="ctr"/>
          <a:lstStyle/>
          <a:p>
            <a:pPr algn="ctr" fontAlgn="auto">
              <a:spcBef>
                <a:spcPts val="0"/>
              </a:spcBef>
              <a:spcAft>
                <a:spcPts val="0"/>
              </a:spcAft>
              <a:defRPr/>
            </a:pPr>
            <a:r>
              <a:rPr lang="en-US" altLang="zh-CN" sz="1600" dirty="0"/>
              <a:t>《</a:t>
            </a:r>
            <a:r>
              <a:rPr lang="zh-CN" altLang="en-US" sz="1600" dirty="0"/>
              <a:t>安全生产法</a:t>
            </a:r>
            <a:r>
              <a:rPr lang="en-US" altLang="zh-CN" sz="1600" dirty="0"/>
              <a:t>》</a:t>
            </a:r>
            <a:endParaRPr lang="zh-CN" altLang="en-US" sz="1600" dirty="0"/>
          </a:p>
        </p:txBody>
      </p:sp>
      <p:sp>
        <p:nvSpPr>
          <p:cNvPr id="100" name="线形标注 1 99"/>
          <p:cNvSpPr/>
          <p:nvPr/>
        </p:nvSpPr>
        <p:spPr>
          <a:xfrm>
            <a:off x="785786" y="3857628"/>
            <a:ext cx="2000264" cy="1285884"/>
          </a:xfrm>
          <a:prstGeom prst="borderCallout1">
            <a:avLst>
              <a:gd name="adj1" fmla="val 92416"/>
              <a:gd name="adj2" fmla="val 120017"/>
              <a:gd name="adj3" fmla="val 48683"/>
              <a:gd name="adj4" fmla="val 100567"/>
            </a:avLst>
          </a:prstGeom>
        </p:spPr>
        <p:style>
          <a:lnRef idx="1">
            <a:schemeClr val="accent5"/>
          </a:lnRef>
          <a:fillRef idx="2">
            <a:schemeClr val="accent5"/>
          </a:fillRef>
          <a:effectRef idx="1">
            <a:schemeClr val="accent5"/>
          </a:effectRef>
          <a:fontRef idx="minor">
            <a:schemeClr val="dk1"/>
          </a:fontRef>
        </p:style>
        <p:txBody>
          <a:bodyPr anchor="ctr"/>
          <a:lstStyle/>
          <a:p>
            <a:pPr algn="ctr" fontAlgn="auto">
              <a:spcBef>
                <a:spcPts val="0"/>
              </a:spcBef>
              <a:spcAft>
                <a:spcPts val="0"/>
              </a:spcAft>
              <a:defRPr/>
            </a:pPr>
            <a:r>
              <a:rPr lang="en-US" altLang="zh-CN" sz="1400" dirty="0"/>
              <a:t>《</a:t>
            </a:r>
            <a:r>
              <a:rPr lang="zh-CN" altLang="en-US" sz="1400" dirty="0"/>
              <a:t>矿山安全法</a:t>
            </a:r>
            <a:r>
              <a:rPr lang="en-US" altLang="zh-CN" sz="1400" dirty="0"/>
              <a:t>》</a:t>
            </a:r>
          </a:p>
          <a:p>
            <a:pPr algn="ctr" fontAlgn="auto">
              <a:spcBef>
                <a:spcPts val="0"/>
              </a:spcBef>
              <a:spcAft>
                <a:spcPts val="0"/>
              </a:spcAft>
              <a:defRPr/>
            </a:pPr>
            <a:r>
              <a:rPr lang="en-US" altLang="zh-CN" sz="1400" dirty="0"/>
              <a:t>《</a:t>
            </a:r>
            <a:r>
              <a:rPr lang="zh-CN" altLang="en-US" sz="1400" dirty="0"/>
              <a:t>道路交通安全法</a:t>
            </a:r>
            <a:r>
              <a:rPr lang="en-US" altLang="zh-CN" sz="1400" dirty="0"/>
              <a:t>》</a:t>
            </a:r>
          </a:p>
          <a:p>
            <a:pPr algn="ctr" fontAlgn="auto">
              <a:spcBef>
                <a:spcPts val="0"/>
              </a:spcBef>
              <a:spcAft>
                <a:spcPts val="0"/>
              </a:spcAft>
              <a:defRPr/>
            </a:pPr>
            <a:r>
              <a:rPr lang="en-US" altLang="zh-CN" sz="1400" dirty="0"/>
              <a:t>  《</a:t>
            </a:r>
            <a:r>
              <a:rPr lang="zh-CN" altLang="en-US" sz="1400" dirty="0"/>
              <a:t>职业病防治法</a:t>
            </a:r>
            <a:r>
              <a:rPr lang="en-US" altLang="zh-CN" sz="1400" dirty="0"/>
              <a:t>》 </a:t>
            </a:r>
            <a:r>
              <a:rPr lang="zh-CN" altLang="en-US" sz="1400" dirty="0"/>
              <a:t>等</a:t>
            </a:r>
            <a:endParaRPr lang="en-US" altLang="zh-CN" sz="1400" dirty="0"/>
          </a:p>
        </p:txBody>
      </p:sp>
      <p:sp>
        <p:nvSpPr>
          <p:cNvPr id="101" name="线形标注 1 100"/>
          <p:cNvSpPr/>
          <p:nvPr/>
        </p:nvSpPr>
        <p:spPr>
          <a:xfrm>
            <a:off x="785786" y="5286388"/>
            <a:ext cx="2000264" cy="1285884"/>
          </a:xfrm>
          <a:prstGeom prst="borderCallout1">
            <a:avLst>
              <a:gd name="adj1" fmla="val 73271"/>
              <a:gd name="adj2" fmla="val 117673"/>
              <a:gd name="adj3" fmla="val 30449"/>
              <a:gd name="adj4" fmla="val 98809"/>
            </a:avLst>
          </a:prstGeom>
        </p:spPr>
        <p:style>
          <a:lnRef idx="1">
            <a:schemeClr val="accent5"/>
          </a:lnRef>
          <a:fillRef idx="2">
            <a:schemeClr val="accent5"/>
          </a:fillRef>
          <a:effectRef idx="1">
            <a:schemeClr val="accent5"/>
          </a:effectRef>
          <a:fontRef idx="minor">
            <a:schemeClr val="dk1"/>
          </a:fontRef>
        </p:style>
        <p:txBody>
          <a:bodyPr anchor="ctr"/>
          <a:lstStyle/>
          <a:p>
            <a:pPr algn="ctr" fontAlgn="auto">
              <a:spcBef>
                <a:spcPts val="0"/>
              </a:spcBef>
              <a:spcAft>
                <a:spcPts val="0"/>
              </a:spcAft>
              <a:defRPr/>
            </a:pPr>
            <a:r>
              <a:rPr lang="en-US" altLang="zh-CN" sz="1400" dirty="0"/>
              <a:t>《</a:t>
            </a:r>
            <a:r>
              <a:rPr lang="zh-CN" altLang="en-US" sz="1400" dirty="0"/>
              <a:t>刑法</a:t>
            </a:r>
            <a:r>
              <a:rPr lang="en-US" altLang="zh-CN" sz="1400" dirty="0"/>
              <a:t>》 </a:t>
            </a:r>
            <a:r>
              <a:rPr lang="zh-CN" altLang="en-US" sz="1400" dirty="0"/>
              <a:t>、</a:t>
            </a:r>
            <a:r>
              <a:rPr lang="en-US" altLang="zh-CN" sz="1400" dirty="0"/>
              <a:t>《</a:t>
            </a:r>
            <a:r>
              <a:rPr lang="zh-CN" altLang="en-US" sz="1400" dirty="0"/>
              <a:t>劳动法</a:t>
            </a:r>
            <a:r>
              <a:rPr lang="en-US" altLang="zh-CN" sz="1400" dirty="0"/>
              <a:t>》</a:t>
            </a:r>
            <a:r>
              <a:rPr lang="zh-CN" altLang="en-US" sz="1400" dirty="0"/>
              <a:t>、</a:t>
            </a:r>
            <a:r>
              <a:rPr lang="en-US" altLang="zh-CN" sz="1400" dirty="0"/>
              <a:t>《</a:t>
            </a:r>
            <a:r>
              <a:rPr lang="zh-CN" altLang="en-US" sz="1400" dirty="0"/>
              <a:t>消防法</a:t>
            </a:r>
            <a:r>
              <a:rPr lang="en-US" altLang="zh-CN" sz="1400" dirty="0"/>
              <a:t>》</a:t>
            </a:r>
            <a:r>
              <a:rPr lang="zh-CN" altLang="en-US" sz="1400" dirty="0"/>
              <a:t>、</a:t>
            </a:r>
          </a:p>
          <a:p>
            <a:pPr algn="ctr" fontAlgn="auto">
              <a:spcBef>
                <a:spcPts val="0"/>
              </a:spcBef>
              <a:spcAft>
                <a:spcPts val="0"/>
              </a:spcAft>
              <a:defRPr/>
            </a:pPr>
            <a:r>
              <a:rPr lang="en-US" altLang="zh-CN" sz="1400" dirty="0"/>
              <a:t>《</a:t>
            </a:r>
            <a:r>
              <a:rPr lang="zh-CN" altLang="en-US" sz="1400" dirty="0"/>
              <a:t>民法通则</a:t>
            </a:r>
            <a:r>
              <a:rPr lang="en-US" altLang="zh-CN" sz="1400" dirty="0"/>
              <a:t>》</a:t>
            </a:r>
            <a:r>
              <a:rPr lang="zh-CN" altLang="en-US" sz="1400" dirty="0"/>
              <a:t>等中有关安全生产条文</a:t>
            </a:r>
          </a:p>
        </p:txBody>
      </p:sp>
      <p:sp>
        <p:nvSpPr>
          <p:cNvPr id="103" name="线形标注 1 102"/>
          <p:cNvSpPr/>
          <p:nvPr/>
        </p:nvSpPr>
        <p:spPr>
          <a:xfrm>
            <a:off x="1857356" y="2714620"/>
            <a:ext cx="2143140" cy="1714512"/>
          </a:xfrm>
          <a:prstGeom prst="borderCallout1">
            <a:avLst>
              <a:gd name="adj1" fmla="val 92416"/>
              <a:gd name="adj2" fmla="val 120017"/>
              <a:gd name="adj3" fmla="val 48683"/>
              <a:gd name="adj4" fmla="val 100567"/>
            </a:avLst>
          </a:prstGeom>
        </p:spPr>
        <p:style>
          <a:lnRef idx="1">
            <a:schemeClr val="accent5"/>
          </a:lnRef>
          <a:fillRef idx="2">
            <a:schemeClr val="accent5"/>
          </a:fillRef>
          <a:effectRef idx="1">
            <a:schemeClr val="accent5"/>
          </a:effectRef>
          <a:fontRef idx="minor">
            <a:schemeClr val="dk1"/>
          </a:fontRef>
        </p:style>
        <p:txBody>
          <a:bodyPr anchor="ctr"/>
          <a:lstStyle/>
          <a:p>
            <a:pPr fontAlgn="auto">
              <a:spcBef>
                <a:spcPts val="0"/>
              </a:spcBef>
              <a:spcAft>
                <a:spcPts val="0"/>
              </a:spcAft>
              <a:defRPr/>
            </a:pPr>
            <a:r>
              <a:rPr lang="en-US" altLang="zh-CN" sz="1200" dirty="0"/>
              <a:t>《</a:t>
            </a:r>
            <a:r>
              <a:rPr lang="zh-CN" altLang="en-US" sz="1200" dirty="0"/>
              <a:t>特大安全事故行政责任追究的规定</a:t>
            </a:r>
            <a:r>
              <a:rPr lang="en-US" altLang="zh-CN" sz="1200" dirty="0"/>
              <a:t>》</a:t>
            </a:r>
          </a:p>
          <a:p>
            <a:pPr fontAlgn="auto">
              <a:spcBef>
                <a:spcPts val="0"/>
              </a:spcBef>
              <a:spcAft>
                <a:spcPts val="0"/>
              </a:spcAft>
              <a:defRPr/>
            </a:pPr>
            <a:r>
              <a:rPr lang="en-US" altLang="zh-CN" sz="1200" dirty="0"/>
              <a:t>《</a:t>
            </a:r>
            <a:r>
              <a:rPr lang="zh-CN" altLang="en-US" sz="1200" dirty="0"/>
              <a:t>危险化学品安全管理条例</a:t>
            </a:r>
            <a:r>
              <a:rPr lang="en-US" altLang="zh-CN" sz="1200" dirty="0"/>
              <a:t>》</a:t>
            </a:r>
          </a:p>
          <a:p>
            <a:pPr fontAlgn="auto">
              <a:spcBef>
                <a:spcPts val="0"/>
              </a:spcBef>
              <a:spcAft>
                <a:spcPts val="0"/>
              </a:spcAft>
              <a:defRPr/>
            </a:pPr>
            <a:r>
              <a:rPr lang="en-US" altLang="zh-CN" sz="1200" dirty="0"/>
              <a:t>《</a:t>
            </a:r>
            <a:r>
              <a:rPr lang="zh-CN" altLang="en-US" sz="1200" dirty="0"/>
              <a:t>特种设备安全监察条例</a:t>
            </a:r>
            <a:r>
              <a:rPr lang="en-US" altLang="zh-CN" sz="1200" dirty="0"/>
              <a:t>》</a:t>
            </a:r>
          </a:p>
          <a:p>
            <a:pPr fontAlgn="auto">
              <a:spcBef>
                <a:spcPts val="0"/>
              </a:spcBef>
              <a:spcAft>
                <a:spcPts val="0"/>
              </a:spcAft>
              <a:defRPr/>
            </a:pPr>
            <a:r>
              <a:rPr lang="en-US" altLang="zh-CN" sz="1200" dirty="0"/>
              <a:t>《</a:t>
            </a:r>
            <a:r>
              <a:rPr lang="zh-CN" altLang="en-US" sz="1200" dirty="0"/>
              <a:t>安全生产许可证条例</a:t>
            </a:r>
            <a:r>
              <a:rPr lang="en-US" altLang="zh-CN" sz="1200" dirty="0"/>
              <a:t>》</a:t>
            </a:r>
          </a:p>
          <a:p>
            <a:pPr fontAlgn="auto">
              <a:spcBef>
                <a:spcPts val="0"/>
              </a:spcBef>
              <a:spcAft>
                <a:spcPts val="0"/>
              </a:spcAft>
              <a:defRPr/>
            </a:pPr>
            <a:r>
              <a:rPr lang="en-US" altLang="zh-CN" sz="1200" dirty="0"/>
              <a:t>《</a:t>
            </a:r>
            <a:r>
              <a:rPr lang="zh-CN" altLang="en-US" sz="1200" dirty="0"/>
              <a:t>安全生产许可证条例</a:t>
            </a:r>
            <a:r>
              <a:rPr lang="en-US" altLang="zh-CN" sz="1200" dirty="0"/>
              <a:t>》</a:t>
            </a:r>
          </a:p>
          <a:p>
            <a:pPr fontAlgn="auto">
              <a:spcBef>
                <a:spcPts val="0"/>
              </a:spcBef>
              <a:spcAft>
                <a:spcPts val="0"/>
              </a:spcAft>
              <a:defRPr/>
            </a:pPr>
            <a:r>
              <a:rPr lang="en-US" altLang="zh-CN" sz="1200" dirty="0"/>
              <a:t>《</a:t>
            </a:r>
            <a:r>
              <a:rPr lang="zh-CN" altLang="en-US" sz="1200" dirty="0"/>
              <a:t>生产安全事故报告和调查处理条例</a:t>
            </a:r>
            <a:r>
              <a:rPr lang="en-US" altLang="zh-CN" sz="1200" dirty="0"/>
              <a:t>》</a:t>
            </a:r>
            <a:r>
              <a:rPr lang="zh-CN" altLang="en-US" sz="1200" dirty="0"/>
              <a:t>等</a:t>
            </a:r>
          </a:p>
        </p:txBody>
      </p:sp>
      <p:sp>
        <p:nvSpPr>
          <p:cNvPr id="104" name="线形标注 1 103"/>
          <p:cNvSpPr/>
          <p:nvPr/>
        </p:nvSpPr>
        <p:spPr>
          <a:xfrm>
            <a:off x="1857356" y="4500570"/>
            <a:ext cx="2214578" cy="1285884"/>
          </a:xfrm>
          <a:prstGeom prst="borderCallout1">
            <a:avLst>
              <a:gd name="adj1" fmla="val 73271"/>
              <a:gd name="adj2" fmla="val 117673"/>
              <a:gd name="adj3" fmla="val 30449"/>
              <a:gd name="adj4" fmla="val 98809"/>
            </a:avLst>
          </a:prstGeom>
        </p:spPr>
        <p:style>
          <a:lnRef idx="1">
            <a:schemeClr val="accent5"/>
          </a:lnRef>
          <a:fillRef idx="2">
            <a:schemeClr val="accent5"/>
          </a:fillRef>
          <a:effectRef idx="1">
            <a:schemeClr val="accent5"/>
          </a:effectRef>
          <a:fontRef idx="minor">
            <a:schemeClr val="dk1"/>
          </a:fontRef>
        </p:style>
        <p:txBody>
          <a:bodyPr anchor="ctr"/>
          <a:lstStyle/>
          <a:p>
            <a:pPr fontAlgn="auto">
              <a:spcBef>
                <a:spcPts val="0"/>
              </a:spcBef>
              <a:spcAft>
                <a:spcPts val="0"/>
              </a:spcAft>
              <a:defRPr/>
            </a:pPr>
            <a:r>
              <a:rPr lang="zh-CN" altLang="en-US" sz="1200" dirty="0"/>
              <a:t>由各级地方人民代表大会结合本地情况制定。</a:t>
            </a:r>
            <a:endParaRPr lang="en-US" altLang="zh-CN" sz="1200" dirty="0"/>
          </a:p>
          <a:p>
            <a:pPr fontAlgn="auto">
              <a:spcBef>
                <a:spcPts val="0"/>
              </a:spcBef>
              <a:spcAft>
                <a:spcPts val="0"/>
              </a:spcAft>
              <a:defRPr/>
            </a:pPr>
            <a:r>
              <a:rPr lang="zh-CN" altLang="en-US" sz="1200" dirty="0"/>
              <a:t>北京市安全生产监督管理局网站：</a:t>
            </a:r>
            <a:r>
              <a:rPr lang="en-US" altLang="zh-CN" sz="1200" dirty="0"/>
              <a:t>http://www.bjsafety.gov.cn</a:t>
            </a:r>
            <a:endParaRPr lang="zh-CN" altLang="en-US" sz="1200" dirty="0"/>
          </a:p>
        </p:txBody>
      </p:sp>
      <p:sp>
        <p:nvSpPr>
          <p:cNvPr id="106" name="线形标注 1 105"/>
          <p:cNvSpPr/>
          <p:nvPr/>
        </p:nvSpPr>
        <p:spPr>
          <a:xfrm>
            <a:off x="3214678" y="2714620"/>
            <a:ext cx="2143140" cy="2143140"/>
          </a:xfrm>
          <a:prstGeom prst="borderCallout1">
            <a:avLst>
              <a:gd name="adj1" fmla="val 83117"/>
              <a:gd name="adj2" fmla="val 122205"/>
              <a:gd name="adj3" fmla="val 48683"/>
              <a:gd name="adj4" fmla="val 100567"/>
            </a:avLst>
          </a:prstGeom>
        </p:spPr>
        <p:style>
          <a:lnRef idx="1">
            <a:schemeClr val="accent5"/>
          </a:lnRef>
          <a:fillRef idx="2">
            <a:schemeClr val="accent5"/>
          </a:fillRef>
          <a:effectRef idx="1">
            <a:schemeClr val="accent5"/>
          </a:effectRef>
          <a:fontRef idx="minor">
            <a:schemeClr val="dk1"/>
          </a:fontRef>
        </p:style>
        <p:txBody>
          <a:bodyPr anchor="ctr"/>
          <a:lstStyle/>
          <a:p>
            <a:pPr fontAlgn="auto">
              <a:spcBef>
                <a:spcPts val="0"/>
              </a:spcBef>
              <a:spcAft>
                <a:spcPts val="0"/>
              </a:spcAft>
              <a:defRPr/>
            </a:pPr>
            <a:r>
              <a:rPr lang="zh-CN" altLang="en-US" sz="1200" dirty="0">
                <a:solidFill>
                  <a:srgbClr val="0000FF"/>
                </a:solidFill>
              </a:rPr>
              <a:t>国务院所属部委</a:t>
            </a:r>
            <a:r>
              <a:rPr lang="zh-CN" altLang="en-US" sz="1200" dirty="0"/>
              <a:t>根据法律和国务院行政法规、决定、命令，在本部门的权限内所发布的各种行政性的规范性法律文件。</a:t>
            </a:r>
            <a:r>
              <a:rPr lang="en-US" altLang="zh-CN" sz="1200" dirty="0"/>
              <a:t>《</a:t>
            </a:r>
            <a:r>
              <a:rPr lang="zh-CN" altLang="en-US" sz="1200" dirty="0"/>
              <a:t>高等学校实验室工作规程</a:t>
            </a:r>
            <a:r>
              <a:rPr lang="en-US" altLang="zh-CN" sz="1200" dirty="0"/>
              <a:t>》</a:t>
            </a:r>
            <a:r>
              <a:rPr lang="zh-CN" altLang="en-US" sz="1200" dirty="0"/>
              <a:t>、</a:t>
            </a:r>
            <a:r>
              <a:rPr lang="en-US" altLang="zh-CN" sz="1200" dirty="0"/>
              <a:t>《</a:t>
            </a:r>
            <a:r>
              <a:rPr lang="zh-CN" altLang="en-US" sz="1200" dirty="0"/>
              <a:t>危险化学品重大危险源监督管理暂行规定</a:t>
            </a:r>
            <a:r>
              <a:rPr lang="en-US" altLang="zh-CN" sz="1200" dirty="0"/>
              <a:t>》</a:t>
            </a:r>
            <a:r>
              <a:rPr lang="zh-CN" altLang="en-US" sz="1200" dirty="0"/>
              <a:t>、</a:t>
            </a:r>
            <a:r>
              <a:rPr lang="en-US" altLang="zh-CN" sz="1200" dirty="0"/>
              <a:t>《</a:t>
            </a:r>
            <a:r>
              <a:rPr lang="zh-CN" altLang="en-US" sz="1200" dirty="0"/>
              <a:t>作业场所职业危害申报管理办法</a:t>
            </a:r>
            <a:r>
              <a:rPr lang="en-US" altLang="zh-CN" sz="1200" dirty="0"/>
              <a:t>》</a:t>
            </a:r>
            <a:r>
              <a:rPr lang="zh-CN" altLang="en-US" sz="1200" dirty="0"/>
              <a:t>、</a:t>
            </a:r>
            <a:r>
              <a:rPr lang="en-US" altLang="zh-CN" sz="1200" dirty="0"/>
              <a:t>《</a:t>
            </a:r>
            <a:r>
              <a:rPr lang="zh-CN" altLang="en-US" sz="1200" dirty="0"/>
              <a:t>生产安全事故应急预案管理办法</a:t>
            </a:r>
            <a:r>
              <a:rPr lang="en-US" altLang="zh-CN" sz="1200" dirty="0"/>
              <a:t>》</a:t>
            </a:r>
            <a:r>
              <a:rPr lang="zh-CN" altLang="en-US" sz="1200" dirty="0"/>
              <a:t>、</a:t>
            </a:r>
            <a:r>
              <a:rPr lang="en-US" altLang="zh-CN" sz="1200" dirty="0"/>
              <a:t>《</a:t>
            </a:r>
            <a:r>
              <a:rPr lang="zh-CN" altLang="en-US" sz="1200" dirty="0"/>
              <a:t>生产经营单位安全培训规定</a:t>
            </a:r>
            <a:r>
              <a:rPr lang="en-US" altLang="zh-CN" sz="1200" dirty="0"/>
              <a:t>》</a:t>
            </a:r>
            <a:r>
              <a:rPr lang="zh-CN" altLang="en-US" sz="1200" dirty="0"/>
              <a:t>等。</a:t>
            </a:r>
          </a:p>
        </p:txBody>
      </p:sp>
      <p:sp>
        <p:nvSpPr>
          <p:cNvPr id="108" name="线形标注 1 107"/>
          <p:cNvSpPr/>
          <p:nvPr/>
        </p:nvSpPr>
        <p:spPr>
          <a:xfrm>
            <a:off x="3214678" y="4929198"/>
            <a:ext cx="2143140" cy="928694"/>
          </a:xfrm>
          <a:prstGeom prst="borderCallout1">
            <a:avLst>
              <a:gd name="adj1" fmla="val 97465"/>
              <a:gd name="adj2" fmla="val 117282"/>
              <a:gd name="adj3" fmla="val 48683"/>
              <a:gd name="adj4" fmla="val 100567"/>
            </a:avLst>
          </a:prstGeom>
        </p:spPr>
        <p:style>
          <a:lnRef idx="1">
            <a:schemeClr val="accent5"/>
          </a:lnRef>
          <a:fillRef idx="2">
            <a:schemeClr val="accent5"/>
          </a:fillRef>
          <a:effectRef idx="1">
            <a:schemeClr val="accent5"/>
          </a:effectRef>
          <a:fontRef idx="minor">
            <a:schemeClr val="dk1"/>
          </a:fontRef>
        </p:style>
        <p:txBody>
          <a:bodyPr anchor="ctr"/>
          <a:lstStyle/>
          <a:p>
            <a:pPr fontAlgn="auto">
              <a:spcBef>
                <a:spcPts val="0"/>
              </a:spcBef>
              <a:spcAft>
                <a:spcPts val="0"/>
              </a:spcAft>
              <a:defRPr/>
            </a:pPr>
            <a:r>
              <a:rPr lang="zh-CN" altLang="en-US" sz="1200" dirty="0"/>
              <a:t>有权制定地方性法规的</a:t>
            </a:r>
            <a:r>
              <a:rPr lang="zh-CN" altLang="en-US" sz="1200" dirty="0">
                <a:solidFill>
                  <a:srgbClr val="0000FF"/>
                </a:solidFill>
              </a:rPr>
              <a:t>地方的人民政府</a:t>
            </a:r>
            <a:r>
              <a:rPr lang="zh-CN" altLang="en-US" sz="1200" dirty="0"/>
              <a:t>根据法律、行政法规制定的规范性法律文件</a:t>
            </a:r>
          </a:p>
        </p:txBody>
      </p:sp>
      <p:sp>
        <p:nvSpPr>
          <p:cNvPr id="16" name="线形标注 1 15"/>
          <p:cNvSpPr/>
          <p:nvPr/>
        </p:nvSpPr>
        <p:spPr>
          <a:xfrm>
            <a:off x="4357686" y="3500438"/>
            <a:ext cx="2143140" cy="2714644"/>
          </a:xfrm>
          <a:prstGeom prst="borderCallout1">
            <a:avLst>
              <a:gd name="adj1" fmla="val 83117"/>
              <a:gd name="adj2" fmla="val 122205"/>
              <a:gd name="adj3" fmla="val 48683"/>
              <a:gd name="adj4" fmla="val 100567"/>
            </a:avLst>
          </a:prstGeom>
        </p:spPr>
        <p:style>
          <a:lnRef idx="1">
            <a:schemeClr val="accent5"/>
          </a:lnRef>
          <a:fillRef idx="2">
            <a:schemeClr val="accent5"/>
          </a:fillRef>
          <a:effectRef idx="1">
            <a:schemeClr val="accent5"/>
          </a:effectRef>
          <a:fontRef idx="minor">
            <a:schemeClr val="dk1"/>
          </a:fontRef>
        </p:style>
        <p:txBody>
          <a:bodyPr anchor="ctr"/>
          <a:lstStyle/>
          <a:p>
            <a:pPr fontAlgn="auto">
              <a:spcBef>
                <a:spcPts val="0"/>
              </a:spcBef>
              <a:spcAft>
                <a:spcPts val="0"/>
              </a:spcAft>
              <a:defRPr/>
            </a:pPr>
            <a:r>
              <a:rPr lang="zh-CN" altLang="en-US" sz="1200" dirty="0" smtClean="0">
                <a:solidFill>
                  <a:srgbClr val="0000FF"/>
                </a:solidFill>
              </a:rPr>
              <a:t>实验室危险化学品安全管理规范</a:t>
            </a:r>
            <a:r>
              <a:rPr lang="en-US" altLang="zh-CN" sz="1200" dirty="0" smtClean="0">
                <a:solidFill>
                  <a:srgbClr val="0000FF"/>
                </a:solidFill>
              </a:rPr>
              <a:t>(DB11-1191-2015)</a:t>
            </a:r>
          </a:p>
          <a:p>
            <a:pPr fontAlgn="auto">
              <a:spcBef>
                <a:spcPts val="0"/>
              </a:spcBef>
              <a:spcAft>
                <a:spcPts val="0"/>
              </a:spcAft>
              <a:defRPr/>
            </a:pPr>
            <a:r>
              <a:rPr lang="zh-CN" altLang="en-US" sz="1200" dirty="0" smtClean="0">
                <a:solidFill>
                  <a:schemeClr val="tx1"/>
                </a:solidFill>
              </a:rPr>
              <a:t>常用</a:t>
            </a:r>
            <a:r>
              <a:rPr lang="zh-CN" altLang="en-US" sz="1200" dirty="0">
                <a:solidFill>
                  <a:schemeClr val="tx1"/>
                </a:solidFill>
              </a:rPr>
              <a:t>危险化学品的分类及标志（</a:t>
            </a:r>
            <a:r>
              <a:rPr lang="en-US" altLang="zh-CN" sz="1200" dirty="0">
                <a:solidFill>
                  <a:schemeClr val="tx1"/>
                </a:solidFill>
              </a:rPr>
              <a:t>GB 13690—92</a:t>
            </a:r>
            <a:r>
              <a:rPr lang="zh-CN" altLang="en-US" sz="1200" dirty="0">
                <a:solidFill>
                  <a:schemeClr val="tx1"/>
                </a:solidFill>
              </a:rPr>
              <a:t>）</a:t>
            </a:r>
          </a:p>
          <a:p>
            <a:pPr fontAlgn="auto">
              <a:spcBef>
                <a:spcPts val="0"/>
              </a:spcBef>
              <a:spcAft>
                <a:spcPts val="0"/>
              </a:spcAft>
              <a:defRPr/>
            </a:pPr>
            <a:r>
              <a:rPr lang="en-US" altLang="zh-CN" sz="1200" dirty="0"/>
              <a:t>《</a:t>
            </a:r>
            <a:r>
              <a:rPr lang="zh-CN" altLang="en-US" sz="1200" dirty="0"/>
              <a:t>安全标志及其使用导则</a:t>
            </a:r>
            <a:r>
              <a:rPr lang="en-US" altLang="zh-CN" sz="1200" dirty="0"/>
              <a:t>》GB 2894-2008</a:t>
            </a:r>
          </a:p>
          <a:p>
            <a:pPr fontAlgn="auto">
              <a:spcBef>
                <a:spcPts val="0"/>
              </a:spcBef>
              <a:spcAft>
                <a:spcPts val="0"/>
              </a:spcAft>
              <a:defRPr/>
            </a:pPr>
            <a:r>
              <a:rPr lang="en-US" altLang="zh-CN" sz="1200" dirty="0"/>
              <a:t>《</a:t>
            </a:r>
            <a:r>
              <a:rPr lang="zh-CN" altLang="en-US" sz="1200" dirty="0"/>
              <a:t>化学品分类和危险性公示 通则</a:t>
            </a:r>
            <a:r>
              <a:rPr lang="en-US" altLang="zh-CN" sz="1200" dirty="0"/>
              <a:t>》GB 13690-2009</a:t>
            </a:r>
          </a:p>
          <a:p>
            <a:pPr fontAlgn="auto">
              <a:spcBef>
                <a:spcPts val="0"/>
              </a:spcBef>
              <a:spcAft>
                <a:spcPts val="0"/>
              </a:spcAft>
              <a:defRPr/>
            </a:pPr>
            <a:r>
              <a:rPr lang="en-US" altLang="zh-CN" sz="1200" dirty="0"/>
              <a:t>《</a:t>
            </a:r>
            <a:r>
              <a:rPr lang="zh-CN" altLang="en-US" sz="1200" dirty="0"/>
              <a:t>危险货物分类和品名编号</a:t>
            </a:r>
            <a:r>
              <a:rPr lang="en-US" altLang="zh-CN" sz="1200" dirty="0"/>
              <a:t>》GB 6944-2005</a:t>
            </a:r>
          </a:p>
          <a:p>
            <a:pPr fontAlgn="auto">
              <a:spcBef>
                <a:spcPts val="0"/>
              </a:spcBef>
              <a:spcAft>
                <a:spcPts val="0"/>
              </a:spcAft>
              <a:defRPr/>
            </a:pPr>
            <a:r>
              <a:rPr lang="en-US" altLang="zh-CN" sz="1200" dirty="0"/>
              <a:t>《</a:t>
            </a:r>
            <a:r>
              <a:rPr lang="zh-CN" altLang="en-US" sz="1200" dirty="0"/>
              <a:t>危险化学品重大危险源辨识</a:t>
            </a:r>
            <a:r>
              <a:rPr lang="en-US" altLang="zh-CN" sz="1200" dirty="0"/>
              <a:t>》GB 18218-2009</a:t>
            </a:r>
          </a:p>
          <a:p>
            <a:pPr fontAlgn="auto">
              <a:spcBef>
                <a:spcPts val="0"/>
              </a:spcBef>
              <a:spcAft>
                <a:spcPts val="0"/>
              </a:spcAft>
              <a:defRPr/>
            </a:pPr>
            <a:r>
              <a:rPr lang="en-US" altLang="zh-CN" sz="1200" dirty="0"/>
              <a:t>《</a:t>
            </a:r>
            <a:r>
              <a:rPr lang="zh-CN" altLang="en-US" sz="1200" dirty="0"/>
              <a:t>常用化学危险品贮存通则</a:t>
            </a:r>
            <a:r>
              <a:rPr lang="en-US" altLang="zh-CN" sz="1200" dirty="0"/>
              <a:t>》GB 15603-1995 </a:t>
            </a:r>
            <a:r>
              <a:rPr lang="zh-CN" altLang="en-US" sz="1200" dirty="0"/>
              <a:t>等</a:t>
            </a:r>
            <a:endParaRPr lang="en-US" altLang="zh-CN" sz="12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8"/>
                                        </p:tgtEl>
                                        <p:attrNameLst>
                                          <p:attrName>style.visibility</p:attrName>
                                        </p:attrNameLst>
                                      </p:cBhvr>
                                      <p:to>
                                        <p:strVal val="visible"/>
                                      </p:to>
                                    </p:set>
                                    <p:anim calcmode="lin" valueType="num">
                                      <p:cBhvr additive="base">
                                        <p:cTn id="7" dur="500" fill="hold"/>
                                        <p:tgtEl>
                                          <p:spTgt spid="98"/>
                                        </p:tgtEl>
                                        <p:attrNameLst>
                                          <p:attrName>ppt_x</p:attrName>
                                        </p:attrNameLst>
                                      </p:cBhvr>
                                      <p:tavLst>
                                        <p:tav tm="0">
                                          <p:val>
                                            <p:strVal val="#ppt_x"/>
                                          </p:val>
                                        </p:tav>
                                        <p:tav tm="100000">
                                          <p:val>
                                            <p:strVal val="#ppt_x"/>
                                          </p:val>
                                        </p:tav>
                                      </p:tavLst>
                                    </p:anim>
                                    <p:anim calcmode="lin" valueType="num">
                                      <p:cBhvr additive="base">
                                        <p:cTn id="8" dur="500" fill="hold"/>
                                        <p:tgtEl>
                                          <p:spTgt spid="9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0"/>
                                        </p:tgtEl>
                                        <p:attrNameLst>
                                          <p:attrName>style.visibility</p:attrName>
                                        </p:attrNameLst>
                                      </p:cBhvr>
                                      <p:to>
                                        <p:strVal val="visible"/>
                                      </p:to>
                                    </p:set>
                                    <p:anim calcmode="lin" valueType="num">
                                      <p:cBhvr additive="base">
                                        <p:cTn id="13" dur="500" fill="hold"/>
                                        <p:tgtEl>
                                          <p:spTgt spid="100"/>
                                        </p:tgtEl>
                                        <p:attrNameLst>
                                          <p:attrName>ppt_x</p:attrName>
                                        </p:attrNameLst>
                                      </p:cBhvr>
                                      <p:tavLst>
                                        <p:tav tm="0">
                                          <p:val>
                                            <p:strVal val="#ppt_x"/>
                                          </p:val>
                                        </p:tav>
                                        <p:tav tm="100000">
                                          <p:val>
                                            <p:strVal val="#ppt_x"/>
                                          </p:val>
                                        </p:tav>
                                      </p:tavLst>
                                    </p:anim>
                                    <p:anim calcmode="lin" valueType="num">
                                      <p:cBhvr additive="base">
                                        <p:cTn id="14" dur="500" fill="hold"/>
                                        <p:tgtEl>
                                          <p:spTgt spid="10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1"/>
                                        </p:tgtEl>
                                        <p:attrNameLst>
                                          <p:attrName>style.visibility</p:attrName>
                                        </p:attrNameLst>
                                      </p:cBhvr>
                                      <p:to>
                                        <p:strVal val="visible"/>
                                      </p:to>
                                    </p:set>
                                    <p:anim calcmode="lin" valueType="num">
                                      <p:cBhvr additive="base">
                                        <p:cTn id="19" dur="500" fill="hold"/>
                                        <p:tgtEl>
                                          <p:spTgt spid="101"/>
                                        </p:tgtEl>
                                        <p:attrNameLst>
                                          <p:attrName>ppt_x</p:attrName>
                                        </p:attrNameLst>
                                      </p:cBhvr>
                                      <p:tavLst>
                                        <p:tav tm="0">
                                          <p:val>
                                            <p:strVal val="#ppt_x"/>
                                          </p:val>
                                        </p:tav>
                                        <p:tav tm="100000">
                                          <p:val>
                                            <p:strVal val="#ppt_x"/>
                                          </p:val>
                                        </p:tav>
                                      </p:tavLst>
                                    </p:anim>
                                    <p:anim calcmode="lin" valueType="num">
                                      <p:cBhvr additive="base">
                                        <p:cTn id="20" dur="500" fill="hold"/>
                                        <p:tgtEl>
                                          <p:spTgt spid="10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3" presetClass="exit" presetSubtype="10" fill="hold" nodeType="clickEffect">
                                  <p:stCondLst>
                                    <p:cond delay="0"/>
                                  </p:stCondLst>
                                  <p:childTnLst>
                                    <p:animEffect transition="out" filter="blinds(horizontal)">
                                      <p:cBhvr>
                                        <p:cTn id="24" dur="500"/>
                                        <p:tgtEl>
                                          <p:spTgt spid="98"/>
                                        </p:tgtEl>
                                      </p:cBhvr>
                                    </p:animEffect>
                                    <p:set>
                                      <p:cBhvr>
                                        <p:cTn id="25" dur="1" fill="hold">
                                          <p:stCondLst>
                                            <p:cond delay="499"/>
                                          </p:stCondLst>
                                        </p:cTn>
                                        <p:tgtEl>
                                          <p:spTgt spid="98"/>
                                        </p:tgtEl>
                                        <p:attrNameLst>
                                          <p:attrName>style.visibility</p:attrName>
                                        </p:attrNameLst>
                                      </p:cBhvr>
                                      <p:to>
                                        <p:strVal val="hidden"/>
                                      </p:to>
                                    </p:set>
                                  </p:childTnLst>
                                </p:cTn>
                              </p:par>
                              <p:par>
                                <p:cTn id="26" presetID="3" presetClass="exit" presetSubtype="10" fill="hold" nodeType="withEffect">
                                  <p:stCondLst>
                                    <p:cond delay="0"/>
                                  </p:stCondLst>
                                  <p:childTnLst>
                                    <p:animEffect transition="out" filter="blinds(horizontal)">
                                      <p:cBhvr>
                                        <p:cTn id="27" dur="500"/>
                                        <p:tgtEl>
                                          <p:spTgt spid="100"/>
                                        </p:tgtEl>
                                      </p:cBhvr>
                                    </p:animEffect>
                                    <p:set>
                                      <p:cBhvr>
                                        <p:cTn id="28" dur="1" fill="hold">
                                          <p:stCondLst>
                                            <p:cond delay="499"/>
                                          </p:stCondLst>
                                        </p:cTn>
                                        <p:tgtEl>
                                          <p:spTgt spid="100"/>
                                        </p:tgtEl>
                                        <p:attrNameLst>
                                          <p:attrName>style.visibility</p:attrName>
                                        </p:attrNameLst>
                                      </p:cBhvr>
                                      <p:to>
                                        <p:strVal val="hidden"/>
                                      </p:to>
                                    </p:set>
                                  </p:childTnLst>
                                </p:cTn>
                              </p:par>
                              <p:par>
                                <p:cTn id="29" presetID="3" presetClass="exit" presetSubtype="10" fill="hold" nodeType="withEffect">
                                  <p:stCondLst>
                                    <p:cond delay="0"/>
                                  </p:stCondLst>
                                  <p:childTnLst>
                                    <p:animEffect transition="out" filter="blinds(horizontal)">
                                      <p:cBhvr>
                                        <p:cTn id="30" dur="500"/>
                                        <p:tgtEl>
                                          <p:spTgt spid="101"/>
                                        </p:tgtEl>
                                      </p:cBhvr>
                                    </p:animEffect>
                                    <p:set>
                                      <p:cBhvr>
                                        <p:cTn id="31" dur="1" fill="hold">
                                          <p:stCondLst>
                                            <p:cond delay="499"/>
                                          </p:stCondLst>
                                        </p:cTn>
                                        <p:tgtEl>
                                          <p:spTgt spid="101"/>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103"/>
                                        </p:tgtEl>
                                        <p:attrNameLst>
                                          <p:attrName>style.visibility</p:attrName>
                                        </p:attrNameLst>
                                      </p:cBhvr>
                                      <p:to>
                                        <p:strVal val="visible"/>
                                      </p:to>
                                    </p:set>
                                    <p:anim calcmode="lin" valueType="num">
                                      <p:cBhvr additive="base">
                                        <p:cTn id="36" dur="500" fill="hold"/>
                                        <p:tgtEl>
                                          <p:spTgt spid="103"/>
                                        </p:tgtEl>
                                        <p:attrNameLst>
                                          <p:attrName>ppt_x</p:attrName>
                                        </p:attrNameLst>
                                      </p:cBhvr>
                                      <p:tavLst>
                                        <p:tav tm="0">
                                          <p:val>
                                            <p:strVal val="#ppt_x"/>
                                          </p:val>
                                        </p:tav>
                                        <p:tav tm="100000">
                                          <p:val>
                                            <p:strVal val="#ppt_x"/>
                                          </p:val>
                                        </p:tav>
                                      </p:tavLst>
                                    </p:anim>
                                    <p:anim calcmode="lin" valueType="num">
                                      <p:cBhvr additive="base">
                                        <p:cTn id="37" dur="500" fill="hold"/>
                                        <p:tgtEl>
                                          <p:spTgt spid="103"/>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104"/>
                                        </p:tgtEl>
                                        <p:attrNameLst>
                                          <p:attrName>style.visibility</p:attrName>
                                        </p:attrNameLst>
                                      </p:cBhvr>
                                      <p:to>
                                        <p:strVal val="visible"/>
                                      </p:to>
                                    </p:set>
                                    <p:anim calcmode="lin" valueType="num">
                                      <p:cBhvr additive="base">
                                        <p:cTn id="42" dur="500" fill="hold"/>
                                        <p:tgtEl>
                                          <p:spTgt spid="104"/>
                                        </p:tgtEl>
                                        <p:attrNameLst>
                                          <p:attrName>ppt_x</p:attrName>
                                        </p:attrNameLst>
                                      </p:cBhvr>
                                      <p:tavLst>
                                        <p:tav tm="0">
                                          <p:val>
                                            <p:strVal val="#ppt_x"/>
                                          </p:val>
                                        </p:tav>
                                        <p:tav tm="100000">
                                          <p:val>
                                            <p:strVal val="#ppt_x"/>
                                          </p:val>
                                        </p:tav>
                                      </p:tavLst>
                                    </p:anim>
                                    <p:anim calcmode="lin" valueType="num">
                                      <p:cBhvr additive="base">
                                        <p:cTn id="43" dur="500" fill="hold"/>
                                        <p:tgtEl>
                                          <p:spTgt spid="104"/>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3" presetClass="exit" presetSubtype="10" fill="hold" nodeType="clickEffect">
                                  <p:stCondLst>
                                    <p:cond delay="0"/>
                                  </p:stCondLst>
                                  <p:childTnLst>
                                    <p:animEffect transition="out" filter="blinds(horizontal)">
                                      <p:cBhvr>
                                        <p:cTn id="47" dur="500"/>
                                        <p:tgtEl>
                                          <p:spTgt spid="103"/>
                                        </p:tgtEl>
                                      </p:cBhvr>
                                    </p:animEffect>
                                    <p:set>
                                      <p:cBhvr>
                                        <p:cTn id="48" dur="1" fill="hold">
                                          <p:stCondLst>
                                            <p:cond delay="499"/>
                                          </p:stCondLst>
                                        </p:cTn>
                                        <p:tgtEl>
                                          <p:spTgt spid="103"/>
                                        </p:tgtEl>
                                        <p:attrNameLst>
                                          <p:attrName>style.visibility</p:attrName>
                                        </p:attrNameLst>
                                      </p:cBhvr>
                                      <p:to>
                                        <p:strVal val="hidden"/>
                                      </p:to>
                                    </p:set>
                                  </p:childTnLst>
                                </p:cTn>
                              </p:par>
                              <p:par>
                                <p:cTn id="49" presetID="3" presetClass="exit" presetSubtype="10" fill="hold" nodeType="withEffect">
                                  <p:stCondLst>
                                    <p:cond delay="0"/>
                                  </p:stCondLst>
                                  <p:childTnLst>
                                    <p:animEffect transition="out" filter="blinds(horizontal)">
                                      <p:cBhvr>
                                        <p:cTn id="50" dur="500"/>
                                        <p:tgtEl>
                                          <p:spTgt spid="104"/>
                                        </p:tgtEl>
                                      </p:cBhvr>
                                    </p:animEffect>
                                    <p:set>
                                      <p:cBhvr>
                                        <p:cTn id="51" dur="1" fill="hold">
                                          <p:stCondLst>
                                            <p:cond delay="499"/>
                                          </p:stCondLst>
                                        </p:cTn>
                                        <p:tgtEl>
                                          <p:spTgt spid="104"/>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106"/>
                                        </p:tgtEl>
                                        <p:attrNameLst>
                                          <p:attrName>style.visibility</p:attrName>
                                        </p:attrNameLst>
                                      </p:cBhvr>
                                      <p:to>
                                        <p:strVal val="visible"/>
                                      </p:to>
                                    </p:set>
                                    <p:anim calcmode="lin" valueType="num">
                                      <p:cBhvr additive="base">
                                        <p:cTn id="56" dur="500" fill="hold"/>
                                        <p:tgtEl>
                                          <p:spTgt spid="106"/>
                                        </p:tgtEl>
                                        <p:attrNameLst>
                                          <p:attrName>ppt_x</p:attrName>
                                        </p:attrNameLst>
                                      </p:cBhvr>
                                      <p:tavLst>
                                        <p:tav tm="0">
                                          <p:val>
                                            <p:strVal val="#ppt_x"/>
                                          </p:val>
                                        </p:tav>
                                        <p:tav tm="100000">
                                          <p:val>
                                            <p:strVal val="#ppt_x"/>
                                          </p:val>
                                        </p:tav>
                                      </p:tavLst>
                                    </p:anim>
                                    <p:anim calcmode="lin" valueType="num">
                                      <p:cBhvr additive="base">
                                        <p:cTn id="57" dur="500" fill="hold"/>
                                        <p:tgtEl>
                                          <p:spTgt spid="106"/>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108"/>
                                        </p:tgtEl>
                                        <p:attrNameLst>
                                          <p:attrName>style.visibility</p:attrName>
                                        </p:attrNameLst>
                                      </p:cBhvr>
                                      <p:to>
                                        <p:strVal val="visible"/>
                                      </p:to>
                                    </p:set>
                                    <p:anim calcmode="lin" valueType="num">
                                      <p:cBhvr additive="base">
                                        <p:cTn id="62" dur="500" fill="hold"/>
                                        <p:tgtEl>
                                          <p:spTgt spid="108"/>
                                        </p:tgtEl>
                                        <p:attrNameLst>
                                          <p:attrName>ppt_x</p:attrName>
                                        </p:attrNameLst>
                                      </p:cBhvr>
                                      <p:tavLst>
                                        <p:tav tm="0">
                                          <p:val>
                                            <p:strVal val="#ppt_x"/>
                                          </p:val>
                                        </p:tav>
                                        <p:tav tm="100000">
                                          <p:val>
                                            <p:strVal val="#ppt_x"/>
                                          </p:val>
                                        </p:tav>
                                      </p:tavLst>
                                    </p:anim>
                                    <p:anim calcmode="lin" valueType="num">
                                      <p:cBhvr additive="base">
                                        <p:cTn id="63" dur="500" fill="hold"/>
                                        <p:tgtEl>
                                          <p:spTgt spid="108"/>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3" presetClass="exit" presetSubtype="10" fill="hold" nodeType="clickEffect">
                                  <p:stCondLst>
                                    <p:cond delay="0"/>
                                  </p:stCondLst>
                                  <p:childTnLst>
                                    <p:animEffect transition="out" filter="blinds(horizontal)">
                                      <p:cBhvr>
                                        <p:cTn id="67" dur="500"/>
                                        <p:tgtEl>
                                          <p:spTgt spid="106"/>
                                        </p:tgtEl>
                                      </p:cBhvr>
                                    </p:animEffect>
                                    <p:set>
                                      <p:cBhvr>
                                        <p:cTn id="68" dur="1" fill="hold">
                                          <p:stCondLst>
                                            <p:cond delay="499"/>
                                          </p:stCondLst>
                                        </p:cTn>
                                        <p:tgtEl>
                                          <p:spTgt spid="106"/>
                                        </p:tgtEl>
                                        <p:attrNameLst>
                                          <p:attrName>style.visibility</p:attrName>
                                        </p:attrNameLst>
                                      </p:cBhvr>
                                      <p:to>
                                        <p:strVal val="hidden"/>
                                      </p:to>
                                    </p:set>
                                  </p:childTnLst>
                                </p:cTn>
                              </p:par>
                              <p:par>
                                <p:cTn id="69" presetID="3" presetClass="exit" presetSubtype="10" fill="hold" nodeType="withEffect">
                                  <p:stCondLst>
                                    <p:cond delay="0"/>
                                  </p:stCondLst>
                                  <p:childTnLst>
                                    <p:animEffect transition="out" filter="blinds(horizontal)">
                                      <p:cBhvr>
                                        <p:cTn id="70" dur="500"/>
                                        <p:tgtEl>
                                          <p:spTgt spid="108"/>
                                        </p:tgtEl>
                                      </p:cBhvr>
                                    </p:animEffect>
                                    <p:set>
                                      <p:cBhvr>
                                        <p:cTn id="71" dur="1" fill="hold">
                                          <p:stCondLst>
                                            <p:cond delay="499"/>
                                          </p:stCondLst>
                                        </p:cTn>
                                        <p:tgtEl>
                                          <p:spTgt spid="108"/>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2" presetClass="entr" presetSubtype="4" fill="hold" nodeType="clickEffect">
                                  <p:stCondLst>
                                    <p:cond delay="0"/>
                                  </p:stCondLst>
                                  <p:childTnLst>
                                    <p:set>
                                      <p:cBhvr>
                                        <p:cTn id="75" dur="1" fill="hold">
                                          <p:stCondLst>
                                            <p:cond delay="0"/>
                                          </p:stCondLst>
                                        </p:cTn>
                                        <p:tgtEl>
                                          <p:spTgt spid="16"/>
                                        </p:tgtEl>
                                        <p:attrNameLst>
                                          <p:attrName>style.visibility</p:attrName>
                                        </p:attrNameLst>
                                      </p:cBhvr>
                                      <p:to>
                                        <p:strVal val="visible"/>
                                      </p:to>
                                    </p:set>
                                    <p:anim calcmode="lin" valueType="num">
                                      <p:cBhvr additive="base">
                                        <p:cTn id="76" dur="500" fill="hold"/>
                                        <p:tgtEl>
                                          <p:spTgt spid="16"/>
                                        </p:tgtEl>
                                        <p:attrNameLst>
                                          <p:attrName>ppt_x</p:attrName>
                                        </p:attrNameLst>
                                      </p:cBhvr>
                                      <p:tavLst>
                                        <p:tav tm="0">
                                          <p:val>
                                            <p:strVal val="#ppt_x"/>
                                          </p:val>
                                        </p:tav>
                                        <p:tav tm="100000">
                                          <p:val>
                                            <p:strVal val="#ppt_x"/>
                                          </p:val>
                                        </p:tav>
                                      </p:tavLst>
                                    </p:anim>
                                    <p:anim calcmode="lin" valueType="num">
                                      <p:cBhvr additive="base">
                                        <p:cTn id="7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txBox="1">
            <a:spLocks noChangeArrowheads="1"/>
          </p:cNvSpPr>
          <p:nvPr/>
        </p:nvSpPr>
        <p:spPr bwMode="auto">
          <a:xfrm>
            <a:off x="381000" y="1955800"/>
            <a:ext cx="8153400" cy="1524000"/>
          </a:xfrm>
          <a:prstGeom prst="rect">
            <a:avLst/>
          </a:prstGeom>
          <a:noFill/>
          <a:ln w="9525">
            <a:noFill/>
            <a:miter lim="800000"/>
            <a:headEnd/>
            <a:tailEnd/>
          </a:ln>
        </p:spPr>
        <p:txBody>
          <a:bodyPr/>
          <a:lstStyle/>
          <a:p>
            <a:pPr marL="469900" indent="-469900">
              <a:lnSpc>
                <a:spcPct val="105000"/>
              </a:lnSpc>
              <a:spcAft>
                <a:spcPct val="10000"/>
              </a:spcAft>
              <a:buClr>
                <a:schemeClr val="hlink"/>
              </a:buClr>
            </a:pPr>
            <a:endParaRPr lang="en-US" altLang="zh-CN" sz="2800" b="1">
              <a:solidFill>
                <a:srgbClr val="0066FF"/>
              </a:solidFill>
              <a:latin typeface="Franklin Gothic Book" pitchFamily="34" charset="0"/>
              <a:ea typeface="黑体" pitchFamily="2" charset="-122"/>
            </a:endParaRPr>
          </a:p>
        </p:txBody>
      </p:sp>
      <p:sp>
        <p:nvSpPr>
          <p:cNvPr id="57347" name="Rectangle 2"/>
          <p:cNvSpPr txBox="1">
            <a:spLocks noChangeArrowheads="1"/>
          </p:cNvSpPr>
          <p:nvPr/>
        </p:nvSpPr>
        <p:spPr bwMode="auto">
          <a:xfrm>
            <a:off x="368300" y="3797300"/>
            <a:ext cx="4543425" cy="2057400"/>
          </a:xfrm>
          <a:prstGeom prst="rect">
            <a:avLst/>
          </a:prstGeom>
          <a:noFill/>
          <a:ln w="9525">
            <a:noFill/>
            <a:miter lim="800000"/>
            <a:headEnd/>
            <a:tailEnd/>
          </a:ln>
        </p:spPr>
        <p:txBody>
          <a:bodyPr/>
          <a:lstStyle/>
          <a:p>
            <a:pPr marL="469900" indent="-469900">
              <a:lnSpc>
                <a:spcPct val="105000"/>
              </a:lnSpc>
              <a:spcAft>
                <a:spcPct val="10000"/>
              </a:spcAft>
              <a:buClr>
                <a:schemeClr val="hlink"/>
              </a:buClr>
            </a:pPr>
            <a:endParaRPr lang="en-US" altLang="zh-CN" sz="2800" b="1">
              <a:solidFill>
                <a:srgbClr val="0066FF"/>
              </a:solidFill>
              <a:latin typeface="Franklin Gothic Book" pitchFamily="34" charset="0"/>
              <a:ea typeface="黑体" pitchFamily="2" charset="-122"/>
            </a:endParaRPr>
          </a:p>
        </p:txBody>
      </p:sp>
      <p:sp>
        <p:nvSpPr>
          <p:cNvPr id="84999" name="内容占位符 13"/>
          <p:cNvSpPr>
            <a:spLocks noGrp="1"/>
          </p:cNvSpPr>
          <p:nvPr>
            <p:ph idx="1"/>
          </p:nvPr>
        </p:nvSpPr>
        <p:spPr>
          <a:xfrm>
            <a:off x="571500" y="1928813"/>
            <a:ext cx="7962900" cy="4354512"/>
          </a:xfrm>
        </p:spPr>
        <p:txBody>
          <a:bodyPr rtlCol="0">
            <a:normAutofit fontScale="25000" lnSpcReduction="20000"/>
          </a:bodyPr>
          <a:lstStyle/>
          <a:p>
            <a:pPr marL="457200" indent="-457200" eaLnBrk="1" fontAlgn="auto" hangingPunct="1">
              <a:lnSpc>
                <a:spcPts val="3200"/>
              </a:lnSpc>
              <a:spcBef>
                <a:spcPts val="1200"/>
              </a:spcBef>
              <a:spcAft>
                <a:spcPts val="600"/>
              </a:spcAft>
              <a:buClr>
                <a:srgbClr val="0BD0D9"/>
              </a:buClr>
              <a:buSzPct val="95000"/>
              <a:buFont typeface="Wingdings 2" pitchFamily="18" charset="2"/>
              <a:buNone/>
              <a:defRPr/>
            </a:pPr>
            <a:r>
              <a:rPr lang="en-US" altLang="zh-CN" sz="96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96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学校推进防范硬件公共设施的建设</a:t>
            </a:r>
            <a:endParaRPr lang="en-US" altLang="zh-CN" sz="96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整体改造存在重大安全隐患的楼宇：</a:t>
            </a:r>
            <a:r>
              <a:rPr lang="zh-CN" altLang="en-US" sz="7200" dirty="0" smtClean="0">
                <a:solidFill>
                  <a:srgbClr val="0000FF"/>
                </a:solidFill>
                <a:latin typeface="华文中宋" pitchFamily="2" charset="-122"/>
                <a:ea typeface="华文中宋" pitchFamily="2" charset="-122"/>
              </a:rPr>
              <a:t>通风净化系统改造</a:t>
            </a:r>
            <a:endParaRPr lang="en-US" altLang="zh-CN" sz="7200" dirty="0" smtClean="0">
              <a:solidFill>
                <a:srgbClr val="0000FF"/>
              </a:solidFill>
              <a:latin typeface="华文中宋" pitchFamily="2" charset="-122"/>
              <a:ea typeface="华文中宋" pitchFamily="2" charset="-122"/>
            </a:endParaRP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完善楼内公共应急设施：</a:t>
            </a:r>
            <a:r>
              <a:rPr lang="zh-CN" altLang="en-US" sz="7200" dirty="0" smtClean="0">
                <a:solidFill>
                  <a:srgbClr val="0000FF"/>
                </a:solidFill>
                <a:latin typeface="华文中宋" pitchFamily="2" charset="-122"/>
                <a:ea typeface="华文中宋" pitchFamily="2" charset="-122"/>
              </a:rPr>
              <a:t>应急喷淋器、洗眼器</a:t>
            </a:r>
            <a:r>
              <a:rPr lang="zh-CN" altLang="en-US" sz="7200" dirty="0" smtClean="0">
                <a:latin typeface="华文中宋" pitchFamily="2" charset="-122"/>
                <a:ea typeface="华文中宋" pitchFamily="2" charset="-122"/>
              </a:rPr>
              <a:t>及</a:t>
            </a:r>
            <a:r>
              <a:rPr lang="zh-CN" altLang="en-US" sz="7200" dirty="0" smtClean="0">
                <a:solidFill>
                  <a:srgbClr val="0000FF"/>
                </a:solidFill>
                <a:latin typeface="华文中宋" pitchFamily="2" charset="-122"/>
                <a:ea typeface="华文中宋" pitchFamily="2" charset="-122"/>
              </a:rPr>
              <a:t>急救箱</a:t>
            </a:r>
            <a:endParaRPr lang="en-US" altLang="zh-CN" sz="7200" dirty="0" smtClean="0">
              <a:solidFill>
                <a:srgbClr val="0000FF"/>
              </a:solidFill>
              <a:latin typeface="华文中宋" pitchFamily="2" charset="-122"/>
              <a:ea typeface="华文中宋" pitchFamily="2" charset="-122"/>
            </a:endParaRP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协助实验室配备防护设施：</a:t>
            </a:r>
            <a:r>
              <a:rPr lang="zh-CN" altLang="en-US" sz="7200" dirty="0">
                <a:solidFill>
                  <a:srgbClr val="0000FF"/>
                </a:solidFill>
                <a:latin typeface="华文中宋" pitchFamily="2" charset="-122"/>
                <a:ea typeface="华文中宋" pitchFamily="2" charset="-122"/>
              </a:rPr>
              <a:t>化学药品专用柜</a:t>
            </a:r>
            <a:r>
              <a:rPr lang="zh-CN" altLang="en-US" sz="7200" dirty="0" smtClean="0">
                <a:latin typeface="华文中宋" pitchFamily="2" charset="-122"/>
                <a:ea typeface="华文中宋" pitchFamily="2" charset="-122"/>
              </a:rPr>
              <a:t>、</a:t>
            </a:r>
            <a:r>
              <a:rPr lang="zh-CN" altLang="en-US" sz="7200" dirty="0" smtClean="0">
                <a:solidFill>
                  <a:srgbClr val="0000FF"/>
                </a:solidFill>
                <a:latin typeface="华文中宋" pitchFamily="2" charset="-122"/>
                <a:ea typeface="华文中宋" pitchFamily="2" charset="-122"/>
              </a:rPr>
              <a:t>气瓶架</a:t>
            </a:r>
            <a:r>
              <a:rPr lang="zh-CN" altLang="en-US" sz="7200" dirty="0" smtClean="0">
                <a:latin typeface="华文中宋" pitchFamily="2" charset="-122"/>
                <a:ea typeface="华文中宋" pitchFamily="2" charset="-122"/>
              </a:rPr>
              <a:t>、</a:t>
            </a:r>
            <a:r>
              <a:rPr lang="zh-CN" altLang="en-US" sz="7200" dirty="0" smtClean="0">
                <a:solidFill>
                  <a:srgbClr val="0000FF"/>
                </a:solidFill>
                <a:latin typeface="华文中宋" pitchFamily="2" charset="-122"/>
                <a:ea typeface="华文中宋" pitchFamily="2" charset="-122"/>
              </a:rPr>
              <a:t>实验室铭牌</a:t>
            </a:r>
            <a:r>
              <a:rPr lang="zh-CN" altLang="en-US" sz="7200" dirty="0" smtClean="0">
                <a:latin typeface="华文中宋" pitchFamily="2" charset="-122"/>
                <a:ea typeface="华文中宋" pitchFamily="2" charset="-122"/>
              </a:rPr>
              <a:t>、</a:t>
            </a:r>
            <a:r>
              <a:rPr lang="zh-CN" altLang="en-US" sz="7200" dirty="0" smtClean="0">
                <a:solidFill>
                  <a:srgbClr val="0000FF"/>
                </a:solidFill>
                <a:latin typeface="华文中宋" pitchFamily="2" charset="-122"/>
                <a:ea typeface="华文中宋" pitchFamily="2" charset="-122"/>
              </a:rPr>
              <a:t>标识</a:t>
            </a:r>
            <a:r>
              <a:rPr lang="en-US" altLang="zh-CN" sz="7200" dirty="0" smtClean="0">
                <a:latin typeface="华文中宋" pitchFamily="2" charset="-122"/>
                <a:ea typeface="华文中宋" pitchFamily="2" charset="-122"/>
              </a:rPr>
              <a:t>             </a:t>
            </a:r>
            <a:endParaRPr lang="en-US" altLang="zh-CN" sz="7200" dirty="0" smtClean="0">
              <a:solidFill>
                <a:srgbClr val="0000FF"/>
              </a:solidFill>
              <a:latin typeface="华文中宋" pitchFamily="2" charset="-122"/>
              <a:ea typeface="华文中宋" pitchFamily="2" charset="-122"/>
            </a:endParaRPr>
          </a:p>
          <a:p>
            <a:pPr marL="457200" indent="-457200" eaLnBrk="1" fontAlgn="auto" hangingPunct="1">
              <a:lnSpc>
                <a:spcPts val="3200"/>
              </a:lnSpc>
              <a:spcBef>
                <a:spcPts val="1200"/>
              </a:spcBef>
              <a:spcAft>
                <a:spcPts val="600"/>
              </a:spcAft>
              <a:buClr>
                <a:srgbClr val="0BD0D9"/>
              </a:buClr>
              <a:buSzPct val="95000"/>
              <a:buFont typeface="Wingdings 2"/>
              <a:buNone/>
              <a:defRPr/>
            </a:pPr>
            <a:r>
              <a:rPr lang="en-US" altLang="zh-CN" sz="96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 </a:t>
            </a:r>
            <a:r>
              <a:rPr lang="zh-CN" altLang="en-US" sz="96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教学科研二级单位及实验室配备铭牌和必要防护设施</a:t>
            </a:r>
            <a:endParaRPr lang="en-US" altLang="zh-CN" sz="9600" b="1"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安装必要防护设施</a:t>
            </a: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使用</a:t>
            </a:r>
            <a:r>
              <a:rPr lang="zh-CN" altLang="en-US" sz="7200" dirty="0" smtClean="0">
                <a:solidFill>
                  <a:srgbClr val="0000FF"/>
                </a:solidFill>
                <a:latin typeface="华文中宋" pitchFamily="2" charset="-122"/>
                <a:ea typeface="华文中宋" pitchFamily="2" charset="-122"/>
              </a:rPr>
              <a:t>化学药品专用柜</a:t>
            </a:r>
            <a:r>
              <a:rPr lang="zh-CN" altLang="en-US" sz="7200" dirty="0" smtClean="0">
                <a:latin typeface="华文中宋" pitchFamily="2" charset="-122"/>
                <a:ea typeface="华文中宋" pitchFamily="2" charset="-122"/>
              </a:rPr>
              <a:t>：储存上锁</a:t>
            </a: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配备个人防护用品：</a:t>
            </a:r>
            <a:r>
              <a:rPr lang="zh-CN" altLang="en-US" sz="7200" dirty="0" smtClean="0">
                <a:solidFill>
                  <a:srgbClr val="0000FF"/>
                </a:solidFill>
                <a:latin typeface="华文中宋" pitchFamily="2" charset="-122"/>
                <a:ea typeface="华文中宋" pitchFamily="2" charset="-122"/>
              </a:rPr>
              <a:t>防护手套</a:t>
            </a:r>
            <a:r>
              <a:rPr lang="zh-CN" altLang="en-US" sz="7200" dirty="0" smtClean="0">
                <a:latin typeface="华文中宋" pitchFamily="2" charset="-122"/>
                <a:ea typeface="华文中宋" pitchFamily="2" charset="-122"/>
              </a:rPr>
              <a:t>、</a:t>
            </a:r>
            <a:r>
              <a:rPr lang="zh-CN" altLang="en-US" sz="7200" dirty="0" smtClean="0">
                <a:solidFill>
                  <a:srgbClr val="0000FF"/>
                </a:solidFill>
                <a:latin typeface="华文中宋" pitchFamily="2" charset="-122"/>
                <a:ea typeface="华文中宋" pitchFamily="2" charset="-122"/>
              </a:rPr>
              <a:t>防护眼镜</a:t>
            </a:r>
            <a:r>
              <a:rPr lang="zh-CN" altLang="en-US" sz="7200" dirty="0" smtClean="0">
                <a:latin typeface="华文中宋" pitchFamily="2" charset="-122"/>
                <a:ea typeface="华文中宋" pitchFamily="2" charset="-122"/>
              </a:rPr>
              <a:t>、</a:t>
            </a:r>
            <a:r>
              <a:rPr lang="zh-CN" altLang="en-US" sz="7200" dirty="0" smtClean="0">
                <a:solidFill>
                  <a:srgbClr val="0000FF"/>
                </a:solidFill>
                <a:latin typeface="华文中宋" pitchFamily="2" charset="-122"/>
                <a:ea typeface="华文中宋" pitchFamily="2" charset="-122"/>
              </a:rPr>
              <a:t>防护服</a:t>
            </a: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门口张贴</a:t>
            </a:r>
            <a:r>
              <a:rPr lang="zh-CN" altLang="en-US" sz="7200" dirty="0" smtClean="0">
                <a:solidFill>
                  <a:srgbClr val="0000FF"/>
                </a:solidFill>
                <a:latin typeface="华文中宋" pitchFamily="2" charset="-122"/>
                <a:ea typeface="华文中宋" pitchFamily="2" charset="-122"/>
              </a:rPr>
              <a:t>实验室铭牌</a:t>
            </a:r>
            <a:r>
              <a:rPr lang="zh-CN" altLang="en-US" sz="7200" dirty="0" smtClean="0">
                <a:latin typeface="华文中宋" pitchFamily="2" charset="-122"/>
                <a:ea typeface="华文中宋" pitchFamily="2" charset="-122"/>
              </a:rPr>
              <a:t>：责任教师、危险源、联系方式</a:t>
            </a: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标识</a:t>
            </a:r>
            <a:r>
              <a:rPr lang="zh-CN" altLang="en-US" sz="7200" dirty="0" smtClean="0">
                <a:solidFill>
                  <a:srgbClr val="0000FF"/>
                </a:solidFill>
                <a:latin typeface="华文中宋" pitchFamily="2" charset="-122"/>
                <a:ea typeface="华文中宋" pitchFamily="2" charset="-122"/>
              </a:rPr>
              <a:t>重要危险源</a:t>
            </a:r>
            <a:r>
              <a:rPr lang="zh-CN" altLang="en-US" sz="7200" dirty="0" smtClean="0">
                <a:latin typeface="华文中宋" pitchFamily="2" charset="-122"/>
                <a:ea typeface="华文中宋" pitchFamily="2" charset="-122"/>
              </a:rPr>
              <a:t>：明示危险源信息、操作规程</a:t>
            </a: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设立实验楼宇（楼层）</a:t>
            </a:r>
            <a:r>
              <a:rPr lang="zh-CN" altLang="en-US" sz="7200" dirty="0" smtClean="0">
                <a:solidFill>
                  <a:srgbClr val="0000FF"/>
                </a:solidFill>
                <a:latin typeface="华文中宋" pitchFamily="2" charset="-122"/>
                <a:ea typeface="华文中宋" pitchFamily="2" charset="-122"/>
              </a:rPr>
              <a:t>门禁</a:t>
            </a:r>
            <a:r>
              <a:rPr lang="zh-CN" altLang="en-US" sz="7200" dirty="0" smtClean="0">
                <a:latin typeface="华文中宋" pitchFamily="2" charset="-122"/>
                <a:ea typeface="华文中宋" pitchFamily="2" charset="-122"/>
              </a:rPr>
              <a:t>管理系统</a:t>
            </a:r>
            <a:endParaRPr lang="en-US" altLang="zh-CN" sz="7200" dirty="0" smtClean="0">
              <a:latin typeface="华文中宋" pitchFamily="2" charset="-122"/>
              <a:ea typeface="华文中宋" pitchFamily="2" charset="-122"/>
            </a:endParaRP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合理规划</a:t>
            </a:r>
            <a:r>
              <a:rPr lang="zh-CN" altLang="en-US" sz="7200" dirty="0">
                <a:latin typeface="华文中宋" pitchFamily="2" charset="-122"/>
                <a:ea typeface="华文中宋" pitchFamily="2" charset="-122"/>
              </a:rPr>
              <a:t>布局，实验室与办公区分</a:t>
            </a:r>
            <a:r>
              <a:rPr lang="zh-CN" altLang="en-US" sz="7200" dirty="0" smtClean="0">
                <a:latin typeface="华文中宋" pitchFamily="2" charset="-122"/>
                <a:ea typeface="华文中宋" pitchFamily="2" charset="-122"/>
              </a:rPr>
              <a:t>开</a:t>
            </a:r>
            <a:endParaRPr lang="en-US" altLang="zh-CN" sz="7200" dirty="0" smtClean="0">
              <a:latin typeface="华文中宋" pitchFamily="2" charset="-122"/>
              <a:ea typeface="华文中宋" pitchFamily="2" charset="-122"/>
            </a:endParaRPr>
          </a:p>
          <a:p>
            <a:pPr marL="457200" indent="-457200" eaLnBrk="1" fontAlgn="auto" hangingPunct="1">
              <a:lnSpc>
                <a:spcPts val="2200"/>
              </a:lnSpc>
              <a:spcBef>
                <a:spcPts val="0"/>
              </a:spcBef>
              <a:spcAft>
                <a:spcPts val="0"/>
              </a:spcAft>
              <a:buClrTx/>
              <a:buSzPct val="95000"/>
              <a:buFont typeface="Wingdings" pitchFamily="2" charset="2"/>
              <a:buChar char="n"/>
              <a:defRPr/>
            </a:pPr>
            <a:r>
              <a:rPr lang="zh-CN" altLang="en-US" sz="7200" dirty="0" smtClean="0">
                <a:latin typeface="华文中宋" pitchFamily="2" charset="-122"/>
                <a:ea typeface="华文中宋" pitchFamily="2" charset="-122"/>
              </a:rPr>
              <a:t>探索集中气源、分户取用</a:t>
            </a:r>
            <a:endParaRPr lang="zh-CN" altLang="en-US" sz="7200" dirty="0">
              <a:latin typeface="华文中宋" pitchFamily="2" charset="-122"/>
              <a:ea typeface="华文中宋" pitchFamily="2" charset="-122"/>
            </a:endParaRPr>
          </a:p>
        </p:txBody>
      </p:sp>
      <p:sp>
        <p:nvSpPr>
          <p:cNvPr id="65540" name="灯片编号占位符 7"/>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1A80C152-4E52-448D-B9C5-0924432FC34F}" type="slidenum">
              <a:rPr lang="zh-CN" altLang="en-US" smtClean="0">
                <a:solidFill>
                  <a:schemeClr val="tx1"/>
                </a:solidFill>
                <a:latin typeface="Arial" pitchFamily="34" charset="0"/>
                <a:cs typeface="Arial" pitchFamily="34" charset="0"/>
              </a:rPr>
              <a:pPr fontAlgn="base">
                <a:spcBef>
                  <a:spcPct val="0"/>
                </a:spcBef>
                <a:spcAft>
                  <a:spcPct val="0"/>
                </a:spcAft>
                <a:defRPr/>
              </a:pPr>
              <a:t>50</a:t>
            </a:fld>
            <a:endParaRPr lang="en-US" altLang="zh-CN" smtClean="0">
              <a:solidFill>
                <a:schemeClr val="tx1"/>
              </a:solidFill>
              <a:latin typeface="Arial" pitchFamily="34" charset="0"/>
              <a:cs typeface="Arial" pitchFamily="34" charset="0"/>
            </a:endParaRPr>
          </a:p>
        </p:txBody>
      </p:sp>
      <p:sp>
        <p:nvSpPr>
          <p:cNvPr id="9" name="AutoShape 34"/>
          <p:cNvSpPr>
            <a:spLocks noChangeArrowheads="1"/>
          </p:cNvSpPr>
          <p:nvPr/>
        </p:nvSpPr>
        <p:spPr bwMode="auto">
          <a:xfrm>
            <a:off x="0" y="1143000"/>
            <a:ext cx="671512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（八）完善安全防范硬件设施建设</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Tree>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灯片编号占位符 57"/>
          <p:cNvSpPr txBox="1">
            <a:spLocks noGrp="1"/>
          </p:cNvSpPr>
          <p:nvPr/>
        </p:nvSpPr>
        <p:spPr bwMode="auto">
          <a:xfrm>
            <a:off x="6457950" y="6356350"/>
            <a:ext cx="2057400" cy="365125"/>
          </a:xfrm>
          <a:prstGeom prst="rect">
            <a:avLst/>
          </a:prstGeom>
          <a:noFill/>
          <a:ln w="9525">
            <a:noFill/>
            <a:miter lim="800000"/>
            <a:headEnd/>
            <a:tailEnd/>
          </a:ln>
        </p:spPr>
        <p:txBody>
          <a:bodyPr anchor="ctr"/>
          <a:lstStyle/>
          <a:p>
            <a:pPr algn="r"/>
            <a:fld id="{4093E66F-5BE3-45B2-845A-6BFA46842496}" type="slidenum">
              <a:rPr lang="zh-CN" altLang="en-US" sz="1200">
                <a:solidFill>
                  <a:srgbClr val="898989"/>
                </a:solidFill>
                <a:ea typeface="微软雅黑" pitchFamily="34" charset="-122"/>
              </a:rPr>
              <a:pPr algn="r"/>
              <a:t>51</a:t>
            </a:fld>
            <a:endParaRPr lang="en-US" altLang="zh-CN" sz="1200">
              <a:solidFill>
                <a:srgbClr val="898989"/>
              </a:solidFill>
              <a:ea typeface="微软雅黑" pitchFamily="34" charset="-122"/>
            </a:endParaRPr>
          </a:p>
        </p:txBody>
      </p:sp>
      <p:grpSp>
        <p:nvGrpSpPr>
          <p:cNvPr id="58371" name="组合 15"/>
          <p:cNvGrpSpPr>
            <a:grpSpLocks/>
          </p:cNvGrpSpPr>
          <p:nvPr/>
        </p:nvGrpSpPr>
        <p:grpSpPr bwMode="auto">
          <a:xfrm>
            <a:off x="638175" y="2073275"/>
            <a:ext cx="7929563" cy="4427538"/>
            <a:chOff x="638736" y="1769871"/>
            <a:chExt cx="7929618" cy="4426908"/>
          </a:xfrm>
        </p:grpSpPr>
        <p:sp>
          <p:nvSpPr>
            <p:cNvPr id="19" name="矩形 18"/>
            <p:cNvSpPr/>
            <p:nvPr/>
          </p:nvSpPr>
          <p:spPr>
            <a:xfrm>
              <a:off x="638736" y="1769871"/>
              <a:ext cx="7929618" cy="469833"/>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marL="285750" indent="-285750" algn="just" eaLnBrk="0" hangingPunct="0">
                <a:buSzPct val="95000"/>
                <a:buFont typeface="Arial" pitchFamily="34" charset="0"/>
                <a:buChar char="•"/>
                <a:defRPr/>
              </a:pPr>
              <a:r>
                <a:rPr lang="zh-CN" altLang="en-US" sz="1200">
                  <a:solidFill>
                    <a:srgbClr val="000000"/>
                  </a:solidFill>
                  <a:latin typeface="微软雅黑" pitchFamily="34" charset="-122"/>
                  <a:ea typeface="微软雅黑" pitchFamily="34" charset="-122"/>
                </a:rPr>
                <a:t>气瓶架 </a:t>
              </a:r>
            </a:p>
            <a:p>
              <a:pPr marL="285750" indent="-285750" algn="just" eaLnBrk="0" hangingPunct="0">
                <a:buSzPct val="95000"/>
                <a:buFont typeface="Arial" pitchFamily="34" charset="0"/>
                <a:buNone/>
                <a:defRPr/>
              </a:pPr>
              <a:r>
                <a:rPr lang="en-US" altLang="zh-CN" sz="1200">
                  <a:solidFill>
                    <a:srgbClr val="000000"/>
                  </a:solidFill>
                  <a:latin typeface="微软雅黑" pitchFamily="34" charset="-122"/>
                  <a:ea typeface="微软雅黑" pitchFamily="34" charset="-122"/>
                </a:rPr>
                <a:t>      2013-2014</a:t>
              </a:r>
              <a:r>
                <a:rPr lang="zh-CN" altLang="en-US" sz="1200">
                  <a:solidFill>
                    <a:srgbClr val="000000"/>
                  </a:solidFill>
                  <a:latin typeface="微软雅黑" pitchFamily="34" charset="-122"/>
                  <a:ea typeface="微软雅黑" pitchFamily="34" charset="-122"/>
                </a:rPr>
                <a:t>年，投入</a:t>
              </a:r>
              <a:r>
                <a:rPr lang="en-US" altLang="zh-CN" sz="1200">
                  <a:solidFill>
                    <a:srgbClr val="000000"/>
                  </a:solidFill>
                  <a:latin typeface="微软雅黑" pitchFamily="34" charset="-122"/>
                  <a:ea typeface="微软雅黑" pitchFamily="34" charset="-122"/>
                </a:rPr>
                <a:t>43</a:t>
              </a:r>
              <a:r>
                <a:rPr lang="zh-CN" altLang="en-US" sz="1200">
                  <a:solidFill>
                    <a:srgbClr val="000000"/>
                  </a:solidFill>
                  <a:latin typeface="微软雅黑" pitchFamily="34" charset="-122"/>
                  <a:ea typeface="微软雅黑" pitchFamily="34" charset="-122"/>
                </a:rPr>
                <a:t>万，制作并发放</a:t>
              </a:r>
              <a:r>
                <a:rPr lang="en-US" altLang="zh-CN" sz="1200">
                  <a:solidFill>
                    <a:srgbClr val="000000"/>
                  </a:solidFill>
                  <a:latin typeface="微软雅黑" pitchFamily="34" charset="-122"/>
                  <a:ea typeface="微软雅黑" pitchFamily="34" charset="-122"/>
                </a:rPr>
                <a:t>1000</a:t>
              </a:r>
              <a:r>
                <a:rPr lang="zh-CN" altLang="en-US" sz="1200">
                  <a:solidFill>
                    <a:srgbClr val="000000"/>
                  </a:solidFill>
                  <a:latin typeface="微软雅黑" pitchFamily="34" charset="-122"/>
                  <a:ea typeface="微软雅黑" pitchFamily="34" charset="-122"/>
                </a:rPr>
                <a:t>余个气瓶架，解决全校气瓶固定问题</a:t>
              </a:r>
            </a:p>
          </p:txBody>
        </p:sp>
        <p:sp>
          <p:nvSpPr>
            <p:cNvPr id="20" name="矩形 19"/>
            <p:cNvSpPr/>
            <p:nvPr/>
          </p:nvSpPr>
          <p:spPr>
            <a:xfrm>
              <a:off x="638736" y="2276212"/>
              <a:ext cx="7929618" cy="720622"/>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marL="285750" indent="-285750" algn="just" eaLnBrk="0" hangingPunct="0">
                <a:spcBef>
                  <a:spcPts val="0"/>
                </a:spcBef>
                <a:spcAft>
                  <a:spcPts val="0"/>
                </a:spcAft>
                <a:buSzPct val="95000"/>
                <a:buFont typeface="Arial" pitchFamily="34" charset="0"/>
                <a:buChar char="•"/>
                <a:defRPr/>
              </a:pPr>
              <a:r>
                <a:rPr lang="zh-CN" altLang="en-US" sz="1200" dirty="0">
                  <a:latin typeface="微软雅黑" pitchFamily="34" charset="-122"/>
                  <a:ea typeface="微软雅黑" pitchFamily="34" charset="-122"/>
                </a:rPr>
                <a:t>危险化学品柜</a:t>
              </a:r>
              <a:endParaRPr lang="en-US" altLang="zh-CN" sz="1200" dirty="0">
                <a:latin typeface="微软雅黑" pitchFamily="34" charset="-122"/>
                <a:ea typeface="微软雅黑" pitchFamily="34" charset="-122"/>
              </a:endParaRPr>
            </a:p>
            <a:p>
              <a:pPr marL="285750" indent="-285750" algn="just" eaLnBrk="0" hangingPunct="0">
                <a:lnSpc>
                  <a:spcPct val="120000"/>
                </a:lnSpc>
                <a:spcBef>
                  <a:spcPts val="0"/>
                </a:spcBef>
                <a:spcAft>
                  <a:spcPts val="0"/>
                </a:spcAft>
                <a:buSzPct val="95000"/>
                <a:defRPr/>
              </a:pPr>
              <a:r>
                <a:rPr lang="en-US" altLang="zh-CN" sz="1200" dirty="0">
                  <a:latin typeface="微软雅黑" pitchFamily="34" charset="-122"/>
                  <a:ea typeface="微软雅黑" pitchFamily="34" charset="-122"/>
                </a:rPr>
                <a:t>     2014</a:t>
              </a:r>
              <a:r>
                <a:rPr lang="zh-CN" altLang="en-US" sz="1200" dirty="0">
                  <a:latin typeface="微软雅黑" pitchFamily="34" charset="-122"/>
                  <a:ea typeface="微软雅黑" pitchFamily="34" charset="-122"/>
                </a:rPr>
                <a:t>年，投入</a:t>
              </a:r>
              <a:r>
                <a:rPr lang="en-US" altLang="zh-CN" sz="1200" dirty="0">
                  <a:latin typeface="微软雅黑" pitchFamily="34" charset="-122"/>
                  <a:ea typeface="微软雅黑" pitchFamily="34" charset="-122"/>
                </a:rPr>
                <a:t>12</a:t>
              </a:r>
              <a:r>
                <a:rPr lang="zh-CN" altLang="en-US" sz="1200" dirty="0">
                  <a:latin typeface="微软雅黑" pitchFamily="34" charset="-122"/>
                  <a:ea typeface="微软雅黑" pitchFamily="34" charset="-122"/>
                </a:rPr>
                <a:t>万，为化生部分实验室配置</a:t>
              </a:r>
              <a:r>
                <a:rPr lang="en-US" altLang="zh-CN" sz="1200" dirty="0">
                  <a:latin typeface="微软雅黑" pitchFamily="34" charset="-122"/>
                  <a:ea typeface="微软雅黑" pitchFamily="34" charset="-122"/>
                </a:rPr>
                <a:t>19</a:t>
              </a:r>
              <a:r>
                <a:rPr lang="zh-CN" altLang="en-US" sz="1200" dirty="0">
                  <a:latin typeface="微软雅黑" pitchFamily="34" charset="-122"/>
                  <a:ea typeface="微软雅黑" pitchFamily="34" charset="-122"/>
                </a:rPr>
                <a:t>个危化专用柜，解决存放问题</a:t>
              </a:r>
              <a:endParaRPr lang="en-US" altLang="zh-CN" sz="1200" dirty="0">
                <a:latin typeface="微软雅黑" pitchFamily="34" charset="-122"/>
                <a:ea typeface="微软雅黑" pitchFamily="34" charset="-122"/>
              </a:endParaRPr>
            </a:p>
            <a:p>
              <a:pPr marL="285750" indent="-285750" algn="just" eaLnBrk="0" hangingPunct="0">
                <a:lnSpc>
                  <a:spcPct val="120000"/>
                </a:lnSpc>
                <a:spcBef>
                  <a:spcPts val="0"/>
                </a:spcBef>
                <a:spcAft>
                  <a:spcPts val="0"/>
                </a:spcAft>
                <a:buSzPct val="95000"/>
                <a:defRPr/>
              </a:pPr>
              <a:r>
                <a:rPr lang="en-US" altLang="zh-CN" sz="1200" dirty="0">
                  <a:latin typeface="微软雅黑" pitchFamily="34" charset="-122"/>
                  <a:ea typeface="微软雅黑" pitchFamily="34" charset="-122"/>
                </a:rPr>
                <a:t>     2016</a:t>
              </a:r>
              <a:r>
                <a:rPr lang="zh-CN" altLang="en-US" sz="1200" dirty="0">
                  <a:latin typeface="微软雅黑" pitchFamily="34" charset="-122"/>
                  <a:ea typeface="微软雅黑" pitchFamily="34" charset="-122"/>
                </a:rPr>
                <a:t>年，投入</a:t>
              </a:r>
              <a:r>
                <a:rPr lang="en-US" altLang="zh-CN" sz="1200" dirty="0">
                  <a:latin typeface="微软雅黑" pitchFamily="34" charset="-122"/>
                  <a:ea typeface="微软雅黑" pitchFamily="34" charset="-122"/>
                </a:rPr>
                <a:t>120</a:t>
              </a:r>
              <a:r>
                <a:rPr lang="zh-CN" altLang="en-US" sz="1200" dirty="0">
                  <a:latin typeface="微软雅黑" pitchFamily="34" charset="-122"/>
                  <a:ea typeface="微软雅黑" pitchFamily="34" charset="-122"/>
                </a:rPr>
                <a:t>万，为全校教学实验室配置危险化学品柜、气瓶柜；</a:t>
              </a:r>
              <a:endParaRPr lang="en-US" altLang="zh-CN" sz="1200" dirty="0">
                <a:latin typeface="微软雅黑" pitchFamily="34" charset="-122"/>
                <a:ea typeface="微软雅黑" pitchFamily="34" charset="-122"/>
              </a:endParaRPr>
            </a:p>
          </p:txBody>
        </p:sp>
        <p:sp>
          <p:nvSpPr>
            <p:cNvPr id="21" name="矩形 20"/>
            <p:cNvSpPr/>
            <p:nvPr/>
          </p:nvSpPr>
          <p:spPr>
            <a:xfrm>
              <a:off x="638736" y="2996834"/>
              <a:ext cx="7929618" cy="969824"/>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marL="285750" indent="-285750" algn="just" eaLnBrk="0" hangingPunct="0">
                <a:spcBef>
                  <a:spcPts val="0"/>
                </a:spcBef>
                <a:spcAft>
                  <a:spcPts val="0"/>
                </a:spcAft>
                <a:buSzPct val="95000"/>
                <a:buFont typeface="Arial" pitchFamily="34" charset="0"/>
                <a:buChar char="•"/>
                <a:defRPr/>
              </a:pPr>
              <a:r>
                <a:rPr lang="zh-CN" altLang="en-US" sz="1200" dirty="0">
                  <a:latin typeface="微软雅黑" pitchFamily="34" charset="-122"/>
                  <a:ea typeface="微软雅黑" pitchFamily="34" charset="-122"/>
                </a:rPr>
                <a:t>通风净化系统</a:t>
              </a:r>
              <a:endParaRPr lang="en-US" altLang="zh-CN" sz="1200" dirty="0">
                <a:latin typeface="微软雅黑" pitchFamily="34" charset="-122"/>
                <a:ea typeface="微软雅黑" pitchFamily="34" charset="-122"/>
              </a:endParaRPr>
            </a:p>
            <a:p>
              <a:pPr marL="285750" indent="-285750" algn="just" eaLnBrk="0" hangingPunct="0">
                <a:lnSpc>
                  <a:spcPts val="1800"/>
                </a:lnSpc>
                <a:spcBef>
                  <a:spcPts val="0"/>
                </a:spcBef>
                <a:spcAft>
                  <a:spcPts val="0"/>
                </a:spcAft>
                <a:buSzPct val="95000"/>
                <a:defRPr/>
              </a:pPr>
              <a:r>
                <a:rPr lang="en-US" altLang="zh-CN" sz="1200" dirty="0">
                  <a:latin typeface="微软雅黑" pitchFamily="34" charset="-122"/>
                  <a:ea typeface="微软雅黑" pitchFamily="34" charset="-122"/>
                </a:rPr>
                <a:t>     2014</a:t>
              </a:r>
              <a:r>
                <a:rPr lang="zh-CN" altLang="en-US" sz="1200" dirty="0">
                  <a:latin typeface="微软雅黑" pitchFamily="34" charset="-122"/>
                  <a:ea typeface="微软雅黑" pitchFamily="34" charset="-122"/>
                </a:rPr>
                <a:t>年，投入</a:t>
              </a:r>
              <a:r>
                <a:rPr lang="en-US" altLang="zh-CN" sz="1200" dirty="0">
                  <a:latin typeface="微软雅黑" pitchFamily="34" charset="-122"/>
                  <a:ea typeface="微软雅黑" pitchFamily="34" charset="-122"/>
                </a:rPr>
                <a:t>40</a:t>
              </a:r>
              <a:r>
                <a:rPr lang="zh-CN" altLang="en-US" sz="1200" dirty="0">
                  <a:latin typeface="微软雅黑" pitchFamily="34" charset="-122"/>
                  <a:ea typeface="微软雅黑" pitchFamily="34" charset="-122"/>
                </a:rPr>
                <a:t>万，完成化生楼通风净化改造</a:t>
              </a:r>
              <a:endParaRPr lang="en-US" altLang="zh-CN" sz="1200" dirty="0">
                <a:latin typeface="微软雅黑" pitchFamily="34" charset="-122"/>
                <a:ea typeface="微软雅黑" pitchFamily="34" charset="-122"/>
              </a:endParaRPr>
            </a:p>
            <a:p>
              <a:pPr marL="285750" indent="-285750" algn="just" eaLnBrk="0" hangingPunct="0">
                <a:lnSpc>
                  <a:spcPts val="1800"/>
                </a:lnSpc>
                <a:spcBef>
                  <a:spcPts val="0"/>
                </a:spcBef>
                <a:spcAft>
                  <a:spcPts val="0"/>
                </a:spcAft>
                <a:buSzPct val="95000"/>
                <a:defRPr/>
              </a:pPr>
              <a:r>
                <a:rPr lang="en-US" altLang="zh-CN" sz="1200" dirty="0">
                  <a:latin typeface="微软雅黑" pitchFamily="34" charset="-122"/>
                  <a:ea typeface="微软雅黑" pitchFamily="34" charset="-122"/>
                </a:rPr>
                <a:t>     2015</a:t>
              </a:r>
              <a:r>
                <a:rPr lang="zh-CN" altLang="en-US" sz="1200" dirty="0">
                  <a:latin typeface="微软雅黑" pitchFamily="34" charset="-122"/>
                  <a:ea typeface="微软雅黑" pitchFamily="34" charset="-122"/>
                </a:rPr>
                <a:t>年，投入</a:t>
              </a:r>
              <a:r>
                <a:rPr lang="en-US" altLang="zh-CN" sz="1200" dirty="0">
                  <a:latin typeface="微软雅黑" pitchFamily="34" charset="-122"/>
                  <a:ea typeface="微软雅黑" pitchFamily="34" charset="-122"/>
                </a:rPr>
                <a:t>63</a:t>
              </a:r>
              <a:r>
                <a:rPr lang="zh-CN" altLang="en-US" sz="1200" dirty="0">
                  <a:latin typeface="微软雅黑" pitchFamily="34" charset="-122"/>
                  <a:ea typeface="微软雅黑" pitchFamily="34" charset="-122"/>
                </a:rPr>
                <a:t>万，完成理化楼及理学楼通风改造</a:t>
              </a:r>
              <a:endParaRPr lang="en-US" altLang="zh-CN" sz="1200" dirty="0">
                <a:latin typeface="微软雅黑" pitchFamily="34" charset="-122"/>
                <a:ea typeface="微软雅黑" pitchFamily="34" charset="-122"/>
              </a:endParaRPr>
            </a:p>
            <a:p>
              <a:pPr marL="285750" indent="-285750" algn="just" eaLnBrk="0" hangingPunct="0">
                <a:lnSpc>
                  <a:spcPts val="1800"/>
                </a:lnSpc>
                <a:spcBef>
                  <a:spcPts val="0"/>
                </a:spcBef>
                <a:spcAft>
                  <a:spcPts val="0"/>
                </a:spcAft>
                <a:buSzPct val="95000"/>
                <a:defRPr/>
              </a:pPr>
              <a:r>
                <a:rPr lang="en-US" altLang="zh-CN" sz="1200" dirty="0">
                  <a:latin typeface="微软雅黑" pitchFamily="34" charset="-122"/>
                  <a:ea typeface="微软雅黑" pitchFamily="34" charset="-122"/>
                </a:rPr>
                <a:t>     2016</a:t>
              </a:r>
              <a:r>
                <a:rPr lang="zh-CN" altLang="en-US" sz="1200" dirty="0">
                  <a:latin typeface="微软雅黑" pitchFamily="34" charset="-122"/>
                  <a:ea typeface="微软雅黑" pitchFamily="34" charset="-122"/>
                </a:rPr>
                <a:t>年，投入</a:t>
              </a:r>
              <a:r>
                <a:rPr lang="en-US" altLang="zh-CN" sz="1200" dirty="0">
                  <a:latin typeface="微软雅黑" pitchFamily="34" charset="-122"/>
                  <a:ea typeface="微软雅黑" pitchFamily="34" charset="-122"/>
                </a:rPr>
                <a:t>298</a:t>
              </a:r>
              <a:r>
                <a:rPr lang="zh-CN" altLang="en-US" sz="1200" dirty="0">
                  <a:latin typeface="微软雅黑" pitchFamily="34" charset="-122"/>
                  <a:ea typeface="微软雅黑" pitchFamily="34" charset="-122"/>
                </a:rPr>
                <a:t>万，完成主楼等五个楼宇通风净化系统改造</a:t>
              </a:r>
            </a:p>
          </p:txBody>
        </p:sp>
        <p:sp>
          <p:nvSpPr>
            <p:cNvPr id="22" name="矩形 21"/>
            <p:cNvSpPr/>
            <p:nvPr/>
          </p:nvSpPr>
          <p:spPr>
            <a:xfrm>
              <a:off x="638736" y="3933326"/>
              <a:ext cx="7929618" cy="720622"/>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marL="285750" indent="-285750" algn="just" eaLnBrk="0" hangingPunct="0">
                <a:spcBef>
                  <a:spcPts val="0"/>
                </a:spcBef>
                <a:spcAft>
                  <a:spcPts val="0"/>
                </a:spcAft>
                <a:buSzPct val="95000"/>
                <a:buFont typeface="Arial" pitchFamily="34" charset="0"/>
                <a:buChar char="•"/>
                <a:defRPr/>
              </a:pPr>
              <a:r>
                <a:rPr lang="zh-CN" altLang="en-US" sz="1200" dirty="0">
                  <a:latin typeface="微软雅黑" pitchFamily="34" charset="-122"/>
                  <a:ea typeface="微软雅黑" pitchFamily="34" charset="-122"/>
                </a:rPr>
                <a:t>应急设施安装</a:t>
              </a:r>
              <a:endParaRPr lang="en-US" altLang="zh-CN" sz="1200" dirty="0">
                <a:latin typeface="微软雅黑" pitchFamily="34" charset="-122"/>
                <a:ea typeface="微软雅黑" pitchFamily="34" charset="-122"/>
              </a:endParaRPr>
            </a:p>
            <a:p>
              <a:pPr marL="285750" indent="-285750" algn="just" eaLnBrk="0" hangingPunct="0">
                <a:lnSpc>
                  <a:spcPct val="120000"/>
                </a:lnSpc>
                <a:spcBef>
                  <a:spcPts val="0"/>
                </a:spcBef>
                <a:spcAft>
                  <a:spcPts val="0"/>
                </a:spcAft>
                <a:buSzPct val="95000"/>
                <a:defRPr/>
              </a:pPr>
              <a:r>
                <a:rPr lang="en-US" altLang="zh-CN" sz="1200" dirty="0">
                  <a:latin typeface="微软雅黑" pitchFamily="34" charset="-122"/>
                  <a:ea typeface="微软雅黑" pitchFamily="34" charset="-122"/>
                </a:rPr>
                <a:t>     2015</a:t>
              </a:r>
              <a:r>
                <a:rPr lang="zh-CN" altLang="en-US" sz="1200" dirty="0">
                  <a:latin typeface="微软雅黑" pitchFamily="34" charset="-122"/>
                  <a:ea typeface="微软雅黑" pitchFamily="34" charset="-122"/>
                </a:rPr>
                <a:t>年，投入</a:t>
              </a:r>
              <a:r>
                <a:rPr lang="en-US" altLang="zh-CN" sz="1200" dirty="0">
                  <a:latin typeface="微软雅黑" pitchFamily="34" charset="-122"/>
                  <a:ea typeface="微软雅黑" pitchFamily="34" charset="-122"/>
                </a:rPr>
                <a:t>10</a:t>
              </a:r>
              <a:r>
                <a:rPr lang="zh-CN" altLang="en-US" sz="1200" dirty="0">
                  <a:latin typeface="微软雅黑" pitchFamily="34" charset="-122"/>
                  <a:ea typeface="微软雅黑" pitchFamily="34" charset="-122"/>
                </a:rPr>
                <a:t>万，在冶金楼及化生楼安装洗眼器</a:t>
              </a:r>
              <a:r>
                <a:rPr lang="en-US" altLang="zh-CN" sz="1200" dirty="0">
                  <a:latin typeface="微软雅黑" pitchFamily="34" charset="-122"/>
                  <a:ea typeface="微软雅黑" pitchFamily="34" charset="-122"/>
                </a:rPr>
                <a:t>83</a:t>
              </a:r>
              <a:r>
                <a:rPr lang="zh-CN" altLang="en-US" sz="1200" dirty="0">
                  <a:latin typeface="微软雅黑" pitchFamily="34" charset="-122"/>
                  <a:ea typeface="微软雅黑" pitchFamily="34" charset="-122"/>
                </a:rPr>
                <a:t>套、喷淋器</a:t>
              </a:r>
              <a:r>
                <a:rPr lang="en-US" altLang="zh-CN" sz="1200" dirty="0">
                  <a:latin typeface="微软雅黑" pitchFamily="34" charset="-122"/>
                  <a:ea typeface="微软雅黑" pitchFamily="34" charset="-122"/>
                </a:rPr>
                <a:t>15</a:t>
              </a:r>
              <a:r>
                <a:rPr lang="zh-CN" altLang="en-US" sz="1200" dirty="0">
                  <a:latin typeface="微软雅黑" pitchFamily="34" charset="-122"/>
                  <a:ea typeface="微软雅黑" pitchFamily="34" charset="-122"/>
                </a:rPr>
                <a:t>套、急救箱</a:t>
              </a:r>
              <a:r>
                <a:rPr lang="en-US" altLang="zh-CN" sz="1200" dirty="0">
                  <a:latin typeface="微软雅黑" pitchFamily="34" charset="-122"/>
                  <a:ea typeface="微软雅黑" pitchFamily="34" charset="-122"/>
                </a:rPr>
                <a:t>15</a:t>
              </a:r>
              <a:r>
                <a:rPr lang="zh-CN" altLang="en-US" sz="1200" dirty="0">
                  <a:latin typeface="微软雅黑" pitchFamily="34" charset="-122"/>
                  <a:ea typeface="微软雅黑" pitchFamily="34" charset="-122"/>
                </a:rPr>
                <a:t>套</a:t>
              </a:r>
              <a:endParaRPr lang="en-US" altLang="zh-CN" sz="1200" dirty="0">
                <a:latin typeface="微软雅黑" pitchFamily="34" charset="-122"/>
                <a:ea typeface="微软雅黑" pitchFamily="34" charset="-122"/>
              </a:endParaRPr>
            </a:p>
            <a:p>
              <a:pPr marL="285750" indent="-285750" algn="just" eaLnBrk="0" hangingPunct="0">
                <a:lnSpc>
                  <a:spcPct val="120000"/>
                </a:lnSpc>
                <a:spcBef>
                  <a:spcPts val="0"/>
                </a:spcBef>
                <a:spcAft>
                  <a:spcPts val="0"/>
                </a:spcAft>
                <a:buSzPct val="95000"/>
                <a:defRPr/>
              </a:pPr>
              <a:r>
                <a:rPr lang="en-US" altLang="zh-CN" sz="1200" dirty="0">
                  <a:latin typeface="微软雅黑" pitchFamily="34" charset="-122"/>
                  <a:ea typeface="微软雅黑" pitchFamily="34" charset="-122"/>
                </a:rPr>
                <a:t>     2016</a:t>
              </a:r>
              <a:r>
                <a:rPr lang="zh-CN" altLang="en-US" sz="1200" dirty="0">
                  <a:latin typeface="微软雅黑" pitchFamily="34" charset="-122"/>
                  <a:ea typeface="微软雅黑" pitchFamily="34" charset="-122"/>
                </a:rPr>
                <a:t>年，投入</a:t>
              </a:r>
              <a:r>
                <a:rPr lang="en-US" altLang="zh-CN" sz="1200" dirty="0">
                  <a:latin typeface="微软雅黑" pitchFamily="34" charset="-122"/>
                  <a:ea typeface="微软雅黑" pitchFamily="34" charset="-122"/>
                </a:rPr>
                <a:t>40</a:t>
              </a:r>
              <a:r>
                <a:rPr lang="zh-CN" altLang="en-US" sz="1200" dirty="0">
                  <a:latin typeface="微软雅黑" pitchFamily="34" charset="-122"/>
                  <a:ea typeface="微软雅黑" pitchFamily="34" charset="-122"/>
                </a:rPr>
                <a:t>万元，给全校实验室安装洗眼器、喷淋器、急救箱</a:t>
              </a:r>
            </a:p>
          </p:txBody>
        </p:sp>
        <p:sp>
          <p:nvSpPr>
            <p:cNvPr id="23" name="矩形 22"/>
            <p:cNvSpPr/>
            <p:nvPr/>
          </p:nvSpPr>
          <p:spPr>
            <a:xfrm>
              <a:off x="638736" y="4650774"/>
              <a:ext cx="7929618" cy="498404"/>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marL="285750" indent="-285750" algn="just" eaLnBrk="0" hangingPunct="0">
                <a:spcBef>
                  <a:spcPts val="0"/>
                </a:spcBef>
                <a:spcAft>
                  <a:spcPts val="0"/>
                </a:spcAft>
                <a:buSzPct val="95000"/>
                <a:buFont typeface="Arial" pitchFamily="34" charset="0"/>
                <a:buChar char="•"/>
                <a:defRPr/>
              </a:pPr>
              <a:r>
                <a:rPr lang="zh-CN" altLang="en-US" sz="1200" dirty="0">
                  <a:latin typeface="微软雅黑" pitchFamily="34" charset="-122"/>
                  <a:ea typeface="微软雅黑" pitchFamily="34" charset="-122"/>
                </a:rPr>
                <a:t>实验室安全信息铭牌</a:t>
              </a:r>
              <a:endParaRPr lang="en-US" altLang="zh-CN" sz="1200" dirty="0">
                <a:latin typeface="微软雅黑" pitchFamily="34" charset="-122"/>
                <a:ea typeface="微软雅黑" pitchFamily="34" charset="-122"/>
              </a:endParaRPr>
            </a:p>
            <a:p>
              <a:pPr marL="285750" indent="-285750" algn="just" eaLnBrk="0" hangingPunct="0">
                <a:lnSpc>
                  <a:spcPct val="120000"/>
                </a:lnSpc>
                <a:spcBef>
                  <a:spcPts val="0"/>
                </a:spcBef>
                <a:spcAft>
                  <a:spcPts val="0"/>
                </a:spcAft>
                <a:buSzPct val="95000"/>
                <a:defRPr/>
              </a:pPr>
              <a:r>
                <a:rPr lang="en-US" altLang="zh-CN" sz="1200" dirty="0">
                  <a:latin typeface="微软雅黑" pitchFamily="34" charset="-122"/>
                  <a:ea typeface="微软雅黑" pitchFamily="34" charset="-122"/>
                </a:rPr>
                <a:t>     2015</a:t>
              </a:r>
              <a:r>
                <a:rPr lang="zh-CN" altLang="en-US" sz="1200" dirty="0">
                  <a:latin typeface="微软雅黑" pitchFamily="34" charset="-122"/>
                  <a:ea typeface="微软雅黑" pitchFamily="34" charset="-122"/>
                </a:rPr>
                <a:t>年，投入</a:t>
              </a:r>
              <a:r>
                <a:rPr lang="en-US" altLang="zh-CN" sz="1200" dirty="0">
                  <a:latin typeface="微软雅黑" pitchFamily="34" charset="-122"/>
                  <a:ea typeface="微软雅黑" pitchFamily="34" charset="-122"/>
                </a:rPr>
                <a:t>3</a:t>
              </a:r>
              <a:r>
                <a:rPr lang="zh-CN" altLang="en-US" sz="1200" dirty="0">
                  <a:latin typeface="微软雅黑" pitchFamily="34" charset="-122"/>
                  <a:ea typeface="微软雅黑" pitchFamily="34" charset="-122"/>
                </a:rPr>
                <a:t>万，为全校理工科实验用房配置</a:t>
              </a:r>
              <a:r>
                <a:rPr lang="en-US" altLang="zh-CN" sz="1200" dirty="0">
                  <a:latin typeface="微软雅黑" pitchFamily="34" charset="-122"/>
                  <a:ea typeface="微软雅黑" pitchFamily="34" charset="-122"/>
                </a:rPr>
                <a:t>600</a:t>
              </a:r>
              <a:r>
                <a:rPr lang="zh-CN" altLang="en-US" sz="1200" dirty="0">
                  <a:latin typeface="微软雅黑" pitchFamily="34" charset="-122"/>
                  <a:ea typeface="微软雅黑" pitchFamily="34" charset="-122"/>
                </a:rPr>
                <a:t>多个安全信息铭牌</a:t>
              </a:r>
            </a:p>
          </p:txBody>
        </p:sp>
        <p:sp>
          <p:nvSpPr>
            <p:cNvPr id="24" name="矩形 23"/>
            <p:cNvSpPr/>
            <p:nvPr/>
          </p:nvSpPr>
          <p:spPr>
            <a:xfrm>
              <a:off x="638736" y="5157114"/>
              <a:ext cx="7929618" cy="498404"/>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marL="285750" indent="-285750" algn="just" eaLnBrk="0" hangingPunct="0">
                <a:spcBef>
                  <a:spcPts val="0"/>
                </a:spcBef>
                <a:spcAft>
                  <a:spcPts val="0"/>
                </a:spcAft>
                <a:buSzPct val="95000"/>
                <a:buFont typeface="Arial" pitchFamily="34" charset="0"/>
                <a:buChar char="•"/>
                <a:defRPr/>
              </a:pPr>
              <a:r>
                <a:rPr lang="zh-CN" altLang="en-US" sz="1200" dirty="0">
                  <a:latin typeface="微软雅黑" pitchFamily="34" charset="-122"/>
                  <a:ea typeface="微软雅黑" pitchFamily="34" charset="-122"/>
                </a:rPr>
                <a:t>安全劳保用品发放</a:t>
              </a:r>
              <a:r>
                <a:rPr lang="en-US" altLang="zh-CN" sz="1200" dirty="0">
                  <a:latin typeface="微软雅黑" pitchFamily="34" charset="-122"/>
                  <a:ea typeface="微软雅黑" pitchFamily="34" charset="-122"/>
                </a:rPr>
                <a:t> </a:t>
              </a:r>
            </a:p>
            <a:p>
              <a:pPr marL="285750" indent="-285750" algn="just" eaLnBrk="0" hangingPunct="0">
                <a:lnSpc>
                  <a:spcPct val="120000"/>
                </a:lnSpc>
                <a:spcBef>
                  <a:spcPts val="0"/>
                </a:spcBef>
                <a:spcAft>
                  <a:spcPts val="0"/>
                </a:spcAft>
                <a:buSzPct val="95000"/>
                <a:defRPr/>
              </a:pPr>
              <a:r>
                <a:rPr lang="en-US" altLang="zh-CN" sz="1200" dirty="0">
                  <a:latin typeface="微软雅黑" pitchFamily="34" charset="-122"/>
                  <a:ea typeface="微软雅黑" pitchFamily="34" charset="-122"/>
                </a:rPr>
                <a:t>     2015</a:t>
              </a:r>
              <a:r>
                <a:rPr lang="zh-CN" altLang="en-US" sz="1200" dirty="0">
                  <a:latin typeface="微软雅黑" pitchFamily="34" charset="-122"/>
                  <a:ea typeface="微软雅黑" pitchFamily="34" charset="-122"/>
                </a:rPr>
                <a:t>年，投入</a:t>
              </a:r>
              <a:r>
                <a:rPr lang="en-US" altLang="zh-CN" sz="1200" dirty="0">
                  <a:latin typeface="微软雅黑" pitchFamily="34" charset="-122"/>
                  <a:ea typeface="微软雅黑" pitchFamily="34" charset="-122"/>
                </a:rPr>
                <a:t>19</a:t>
              </a:r>
              <a:r>
                <a:rPr lang="zh-CN" altLang="en-US" sz="1200" dirty="0">
                  <a:latin typeface="微软雅黑" pitchFamily="34" charset="-122"/>
                  <a:ea typeface="微软雅黑" pitchFamily="34" charset="-122"/>
                </a:rPr>
                <a:t>万，为全校理工科实验用房配防护服、防护眼镜、防护口罩、防护手套工作服</a:t>
              </a:r>
            </a:p>
          </p:txBody>
        </p:sp>
        <p:sp>
          <p:nvSpPr>
            <p:cNvPr id="25" name="矩形 24"/>
            <p:cNvSpPr/>
            <p:nvPr/>
          </p:nvSpPr>
          <p:spPr>
            <a:xfrm>
              <a:off x="638736" y="5661867"/>
              <a:ext cx="7929618" cy="534912"/>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marL="285750" indent="-285750" algn="just" eaLnBrk="0" hangingPunct="0">
                <a:lnSpc>
                  <a:spcPct val="120000"/>
                </a:lnSpc>
                <a:spcBef>
                  <a:spcPts val="0"/>
                </a:spcBef>
                <a:spcAft>
                  <a:spcPts val="0"/>
                </a:spcAft>
                <a:buSzPct val="95000"/>
                <a:buFont typeface="Arial" pitchFamily="34" charset="0"/>
                <a:buChar char="•"/>
                <a:defRPr/>
              </a:pPr>
              <a:r>
                <a:rPr lang="zh-CN" altLang="en-US" sz="1200" dirty="0">
                  <a:latin typeface="微软雅黑" pitchFamily="34" charset="-122"/>
                  <a:ea typeface="微软雅黑" pitchFamily="34" charset="-122"/>
                </a:rPr>
                <a:t>安全警示标识</a:t>
              </a:r>
              <a:endParaRPr lang="en-US" altLang="zh-CN" sz="1200" dirty="0">
                <a:latin typeface="微软雅黑" pitchFamily="34" charset="-122"/>
                <a:ea typeface="微软雅黑" pitchFamily="34" charset="-122"/>
              </a:endParaRPr>
            </a:p>
            <a:p>
              <a:pPr algn="just" eaLnBrk="0" hangingPunct="0">
                <a:lnSpc>
                  <a:spcPct val="120000"/>
                </a:lnSpc>
                <a:spcBef>
                  <a:spcPts val="0"/>
                </a:spcBef>
                <a:spcAft>
                  <a:spcPts val="0"/>
                </a:spcAft>
                <a:buSzPct val="95000"/>
                <a:defRPr/>
              </a:pPr>
              <a:r>
                <a:rPr lang="en-US" altLang="zh-CN" sz="1200" dirty="0">
                  <a:latin typeface="微软雅黑" pitchFamily="34" charset="-122"/>
                  <a:ea typeface="微软雅黑" pitchFamily="34" charset="-122"/>
                </a:rPr>
                <a:t>     2013-2016</a:t>
              </a:r>
              <a:r>
                <a:rPr lang="zh-CN" altLang="en-US" sz="1200" dirty="0">
                  <a:latin typeface="微软雅黑" pitchFamily="34" charset="-122"/>
                  <a:ea typeface="微软雅黑" pitchFamily="34" charset="-122"/>
                </a:rPr>
                <a:t>年，发放危险化学品、危险废弃物、压力气瓶及其他安全警示标识</a:t>
              </a:r>
            </a:p>
          </p:txBody>
        </p:sp>
      </p:gr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
        <p:nvSpPr>
          <p:cNvPr id="9" name="AutoShape 34"/>
          <p:cNvSpPr>
            <a:spLocks noChangeArrowheads="1"/>
          </p:cNvSpPr>
          <p:nvPr/>
        </p:nvSpPr>
        <p:spPr bwMode="auto">
          <a:xfrm>
            <a:off x="0" y="981075"/>
            <a:ext cx="671512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（八）完善安全防范硬件设施建设</a:t>
            </a:r>
          </a:p>
        </p:txBody>
      </p:sp>
      <p:sp>
        <p:nvSpPr>
          <p:cNvPr id="11" name="矩形 10"/>
          <p:cNvSpPr/>
          <p:nvPr/>
        </p:nvSpPr>
        <p:spPr>
          <a:xfrm>
            <a:off x="611188" y="1557338"/>
            <a:ext cx="8215312" cy="457200"/>
          </a:xfrm>
          <a:prstGeom prst="rect">
            <a:avLst/>
          </a:prstGeom>
        </p:spPr>
        <p:txBody>
          <a:bodyPr>
            <a:spAutoFit/>
          </a:bodyPr>
          <a:lstStyle/>
          <a:p>
            <a:pPr marL="457200" indent="-457200">
              <a:spcBef>
                <a:spcPts val="1200"/>
              </a:spcBef>
              <a:spcAft>
                <a:spcPts val="600"/>
              </a:spcAft>
              <a:buClr>
                <a:srgbClr val="0BD0D9"/>
              </a:buClr>
              <a:buSzPct val="95000"/>
              <a:defRPr/>
            </a:pPr>
            <a:r>
              <a:rPr lang="en-US" altLang="zh-CN" sz="2400" b="1">
                <a:solidFill>
                  <a:srgbClr val="C00000"/>
                </a:solidFill>
                <a:effectLst>
                  <a:outerShdw blurRad="38100" dist="38100" dir="2700000" algn="tl">
                    <a:srgbClr val="C0C0C0"/>
                  </a:outerShdw>
                </a:effectLst>
                <a:latin typeface="华文中宋" pitchFamily="2" charset="-122"/>
                <a:ea typeface="华文中宋" pitchFamily="2" charset="-122"/>
              </a:rPr>
              <a:t>3.  </a:t>
            </a:r>
            <a:r>
              <a:rPr lang="zh-CN" altLang="en-US" sz="2400" b="1">
                <a:solidFill>
                  <a:srgbClr val="C00000"/>
                </a:solidFill>
                <a:effectLst>
                  <a:outerShdw blurRad="38100" dist="38100" dir="2700000" algn="tl">
                    <a:srgbClr val="C0C0C0"/>
                  </a:outerShdw>
                </a:effectLst>
                <a:latin typeface="华文中宋" pitchFamily="2" charset="-122"/>
                <a:ea typeface="华文中宋" pitchFamily="2" charset="-122"/>
              </a:rPr>
              <a:t>学校安防硬件公共设施建设情况</a:t>
            </a:r>
            <a:endParaRPr lang="en-US" altLang="zh-CN" sz="2400" b="1">
              <a:solidFill>
                <a:srgbClr val="C00000"/>
              </a:solidFill>
              <a:effectLst>
                <a:outerShdw blurRad="38100" dist="38100" dir="2700000" algn="tl">
                  <a:srgbClr val="C0C0C0"/>
                </a:outerShdw>
              </a:effectLst>
              <a:latin typeface="华文中宋" pitchFamily="2" charset="-122"/>
              <a:ea typeface="华文中宋" pitchFamily="2" charset="-122"/>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灯片编号占位符 57"/>
          <p:cNvSpPr txBox="1">
            <a:spLocks noGrp="1"/>
          </p:cNvSpPr>
          <p:nvPr/>
        </p:nvSpPr>
        <p:spPr bwMode="auto">
          <a:xfrm>
            <a:off x="6457950" y="6356350"/>
            <a:ext cx="2057400" cy="365125"/>
          </a:xfrm>
          <a:prstGeom prst="rect">
            <a:avLst/>
          </a:prstGeom>
          <a:noFill/>
          <a:ln w="9525">
            <a:noFill/>
            <a:miter lim="800000"/>
            <a:headEnd/>
            <a:tailEnd/>
          </a:ln>
        </p:spPr>
        <p:txBody>
          <a:bodyPr anchor="ctr"/>
          <a:lstStyle/>
          <a:p>
            <a:pPr algn="r"/>
            <a:fld id="{5B29779B-2711-47BB-A881-52AD2C4FD820}" type="slidenum">
              <a:rPr lang="zh-CN" altLang="en-US" sz="1200">
                <a:solidFill>
                  <a:srgbClr val="898989"/>
                </a:solidFill>
                <a:ea typeface="微软雅黑" pitchFamily="34" charset="-122"/>
              </a:rPr>
              <a:pPr algn="r"/>
              <a:t>52</a:t>
            </a:fld>
            <a:endParaRPr lang="en-US" altLang="zh-CN" sz="1200">
              <a:solidFill>
                <a:srgbClr val="898989"/>
              </a:solidFill>
              <a:ea typeface="微软雅黑" pitchFamily="34" charset="-122"/>
            </a:endParaRPr>
          </a:p>
        </p:txBody>
      </p:sp>
      <p:grpSp>
        <p:nvGrpSpPr>
          <p:cNvPr id="59395" name="组合 12"/>
          <p:cNvGrpSpPr>
            <a:grpSpLocks/>
          </p:cNvGrpSpPr>
          <p:nvPr/>
        </p:nvGrpSpPr>
        <p:grpSpPr bwMode="auto">
          <a:xfrm>
            <a:off x="1071563" y="2184400"/>
            <a:ext cx="6980237" cy="4030663"/>
            <a:chOff x="674875" y="1392664"/>
            <a:chExt cx="7969010" cy="4567556"/>
          </a:xfrm>
        </p:grpSpPr>
        <p:sp>
          <p:nvSpPr>
            <p:cNvPr id="14" name="Rectangle 23"/>
            <p:cNvSpPr>
              <a:spLocks noChangeArrowheads="1"/>
            </p:cNvSpPr>
            <p:nvPr/>
          </p:nvSpPr>
          <p:spPr bwMode="auto">
            <a:xfrm>
              <a:off x="3786721" y="2821037"/>
              <a:ext cx="1288599" cy="1011015"/>
            </a:xfrm>
            <a:prstGeom prst="rect">
              <a:avLst/>
            </a:prstGeom>
            <a:noFill/>
            <a:ln>
              <a:noFill/>
            </a:ln>
            <a:effectLst/>
            <a:extLst>
              <a:ext uri="{909E8E84-426E-40DD-AFC4-6F175D3DCCD1}"/>
              <a:ext uri="{91240B29-F687-4F45-9708-019B960494DF}"/>
              <a:ext uri="{AF507438-7753-43E0-B8FC-AC1667EBCBE1}"/>
            </a:extLst>
          </p:spPr>
          <p:txBody>
            <a:bodyPr>
              <a:spAutoFit/>
            </a:bodyPr>
            <a:lstStyle/>
            <a:p>
              <a:pPr algn="ctr">
                <a:defRPr/>
              </a:pPr>
              <a:r>
                <a:rPr lang="zh-CN" altLang="en-US" sz="2600" b="1" dirty="0">
                  <a:solidFill>
                    <a:srgbClr val="7D7D7D"/>
                  </a:solidFill>
                  <a:latin typeface="+mn-ea"/>
                  <a:ea typeface="+mn-ea"/>
                  <a:cs typeface="微软雅黑"/>
                </a:rPr>
                <a:t>文化宣传</a:t>
              </a:r>
              <a:endParaRPr lang="en-US" altLang="zh-CN" sz="2600" b="1" dirty="0">
                <a:solidFill>
                  <a:srgbClr val="7D7D7D"/>
                </a:solidFill>
                <a:latin typeface="+mn-ea"/>
                <a:ea typeface="+mn-ea"/>
                <a:cs typeface="微软雅黑"/>
              </a:endParaRPr>
            </a:p>
          </p:txBody>
        </p:sp>
        <p:grpSp>
          <p:nvGrpSpPr>
            <p:cNvPr id="59400" name="组合 8"/>
            <p:cNvGrpSpPr>
              <a:grpSpLocks/>
            </p:cNvGrpSpPr>
            <p:nvPr/>
          </p:nvGrpSpPr>
          <p:grpSpPr bwMode="auto">
            <a:xfrm>
              <a:off x="2440844" y="1776371"/>
              <a:ext cx="6203041" cy="3478292"/>
              <a:chOff x="2584069" y="1592195"/>
              <a:chExt cx="6203041" cy="3478292"/>
            </a:xfrm>
          </p:grpSpPr>
          <p:grpSp>
            <p:nvGrpSpPr>
              <p:cNvPr id="59415" name="组合 2"/>
              <p:cNvGrpSpPr>
                <a:grpSpLocks/>
              </p:cNvGrpSpPr>
              <p:nvPr/>
            </p:nvGrpSpPr>
            <p:grpSpPr bwMode="auto">
              <a:xfrm>
                <a:off x="2584069" y="1592195"/>
                <a:ext cx="3763541" cy="3478292"/>
                <a:chOff x="2584069" y="1592195"/>
                <a:chExt cx="3763541" cy="3478292"/>
              </a:xfrm>
            </p:grpSpPr>
            <p:sp>
              <p:nvSpPr>
                <p:cNvPr id="37" name="AutoShape 4"/>
                <p:cNvSpPr>
                  <a:spLocks noChangeArrowheads="1"/>
                </p:cNvSpPr>
                <p:nvPr/>
              </p:nvSpPr>
              <p:spPr bwMode="gray">
                <a:xfrm rot="19367479">
                  <a:off x="2583353" y="1591667"/>
                  <a:ext cx="3764301" cy="3479186"/>
                </a:xfrm>
                <a:custGeom>
                  <a:avLst/>
                  <a:gdLst>
                    <a:gd name="G0" fmla="+- 2978742 0 0"/>
                    <a:gd name="G1" fmla="+- -2701147 0 0"/>
                    <a:gd name="G2" fmla="+- 2978742 0 -2701147"/>
                    <a:gd name="G3" fmla="+- 10800 0 0"/>
                    <a:gd name="G4" fmla="+- 0 0 2978742"/>
                    <a:gd name="T0" fmla="*/ 360 256 1"/>
                    <a:gd name="T1" fmla="*/ 0 256 1"/>
                    <a:gd name="G5" fmla="+- G2 T0 T1"/>
                    <a:gd name="G6" fmla="?: G2 G2 G5"/>
                    <a:gd name="G7" fmla="+- 0 0 G6"/>
                    <a:gd name="G8" fmla="+- 7349 0 0"/>
                    <a:gd name="G9" fmla="+- 0 0 -2701147"/>
                    <a:gd name="G10" fmla="+- 7349 0 2700"/>
                    <a:gd name="G11" fmla="cos G10 2978742"/>
                    <a:gd name="G12" fmla="sin G10 2978742"/>
                    <a:gd name="G13" fmla="cos 13500 2978742"/>
                    <a:gd name="G14" fmla="sin 13500 2978742"/>
                    <a:gd name="G15" fmla="+- G11 10800 0"/>
                    <a:gd name="G16" fmla="+- G12 10800 0"/>
                    <a:gd name="G17" fmla="+- G13 10800 0"/>
                    <a:gd name="G18" fmla="+- G14 10800 0"/>
                    <a:gd name="G19" fmla="*/ 7349 1 2"/>
                    <a:gd name="G20" fmla="+- G19 5400 0"/>
                    <a:gd name="G21" fmla="cos G20 2978742"/>
                    <a:gd name="G22" fmla="sin G20 2978742"/>
                    <a:gd name="G23" fmla="+- G21 10800 0"/>
                    <a:gd name="G24" fmla="+- G12 G23 G22"/>
                    <a:gd name="G25" fmla="+- G22 G23 G11"/>
                    <a:gd name="G26" fmla="cos 10800 2978742"/>
                    <a:gd name="G27" fmla="sin 10800 2978742"/>
                    <a:gd name="G28" fmla="cos 7349 2978742"/>
                    <a:gd name="G29" fmla="sin 7349 2978742"/>
                    <a:gd name="G30" fmla="+- G26 10800 0"/>
                    <a:gd name="G31" fmla="+- G27 10800 0"/>
                    <a:gd name="G32" fmla="+- G28 10800 0"/>
                    <a:gd name="G33" fmla="+- G29 10800 0"/>
                    <a:gd name="G34" fmla="+- G19 5400 0"/>
                    <a:gd name="G35" fmla="cos G34 -2701147"/>
                    <a:gd name="G36" fmla="sin G34 -2701147"/>
                    <a:gd name="G37" fmla="+/ -2701147 2978742 2"/>
                    <a:gd name="T2" fmla="*/ 180 256 1"/>
                    <a:gd name="T3" fmla="*/ 0 256 1"/>
                    <a:gd name="G38" fmla="+- G37 T2 T3"/>
                    <a:gd name="G39" fmla="?: G2 G37 G38"/>
                    <a:gd name="G40" fmla="cos 10800 G39"/>
                    <a:gd name="G41" fmla="sin 10800 G39"/>
                    <a:gd name="G42" fmla="cos 7349 G39"/>
                    <a:gd name="G43" fmla="sin 7349 G39"/>
                    <a:gd name="G44" fmla="+- G40 10800 0"/>
                    <a:gd name="G45" fmla="+- G41 10800 0"/>
                    <a:gd name="G46" fmla="+- G42 10800 0"/>
                    <a:gd name="G47" fmla="+- G43 10800 0"/>
                    <a:gd name="G48" fmla="+- G35 10800 0"/>
                    <a:gd name="G49" fmla="+- G36 10800 0"/>
                    <a:gd name="T4" fmla="*/ 21592 w 21600"/>
                    <a:gd name="T5" fmla="*/ 11199 h 21600"/>
                    <a:gd name="T6" fmla="*/ 17626 w 21600"/>
                    <a:gd name="T7" fmla="*/ 4820 h 21600"/>
                    <a:gd name="T8" fmla="*/ 18143 w 21600"/>
                    <a:gd name="T9" fmla="*/ 11071 h 21600"/>
                    <a:gd name="T10" fmla="*/ 20270 w 21600"/>
                    <a:gd name="T11" fmla="*/ 20420 h 21600"/>
                    <a:gd name="T12" fmla="*/ 14012 w 21600"/>
                    <a:gd name="T13" fmla="*/ 20372 h 21600"/>
                    <a:gd name="T14" fmla="*/ 14061 w 21600"/>
                    <a:gd name="T15" fmla="*/ 14113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5955" y="16037"/>
                      </a:moveTo>
                      <a:cubicBezTo>
                        <a:pt x="17358" y="14655"/>
                        <a:pt x="18149" y="12769"/>
                        <a:pt x="18149" y="10800"/>
                      </a:cubicBezTo>
                      <a:cubicBezTo>
                        <a:pt x="18149" y="9018"/>
                        <a:pt x="17501" y="7297"/>
                        <a:pt x="16328" y="5957"/>
                      </a:cubicBezTo>
                      <a:lnTo>
                        <a:pt x="18924" y="3683"/>
                      </a:lnTo>
                      <a:cubicBezTo>
                        <a:pt x="20649" y="5653"/>
                        <a:pt x="21600" y="8182"/>
                        <a:pt x="21600" y="10800"/>
                      </a:cubicBezTo>
                      <a:cubicBezTo>
                        <a:pt x="21600" y="13693"/>
                        <a:pt x="20438" y="16466"/>
                        <a:pt x="18376" y="18496"/>
                      </a:cubicBezTo>
                      <a:lnTo>
                        <a:pt x="20270" y="20420"/>
                      </a:lnTo>
                      <a:lnTo>
                        <a:pt x="14012" y="20372"/>
                      </a:lnTo>
                      <a:lnTo>
                        <a:pt x="14061" y="14113"/>
                      </a:lnTo>
                      <a:lnTo>
                        <a:pt x="15955" y="16037"/>
                      </a:lnTo>
                      <a:close/>
                    </a:path>
                  </a:pathLst>
                </a:custGeom>
                <a:gradFill>
                  <a:gsLst>
                    <a:gs pos="33000">
                      <a:srgbClr val="2676FF">
                        <a:lumMod val="60000"/>
                        <a:lumOff val="40000"/>
                      </a:srgbClr>
                    </a:gs>
                    <a:gs pos="100000">
                      <a:srgbClr val="2676FF"/>
                    </a:gs>
                  </a:gsLst>
                  <a:lin ang="16200000" scaled="0"/>
                </a:gradFill>
                <a:ln w="3175" cap="flat" cmpd="sng" algn="ctr">
                  <a:solidFill>
                    <a:srgbClr val="2676FF">
                      <a:lumMod val="60000"/>
                      <a:lumOff val="40000"/>
                    </a:srgbClr>
                  </a:solidFill>
                  <a:prstDash val="solid"/>
                </a:ln>
                <a:effectLst>
                  <a:outerShdw blurRad="50800" dist="38100" dir="2700000" algn="tl" rotWithShape="0">
                    <a:prstClr val="black">
                      <a:alpha val="40000"/>
                    </a:prstClr>
                  </a:outerShdw>
                </a:effectLst>
                <a:extLst/>
              </p:spPr>
              <p:txBody>
                <a:bodyPr lIns="0" rIns="0" anchor="ctr"/>
                <a:lstStyle/>
                <a:p>
                  <a:pPr algn="ctr">
                    <a:lnSpc>
                      <a:spcPct val="120000"/>
                    </a:lnSpc>
                    <a:spcBef>
                      <a:spcPts val="600"/>
                    </a:spcBef>
                    <a:spcAft>
                      <a:spcPts val="600"/>
                    </a:spcAft>
                    <a:defRPr/>
                  </a:pPr>
                  <a:endParaRPr lang="zh-CN" altLang="en-US" sz="2800" kern="0">
                    <a:solidFill>
                      <a:sysClr val="window" lastClr="FFFFFF"/>
                    </a:solidFill>
                    <a:latin typeface="+mn-ea"/>
                    <a:ea typeface="+mn-ea"/>
                  </a:endParaRPr>
                </a:p>
              </p:txBody>
            </p:sp>
            <p:sp>
              <p:nvSpPr>
                <p:cNvPr id="59420" name="WordArt 7"/>
                <p:cNvSpPr>
                  <a:spLocks noChangeArrowheads="1" noChangeShapeType="1" noTextEdit="1"/>
                </p:cNvSpPr>
                <p:nvPr/>
              </p:nvSpPr>
              <p:spPr bwMode="gray">
                <a:xfrm rot="3394332">
                  <a:off x="3957638" y="2074625"/>
                  <a:ext cx="2105025" cy="1771650"/>
                </a:xfrm>
                <a:prstGeom prst="rect">
                  <a:avLst/>
                </a:prstGeom>
              </p:spPr>
              <p:txBody>
                <a:bodyPr spcFirstLastPara="1" wrap="none" fromWordArt="1">
                  <a:prstTxWarp prst="textArchUp">
                    <a:avLst>
                      <a:gd name="adj" fmla="val 12808676"/>
                    </a:avLst>
                  </a:prstTxWarp>
                </a:bodyPr>
                <a:lstStyle/>
                <a:p>
                  <a:pPr algn="ctr"/>
                  <a:r>
                    <a:rPr lang="zh-CN" altLang="en-US" sz="2000" kern="10">
                      <a:ln w="6350">
                        <a:noFill/>
                        <a:round/>
                        <a:headEnd/>
                        <a:tailEnd/>
                      </a:ln>
                      <a:solidFill>
                        <a:srgbClr val="FFFFFF"/>
                      </a:solidFill>
                      <a:latin typeface="+mn-ea"/>
                      <a:ea typeface="+mn-ea"/>
                      <a:cs typeface="+mn-ea"/>
                    </a:rPr>
                    <a:t>多元化宣传</a:t>
                  </a:r>
                </a:p>
              </p:txBody>
            </p:sp>
          </p:grpSp>
          <p:sp>
            <p:nvSpPr>
              <p:cNvPr id="34" name="Line 19"/>
              <p:cNvSpPr>
                <a:spLocks noChangeShapeType="1"/>
              </p:cNvSpPr>
              <p:nvPr/>
            </p:nvSpPr>
            <p:spPr bwMode="auto">
              <a:xfrm flipH="1">
                <a:off x="5919934" y="2118761"/>
                <a:ext cx="2403208" cy="0"/>
              </a:xfrm>
              <a:prstGeom prst="line">
                <a:avLst/>
              </a:prstGeom>
              <a:noFill/>
              <a:ln w="19050">
                <a:solidFill>
                  <a:srgbClr val="2676FF">
                    <a:lumMod val="60000"/>
                    <a:lumOff val="40000"/>
                  </a:srgbClr>
                </a:solidFill>
                <a:round/>
                <a:headEnd/>
                <a:tailEnd type="triangle" w="med" len="med"/>
              </a:ln>
              <a:effectLst/>
              <a:extLst>
                <a:ext uri="{909E8E84-426E-40DD-AFC4-6F175D3DCCD1}"/>
                <a:ext uri="{AF507438-7753-43E0-B8FC-AC1667EBCBE1}"/>
              </a:extLst>
            </p:spPr>
            <p:txBody>
              <a:bodyPr/>
              <a:lstStyle/>
              <a:p>
                <a:pPr fontAlgn="auto">
                  <a:spcBef>
                    <a:spcPts val="0"/>
                  </a:spcBef>
                  <a:spcAft>
                    <a:spcPts val="0"/>
                  </a:spcAft>
                  <a:defRPr/>
                </a:pPr>
                <a:endParaRPr lang="zh-CN" altLang="en-US" kern="0" dirty="0">
                  <a:solidFill>
                    <a:sysClr val="windowText" lastClr="000000"/>
                  </a:solidFill>
                  <a:latin typeface="+mn-ea"/>
                  <a:ea typeface="+mn-ea"/>
                  <a:cs typeface="微软雅黑"/>
                </a:endParaRPr>
              </a:p>
            </p:txBody>
          </p:sp>
          <p:sp>
            <p:nvSpPr>
              <p:cNvPr id="59417" name="TextBox 19"/>
              <p:cNvSpPr txBox="1">
                <a:spLocks noChangeArrowheads="1"/>
              </p:cNvSpPr>
              <p:nvPr/>
            </p:nvSpPr>
            <p:spPr bwMode="auto">
              <a:xfrm>
                <a:off x="6374840" y="1771563"/>
                <a:ext cx="1729005" cy="313019"/>
              </a:xfrm>
              <a:prstGeom prst="rect">
                <a:avLst/>
              </a:prstGeom>
              <a:noFill/>
              <a:ln w="9525">
                <a:noFill/>
                <a:miter lim="800000"/>
                <a:headEnd/>
                <a:tailEnd/>
              </a:ln>
            </p:spPr>
            <p:txBody>
              <a:bodyPr>
                <a:spAutoFit/>
              </a:bodyPr>
              <a:lstStyle/>
              <a:p>
                <a:pPr algn="ctr"/>
                <a:r>
                  <a:rPr lang="zh-CN" altLang="en-US" sz="1200">
                    <a:solidFill>
                      <a:srgbClr val="000000"/>
                    </a:solidFill>
                    <a:latin typeface="微软雅黑" pitchFamily="34" charset="-122"/>
                  </a:rPr>
                  <a:t>多元化宣传</a:t>
                </a:r>
              </a:p>
            </p:txBody>
          </p:sp>
          <p:sp>
            <p:nvSpPr>
              <p:cNvPr id="36" name="TextBox 20"/>
              <p:cNvSpPr txBox="1"/>
              <p:nvPr/>
            </p:nvSpPr>
            <p:spPr bwMode="auto">
              <a:xfrm>
                <a:off x="6697443" y="2142148"/>
                <a:ext cx="2089667" cy="2027426"/>
              </a:xfrm>
              <a:prstGeom prst="rect">
                <a:avLst/>
              </a:prstGeom>
              <a:noFill/>
            </p:spPr>
            <p:txBody>
              <a:bodyPr>
                <a:spAutoFit/>
              </a:bodyPr>
              <a:lstStyle/>
              <a:p>
                <a:pPr>
                  <a:lnSpc>
                    <a:spcPct val="150000"/>
                  </a:lnSpc>
                  <a:defRPr/>
                </a:pPr>
                <a:r>
                  <a:rPr lang="zh-CN" altLang="en-US" sz="1050" kern="0" dirty="0">
                    <a:latin typeface="微软雅黑" pitchFamily="34" charset="-122"/>
                    <a:ea typeface="微软雅黑" pitchFamily="34" charset="-122"/>
                    <a:cs typeface="微软雅黑"/>
                  </a:rPr>
                  <a:t>新闻网实验室安全教育专题</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宣传展板</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十问十答</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微信平台</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校报专栏</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校内电视专题片</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校内广播</a:t>
                </a:r>
                <a:endParaRPr lang="en-US" altLang="zh-CN" sz="1050" kern="0" dirty="0">
                  <a:latin typeface="微软雅黑" pitchFamily="34" charset="-122"/>
                  <a:ea typeface="微软雅黑" pitchFamily="34" charset="-122"/>
                  <a:cs typeface="微软雅黑"/>
                </a:endParaRPr>
              </a:p>
            </p:txBody>
          </p:sp>
        </p:grpSp>
        <p:grpSp>
          <p:nvGrpSpPr>
            <p:cNvPr id="59401" name="组合 11"/>
            <p:cNvGrpSpPr>
              <a:grpSpLocks/>
            </p:cNvGrpSpPr>
            <p:nvPr/>
          </p:nvGrpSpPr>
          <p:grpSpPr bwMode="auto">
            <a:xfrm>
              <a:off x="674875" y="1740865"/>
              <a:ext cx="5796188" cy="4028441"/>
              <a:chOff x="818096" y="1556687"/>
              <a:chExt cx="5796188" cy="4028441"/>
            </a:xfrm>
          </p:grpSpPr>
          <p:grpSp>
            <p:nvGrpSpPr>
              <p:cNvPr id="59409" name="组合 1"/>
              <p:cNvGrpSpPr>
                <a:grpSpLocks/>
              </p:cNvGrpSpPr>
              <p:nvPr/>
            </p:nvGrpSpPr>
            <p:grpSpPr bwMode="auto">
              <a:xfrm>
                <a:off x="2849700" y="1556687"/>
                <a:ext cx="3764584" cy="3477329"/>
                <a:chOff x="2849700" y="1556687"/>
                <a:chExt cx="3764584" cy="3477329"/>
              </a:xfrm>
            </p:grpSpPr>
            <p:sp>
              <p:nvSpPr>
                <p:cNvPr id="31" name="AutoShape 6"/>
                <p:cNvSpPr>
                  <a:spLocks noChangeArrowheads="1"/>
                </p:cNvSpPr>
                <p:nvPr/>
              </p:nvSpPr>
              <p:spPr bwMode="gray">
                <a:xfrm rot="12146960">
                  <a:off x="2849767" y="1557484"/>
                  <a:ext cx="3764302" cy="3477388"/>
                </a:xfrm>
                <a:custGeom>
                  <a:avLst/>
                  <a:gdLst>
                    <a:gd name="G0" fmla="+- 2978742 0 0"/>
                    <a:gd name="G1" fmla="+- -2534030 0 0"/>
                    <a:gd name="G2" fmla="+- 2978742 0 -2534030"/>
                    <a:gd name="G3" fmla="+- 10800 0 0"/>
                    <a:gd name="G4" fmla="+- 0 0 2978742"/>
                    <a:gd name="T0" fmla="*/ 360 256 1"/>
                    <a:gd name="T1" fmla="*/ 0 256 1"/>
                    <a:gd name="G5" fmla="+- G2 T0 T1"/>
                    <a:gd name="G6" fmla="?: G2 G2 G5"/>
                    <a:gd name="G7" fmla="+- 0 0 G6"/>
                    <a:gd name="G8" fmla="+- 7349 0 0"/>
                    <a:gd name="G9" fmla="+- 0 0 -2534030"/>
                    <a:gd name="G10" fmla="+- 7349 0 2700"/>
                    <a:gd name="G11" fmla="cos G10 2978742"/>
                    <a:gd name="G12" fmla="sin G10 2978742"/>
                    <a:gd name="G13" fmla="cos 13500 2978742"/>
                    <a:gd name="G14" fmla="sin 13500 2978742"/>
                    <a:gd name="G15" fmla="+- G11 10800 0"/>
                    <a:gd name="G16" fmla="+- G12 10800 0"/>
                    <a:gd name="G17" fmla="+- G13 10800 0"/>
                    <a:gd name="G18" fmla="+- G14 10800 0"/>
                    <a:gd name="G19" fmla="*/ 7349 1 2"/>
                    <a:gd name="G20" fmla="+- G19 5400 0"/>
                    <a:gd name="G21" fmla="cos G20 2978742"/>
                    <a:gd name="G22" fmla="sin G20 2978742"/>
                    <a:gd name="G23" fmla="+- G21 10800 0"/>
                    <a:gd name="G24" fmla="+- G12 G23 G22"/>
                    <a:gd name="G25" fmla="+- G22 G23 G11"/>
                    <a:gd name="G26" fmla="cos 10800 2978742"/>
                    <a:gd name="G27" fmla="sin 10800 2978742"/>
                    <a:gd name="G28" fmla="cos 7349 2978742"/>
                    <a:gd name="G29" fmla="sin 7349 2978742"/>
                    <a:gd name="G30" fmla="+- G26 10800 0"/>
                    <a:gd name="G31" fmla="+- G27 10800 0"/>
                    <a:gd name="G32" fmla="+- G28 10800 0"/>
                    <a:gd name="G33" fmla="+- G29 10800 0"/>
                    <a:gd name="G34" fmla="+- G19 5400 0"/>
                    <a:gd name="G35" fmla="cos G34 -2534030"/>
                    <a:gd name="G36" fmla="sin G34 -2534030"/>
                    <a:gd name="G37" fmla="+/ -2534030 2978742 2"/>
                    <a:gd name="T2" fmla="*/ 180 256 1"/>
                    <a:gd name="T3" fmla="*/ 0 256 1"/>
                    <a:gd name="G38" fmla="+- G37 T2 T3"/>
                    <a:gd name="G39" fmla="?: G2 G37 G38"/>
                    <a:gd name="G40" fmla="cos 10800 G39"/>
                    <a:gd name="G41" fmla="sin 10800 G39"/>
                    <a:gd name="G42" fmla="cos 7349 G39"/>
                    <a:gd name="G43" fmla="sin 7349 G39"/>
                    <a:gd name="G44" fmla="+- G40 10800 0"/>
                    <a:gd name="G45" fmla="+- G41 10800 0"/>
                    <a:gd name="G46" fmla="+- G42 10800 0"/>
                    <a:gd name="G47" fmla="+- G43 10800 0"/>
                    <a:gd name="G48" fmla="+- G35 10800 0"/>
                    <a:gd name="G49" fmla="+- G36 10800 0"/>
                    <a:gd name="T4" fmla="*/ 21581 w 21600"/>
                    <a:gd name="T5" fmla="*/ 11439 h 21600"/>
                    <a:gd name="T6" fmla="*/ 17885 w 21600"/>
                    <a:gd name="T7" fmla="*/ 5130 h 21600"/>
                    <a:gd name="T8" fmla="*/ 18136 w 21600"/>
                    <a:gd name="T9" fmla="*/ 11234 h 21600"/>
                    <a:gd name="T10" fmla="*/ 20270 w 21600"/>
                    <a:gd name="T11" fmla="*/ 20420 h 21600"/>
                    <a:gd name="T12" fmla="*/ 14012 w 21600"/>
                    <a:gd name="T13" fmla="*/ 20372 h 21600"/>
                    <a:gd name="T14" fmla="*/ 14061 w 21600"/>
                    <a:gd name="T15" fmla="*/ 14113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5955" y="16037"/>
                      </a:moveTo>
                      <a:cubicBezTo>
                        <a:pt x="17358" y="14655"/>
                        <a:pt x="18149" y="12769"/>
                        <a:pt x="18149" y="10800"/>
                      </a:cubicBezTo>
                      <a:cubicBezTo>
                        <a:pt x="18149" y="9130"/>
                        <a:pt x="17580" y="7511"/>
                        <a:pt x="16538" y="6208"/>
                      </a:cubicBezTo>
                      <a:lnTo>
                        <a:pt x="19232" y="4052"/>
                      </a:lnTo>
                      <a:cubicBezTo>
                        <a:pt x="20765" y="5967"/>
                        <a:pt x="21600" y="8347"/>
                        <a:pt x="21600" y="10800"/>
                      </a:cubicBezTo>
                      <a:cubicBezTo>
                        <a:pt x="21600" y="13693"/>
                        <a:pt x="20438" y="16466"/>
                        <a:pt x="18376" y="18496"/>
                      </a:cubicBezTo>
                      <a:lnTo>
                        <a:pt x="20270" y="20420"/>
                      </a:lnTo>
                      <a:lnTo>
                        <a:pt x="14012" y="20372"/>
                      </a:lnTo>
                      <a:lnTo>
                        <a:pt x="14061" y="14113"/>
                      </a:lnTo>
                      <a:lnTo>
                        <a:pt x="15955" y="16037"/>
                      </a:lnTo>
                      <a:close/>
                    </a:path>
                  </a:pathLst>
                </a:custGeom>
                <a:gradFill>
                  <a:gsLst>
                    <a:gs pos="33000">
                      <a:srgbClr val="F9F9F9"/>
                    </a:gs>
                    <a:gs pos="100000">
                      <a:srgbClr val="D7D7D7"/>
                    </a:gs>
                  </a:gsLst>
                  <a:lin ang="5400000" scaled="0"/>
                </a:gradFill>
                <a:ln w="3175" cap="flat" cmpd="sng" algn="ctr">
                  <a:solidFill>
                    <a:srgbClr val="EAEAEA"/>
                  </a:solidFill>
                  <a:prstDash val="solid"/>
                </a:ln>
                <a:effectLst>
                  <a:outerShdw blurRad="50800" dist="38100" dir="5400000" algn="t" rotWithShape="0">
                    <a:prstClr val="black">
                      <a:alpha val="40000"/>
                    </a:prstClr>
                  </a:outerShdw>
                </a:effectLst>
                <a:extLst/>
              </p:spPr>
              <p:txBody>
                <a:bodyPr anchor="ctr"/>
                <a:lstStyle/>
                <a:p>
                  <a:pPr algn="ctr">
                    <a:lnSpc>
                      <a:spcPct val="120000"/>
                    </a:lnSpc>
                    <a:defRPr/>
                  </a:pPr>
                  <a:endParaRPr lang="zh-CN" altLang="en-US" sz="1200" kern="0">
                    <a:solidFill>
                      <a:srgbClr val="4D4D4D"/>
                    </a:solidFill>
                    <a:latin typeface="+mn-ea"/>
                    <a:ea typeface="+mn-ea"/>
                  </a:endParaRPr>
                </a:p>
              </p:txBody>
            </p:sp>
            <p:sp>
              <p:nvSpPr>
                <p:cNvPr id="59414" name="WordArt 9"/>
                <p:cNvSpPr>
                  <a:spLocks noChangeArrowheads="1" noChangeShapeType="1" noTextEdit="1"/>
                </p:cNvSpPr>
                <p:nvPr/>
              </p:nvSpPr>
              <p:spPr bwMode="gray">
                <a:xfrm rot="-3615436">
                  <a:off x="3069432" y="2134156"/>
                  <a:ext cx="2105025" cy="1770063"/>
                </a:xfrm>
                <a:prstGeom prst="rect">
                  <a:avLst/>
                </a:prstGeom>
              </p:spPr>
              <p:txBody>
                <a:bodyPr spcFirstLastPara="1" wrap="none" fromWordArt="1">
                  <a:prstTxWarp prst="textArchUp">
                    <a:avLst>
                      <a:gd name="adj" fmla="val 12807260"/>
                    </a:avLst>
                  </a:prstTxWarp>
                </a:bodyPr>
                <a:lstStyle/>
                <a:p>
                  <a:pPr algn="ctr"/>
                  <a:r>
                    <a:rPr lang="zh-CN" altLang="en-US" sz="2000" kern="10">
                      <a:ln w="6350">
                        <a:noFill/>
                        <a:round/>
                        <a:headEnd/>
                        <a:tailEnd/>
                      </a:ln>
                      <a:solidFill>
                        <a:srgbClr val="4D4D4D"/>
                      </a:solidFill>
                      <a:latin typeface="+mn-ea"/>
                      <a:ea typeface="+mn-ea"/>
                      <a:cs typeface="+mn-ea"/>
                    </a:rPr>
                    <a:t>安全年文化活动</a:t>
                  </a:r>
                </a:p>
              </p:txBody>
            </p:sp>
          </p:grpSp>
          <p:sp>
            <p:nvSpPr>
              <p:cNvPr id="28" name="Line 17"/>
              <p:cNvSpPr>
                <a:spLocks noChangeShapeType="1"/>
              </p:cNvSpPr>
              <p:nvPr/>
            </p:nvSpPr>
            <p:spPr bwMode="auto">
              <a:xfrm>
                <a:off x="914151" y="2120558"/>
                <a:ext cx="2405021" cy="0"/>
              </a:xfrm>
              <a:prstGeom prst="line">
                <a:avLst/>
              </a:prstGeom>
              <a:noFill/>
              <a:ln w="19050">
                <a:solidFill>
                  <a:srgbClr val="2676FF">
                    <a:lumMod val="60000"/>
                    <a:lumOff val="40000"/>
                  </a:srgbClr>
                </a:solidFill>
                <a:round/>
                <a:headEnd/>
                <a:tailEnd type="triangle" w="med" len="med"/>
              </a:ln>
              <a:effectLst/>
              <a:extLst>
                <a:ext uri="{909E8E84-426E-40DD-AFC4-6F175D3DCCD1}"/>
                <a:ext uri="{AF507438-7753-43E0-B8FC-AC1667EBCBE1}"/>
              </a:extLst>
            </p:spPr>
            <p:txBody>
              <a:bodyPr/>
              <a:lstStyle/>
              <a:p>
                <a:pPr fontAlgn="auto">
                  <a:spcBef>
                    <a:spcPts val="0"/>
                  </a:spcBef>
                  <a:spcAft>
                    <a:spcPts val="0"/>
                  </a:spcAft>
                  <a:defRPr/>
                </a:pPr>
                <a:endParaRPr lang="zh-CN" altLang="en-US" kern="0" dirty="0">
                  <a:solidFill>
                    <a:sysClr val="windowText" lastClr="000000"/>
                  </a:solidFill>
                  <a:latin typeface="+mn-ea"/>
                  <a:ea typeface="+mn-ea"/>
                  <a:cs typeface="微软雅黑"/>
                </a:endParaRPr>
              </a:p>
            </p:txBody>
          </p:sp>
          <p:sp>
            <p:nvSpPr>
              <p:cNvPr id="59411" name="TextBox 19"/>
              <p:cNvSpPr txBox="1">
                <a:spLocks noChangeArrowheads="1"/>
              </p:cNvSpPr>
              <p:nvPr/>
            </p:nvSpPr>
            <p:spPr bwMode="auto">
              <a:xfrm>
                <a:off x="818096" y="1740977"/>
                <a:ext cx="2421332" cy="314818"/>
              </a:xfrm>
              <a:prstGeom prst="rect">
                <a:avLst/>
              </a:prstGeom>
              <a:noFill/>
              <a:ln w="9525">
                <a:noFill/>
                <a:miter lim="800000"/>
                <a:headEnd/>
                <a:tailEnd/>
              </a:ln>
            </p:spPr>
            <p:txBody>
              <a:bodyPr>
                <a:spAutoFit/>
              </a:bodyPr>
              <a:lstStyle/>
              <a:p>
                <a:r>
                  <a:rPr lang="zh-CN" altLang="en-US" sz="1200">
                    <a:latin typeface="微软雅黑" pitchFamily="34" charset="-122"/>
                  </a:rPr>
                  <a:t>举办</a:t>
                </a:r>
                <a:r>
                  <a:rPr lang="en-US" altLang="zh-CN" sz="1200">
                    <a:latin typeface="微软雅黑" pitchFamily="34" charset="-122"/>
                  </a:rPr>
                  <a:t>2015</a:t>
                </a:r>
                <a:r>
                  <a:rPr lang="zh-CN" altLang="en-US" sz="1200">
                    <a:latin typeface="微软雅黑" pitchFamily="34" charset="-122"/>
                  </a:rPr>
                  <a:t>实验安全年活动</a:t>
                </a:r>
                <a:endParaRPr lang="zh-CN" altLang="en-US">
                  <a:latin typeface="微软雅黑" pitchFamily="34" charset="-122"/>
                </a:endParaRPr>
              </a:p>
            </p:txBody>
          </p:sp>
          <p:sp>
            <p:nvSpPr>
              <p:cNvPr id="30" name="TextBox 20"/>
              <p:cNvSpPr txBox="1"/>
              <p:nvPr/>
            </p:nvSpPr>
            <p:spPr bwMode="auto">
              <a:xfrm>
                <a:off x="818096" y="2185321"/>
                <a:ext cx="2178474" cy="3400032"/>
              </a:xfrm>
              <a:prstGeom prst="rect">
                <a:avLst/>
              </a:prstGeom>
              <a:noFill/>
            </p:spPr>
            <p:txBody>
              <a:bodyPr>
                <a:spAutoFit/>
              </a:bodyPr>
              <a:lstStyle/>
              <a:p>
                <a:pPr>
                  <a:lnSpc>
                    <a:spcPct val="150000"/>
                  </a:lnSpc>
                  <a:defRPr/>
                </a:pPr>
                <a:r>
                  <a:rPr lang="zh-CN" altLang="en-US" sz="1050" kern="0" dirty="0">
                    <a:latin typeface="微软雅黑" pitchFamily="34" charset="-122"/>
                    <a:ea typeface="微软雅黑" pitchFamily="34" charset="-122"/>
                    <a:cs typeface="微软雅黑"/>
                  </a:rPr>
                  <a:t>实验室安全文化作品征集</a:t>
                </a:r>
              </a:p>
              <a:p>
                <a:pPr>
                  <a:lnSpc>
                    <a:spcPct val="150000"/>
                  </a:lnSpc>
                  <a:defRPr/>
                </a:pPr>
                <a:r>
                  <a:rPr lang="zh-CN" altLang="en-US" sz="1050" kern="0" dirty="0">
                    <a:latin typeface="微软雅黑" pitchFamily="34" charset="-122"/>
                    <a:ea typeface="微软雅黑" pitchFamily="34" charset="-122"/>
                    <a:cs typeface="微软雅黑"/>
                  </a:rPr>
                  <a:t>实验室安全年口号征集</a:t>
                </a:r>
              </a:p>
              <a:p>
                <a:pPr>
                  <a:lnSpc>
                    <a:spcPct val="150000"/>
                  </a:lnSpc>
                  <a:defRPr/>
                </a:pPr>
                <a:r>
                  <a:rPr lang="zh-CN" altLang="en-US" sz="1050" kern="0" dirty="0">
                    <a:latin typeface="微软雅黑" pitchFamily="34" charset="-122"/>
                    <a:ea typeface="微软雅黑" pitchFamily="34" charset="-122"/>
                    <a:cs typeface="微软雅黑"/>
                  </a:rPr>
                  <a:t>实验室安全知识调查问卷</a:t>
                </a:r>
              </a:p>
              <a:p>
                <a:pPr>
                  <a:lnSpc>
                    <a:spcPct val="150000"/>
                  </a:lnSpc>
                  <a:defRPr/>
                </a:pPr>
                <a:r>
                  <a:rPr lang="zh-CN" altLang="en-US" sz="1050" kern="0" dirty="0">
                    <a:latin typeface="微软雅黑" pitchFamily="34" charset="-122"/>
                    <a:ea typeface="微软雅黑" pitchFamily="34" charset="-122"/>
                    <a:cs typeface="微软雅黑"/>
                  </a:rPr>
                  <a:t>实验室安全知识宣传</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实验室安全防范设备展</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实验室安全事故应急演练</a:t>
                </a:r>
              </a:p>
              <a:p>
                <a:pPr>
                  <a:lnSpc>
                    <a:spcPct val="150000"/>
                  </a:lnSpc>
                  <a:defRPr/>
                </a:pPr>
                <a:r>
                  <a:rPr lang="zh-CN" altLang="en-US" sz="1050" kern="0" dirty="0">
                    <a:latin typeface="微软雅黑" pitchFamily="34" charset="-122"/>
                    <a:ea typeface="微软雅黑" pitchFamily="34" charset="-122"/>
                    <a:cs typeface="微软雅黑"/>
                  </a:rPr>
                  <a:t>实验室安全先进工作评奖</a:t>
                </a:r>
              </a:p>
              <a:p>
                <a:pPr>
                  <a:lnSpc>
                    <a:spcPct val="150000"/>
                  </a:lnSpc>
                  <a:defRPr/>
                </a:pPr>
                <a:r>
                  <a:rPr lang="zh-CN" altLang="en-US" sz="1050" kern="0" dirty="0">
                    <a:latin typeface="微软雅黑" pitchFamily="34" charset="-122"/>
                    <a:ea typeface="微软雅黑" pitchFamily="34" charset="-122"/>
                    <a:cs typeface="微软雅黑"/>
                  </a:rPr>
                  <a:t>实验室安全劳保用品发放</a:t>
                </a:r>
              </a:p>
              <a:p>
                <a:pPr>
                  <a:lnSpc>
                    <a:spcPct val="150000"/>
                  </a:lnSpc>
                  <a:defRPr/>
                </a:pPr>
                <a:r>
                  <a:rPr lang="zh-CN" altLang="en-US" sz="1050" kern="0" dirty="0">
                    <a:latin typeface="微软雅黑" pitchFamily="34" charset="-122"/>
                    <a:ea typeface="微软雅黑" pitchFamily="34" charset="-122"/>
                    <a:cs typeface="微软雅黑"/>
                  </a:rPr>
                  <a:t>院系巡回宣讲</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安全知识手册（中英文）</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文艺演出</a:t>
                </a:r>
              </a:p>
              <a:p>
                <a:pPr>
                  <a:lnSpc>
                    <a:spcPct val="150000"/>
                  </a:lnSpc>
                  <a:defRPr/>
                </a:pPr>
                <a:endParaRPr lang="en-US" altLang="zh-CN" sz="1050" kern="0" dirty="0">
                  <a:latin typeface="+mn-ea"/>
                  <a:ea typeface="微软雅黑"/>
                  <a:cs typeface="微软雅黑"/>
                </a:endParaRPr>
              </a:p>
            </p:txBody>
          </p:sp>
        </p:grpSp>
        <p:grpSp>
          <p:nvGrpSpPr>
            <p:cNvPr id="59402" name="组合 18"/>
            <p:cNvGrpSpPr>
              <a:grpSpLocks/>
            </p:cNvGrpSpPr>
            <p:nvPr/>
          </p:nvGrpSpPr>
          <p:grpSpPr bwMode="auto">
            <a:xfrm>
              <a:off x="2688552" y="1392664"/>
              <a:ext cx="5896690" cy="4567556"/>
              <a:chOff x="2831777" y="1208487"/>
              <a:chExt cx="5896690" cy="4567556"/>
            </a:xfrm>
          </p:grpSpPr>
          <p:grpSp>
            <p:nvGrpSpPr>
              <p:cNvPr id="59403" name="组合 3"/>
              <p:cNvGrpSpPr>
                <a:grpSpLocks/>
              </p:cNvGrpSpPr>
              <p:nvPr/>
            </p:nvGrpSpPr>
            <p:grpSpPr bwMode="auto">
              <a:xfrm>
                <a:off x="2831777" y="1208487"/>
                <a:ext cx="3477329" cy="3764584"/>
                <a:chOff x="2831777" y="1208487"/>
                <a:chExt cx="3477329" cy="3764584"/>
              </a:xfrm>
            </p:grpSpPr>
            <p:sp>
              <p:nvSpPr>
                <p:cNvPr id="25" name="AutoShape 5"/>
                <p:cNvSpPr>
                  <a:spLocks noChangeArrowheads="1"/>
                </p:cNvSpPr>
                <p:nvPr/>
              </p:nvSpPr>
              <p:spPr bwMode="gray">
                <a:xfrm rot="5078397">
                  <a:off x="2688011" y="1352124"/>
                  <a:ext cx="3765221" cy="3477947"/>
                </a:xfrm>
                <a:custGeom>
                  <a:avLst/>
                  <a:gdLst>
                    <a:gd name="G0" fmla="+- 2978742 0 0"/>
                    <a:gd name="G1" fmla="+- -2701274 0 0"/>
                    <a:gd name="G2" fmla="+- 2978742 0 -2701274"/>
                    <a:gd name="G3" fmla="+- 10800 0 0"/>
                    <a:gd name="G4" fmla="+- 0 0 2978742"/>
                    <a:gd name="T0" fmla="*/ 360 256 1"/>
                    <a:gd name="T1" fmla="*/ 0 256 1"/>
                    <a:gd name="G5" fmla="+- G2 T0 T1"/>
                    <a:gd name="G6" fmla="?: G2 G2 G5"/>
                    <a:gd name="G7" fmla="+- 0 0 G6"/>
                    <a:gd name="G8" fmla="+- 7349 0 0"/>
                    <a:gd name="G9" fmla="+- 0 0 -2701274"/>
                    <a:gd name="G10" fmla="+- 7349 0 2700"/>
                    <a:gd name="G11" fmla="cos G10 2978742"/>
                    <a:gd name="G12" fmla="sin G10 2978742"/>
                    <a:gd name="G13" fmla="cos 13500 2978742"/>
                    <a:gd name="G14" fmla="sin 13500 2978742"/>
                    <a:gd name="G15" fmla="+- G11 10800 0"/>
                    <a:gd name="G16" fmla="+- G12 10800 0"/>
                    <a:gd name="G17" fmla="+- G13 10800 0"/>
                    <a:gd name="G18" fmla="+- G14 10800 0"/>
                    <a:gd name="G19" fmla="*/ 7349 1 2"/>
                    <a:gd name="G20" fmla="+- G19 5400 0"/>
                    <a:gd name="G21" fmla="cos G20 2978742"/>
                    <a:gd name="G22" fmla="sin G20 2978742"/>
                    <a:gd name="G23" fmla="+- G21 10800 0"/>
                    <a:gd name="G24" fmla="+- G12 G23 G22"/>
                    <a:gd name="G25" fmla="+- G22 G23 G11"/>
                    <a:gd name="G26" fmla="cos 10800 2978742"/>
                    <a:gd name="G27" fmla="sin 10800 2978742"/>
                    <a:gd name="G28" fmla="cos 7349 2978742"/>
                    <a:gd name="G29" fmla="sin 7349 2978742"/>
                    <a:gd name="G30" fmla="+- G26 10800 0"/>
                    <a:gd name="G31" fmla="+- G27 10800 0"/>
                    <a:gd name="G32" fmla="+- G28 10800 0"/>
                    <a:gd name="G33" fmla="+- G29 10800 0"/>
                    <a:gd name="G34" fmla="+- G19 5400 0"/>
                    <a:gd name="G35" fmla="cos G34 -2701274"/>
                    <a:gd name="G36" fmla="sin G34 -2701274"/>
                    <a:gd name="G37" fmla="+/ -2701274 2978742 2"/>
                    <a:gd name="T2" fmla="*/ 180 256 1"/>
                    <a:gd name="T3" fmla="*/ 0 256 1"/>
                    <a:gd name="G38" fmla="+- G37 T2 T3"/>
                    <a:gd name="G39" fmla="?: G2 G37 G38"/>
                    <a:gd name="G40" fmla="cos 10800 G39"/>
                    <a:gd name="G41" fmla="sin 10800 G39"/>
                    <a:gd name="G42" fmla="cos 7349 G39"/>
                    <a:gd name="G43" fmla="sin 7349 G39"/>
                    <a:gd name="G44" fmla="+- G40 10800 0"/>
                    <a:gd name="G45" fmla="+- G41 10800 0"/>
                    <a:gd name="G46" fmla="+- G42 10800 0"/>
                    <a:gd name="G47" fmla="+- G43 10800 0"/>
                    <a:gd name="G48" fmla="+- G35 10800 0"/>
                    <a:gd name="G49" fmla="+- G36 10800 0"/>
                    <a:gd name="T4" fmla="*/ 21592 w 21600"/>
                    <a:gd name="T5" fmla="*/ 11198 h 21600"/>
                    <a:gd name="T6" fmla="*/ 17626 w 21600"/>
                    <a:gd name="T7" fmla="*/ 4820 h 21600"/>
                    <a:gd name="T8" fmla="*/ 18143 w 21600"/>
                    <a:gd name="T9" fmla="*/ 11071 h 21600"/>
                    <a:gd name="T10" fmla="*/ 20270 w 21600"/>
                    <a:gd name="T11" fmla="*/ 20420 h 21600"/>
                    <a:gd name="T12" fmla="*/ 14012 w 21600"/>
                    <a:gd name="T13" fmla="*/ 20372 h 21600"/>
                    <a:gd name="T14" fmla="*/ 14061 w 21600"/>
                    <a:gd name="T15" fmla="*/ 14113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5955" y="16037"/>
                      </a:moveTo>
                      <a:cubicBezTo>
                        <a:pt x="17358" y="14655"/>
                        <a:pt x="18149" y="12769"/>
                        <a:pt x="18149" y="10800"/>
                      </a:cubicBezTo>
                      <a:cubicBezTo>
                        <a:pt x="18149" y="9018"/>
                        <a:pt x="17501" y="7297"/>
                        <a:pt x="16327" y="5957"/>
                      </a:cubicBezTo>
                      <a:lnTo>
                        <a:pt x="18923" y="3683"/>
                      </a:lnTo>
                      <a:cubicBezTo>
                        <a:pt x="20648" y="5652"/>
                        <a:pt x="21600" y="8181"/>
                        <a:pt x="21600" y="10800"/>
                      </a:cubicBezTo>
                      <a:cubicBezTo>
                        <a:pt x="21600" y="13693"/>
                        <a:pt x="20438" y="16466"/>
                        <a:pt x="18376" y="18496"/>
                      </a:cubicBezTo>
                      <a:lnTo>
                        <a:pt x="20270" y="20420"/>
                      </a:lnTo>
                      <a:lnTo>
                        <a:pt x="14012" y="20372"/>
                      </a:lnTo>
                      <a:lnTo>
                        <a:pt x="14061" y="14113"/>
                      </a:lnTo>
                      <a:lnTo>
                        <a:pt x="15955" y="16037"/>
                      </a:lnTo>
                      <a:close/>
                    </a:path>
                  </a:pathLst>
                </a:custGeom>
                <a:gradFill>
                  <a:gsLst>
                    <a:gs pos="33000">
                      <a:srgbClr val="2676FF">
                        <a:lumMod val="20000"/>
                        <a:lumOff val="80000"/>
                      </a:srgbClr>
                    </a:gs>
                    <a:gs pos="100000">
                      <a:srgbClr val="2676FF">
                        <a:lumMod val="60000"/>
                        <a:lumOff val="40000"/>
                      </a:srgbClr>
                    </a:gs>
                  </a:gsLst>
                  <a:lin ang="16200000" scaled="0"/>
                </a:gradFill>
                <a:ln w="3175" cap="flat" cmpd="sng" algn="ctr">
                  <a:solidFill>
                    <a:srgbClr val="2676FF">
                      <a:lumMod val="20000"/>
                      <a:lumOff val="80000"/>
                    </a:srgbClr>
                  </a:solidFill>
                  <a:prstDash val="solid"/>
                </a:ln>
                <a:effectLst>
                  <a:outerShdw blurRad="50800" dist="38100" dir="2700000" algn="tl" rotWithShape="0">
                    <a:prstClr val="black">
                      <a:alpha val="40000"/>
                    </a:prstClr>
                  </a:outerShdw>
                </a:effectLst>
                <a:extLst/>
              </p:spPr>
              <p:txBody>
                <a:bodyPr lIns="0" rIns="0" anchor="ctr"/>
                <a:lstStyle/>
                <a:p>
                  <a:pPr marL="182563" indent="-182563">
                    <a:lnSpc>
                      <a:spcPct val="120000"/>
                    </a:lnSpc>
                    <a:spcBef>
                      <a:spcPts val="600"/>
                    </a:spcBef>
                    <a:spcAft>
                      <a:spcPts val="600"/>
                    </a:spcAft>
                    <a:buFont typeface="Arial" pitchFamily="34" charset="0"/>
                    <a:buChar char="•"/>
                    <a:defRPr/>
                  </a:pPr>
                  <a:endParaRPr lang="zh-CN" altLang="en-US" sz="1400" kern="0">
                    <a:solidFill>
                      <a:prstClr val="white"/>
                    </a:solidFill>
                    <a:latin typeface="+mn-ea"/>
                    <a:ea typeface="+mn-ea"/>
                  </a:endParaRPr>
                </a:p>
              </p:txBody>
            </p:sp>
            <p:sp>
              <p:nvSpPr>
                <p:cNvPr id="59408" name="WordArt 8"/>
                <p:cNvSpPr>
                  <a:spLocks noChangeArrowheads="1" noChangeShapeType="1" noTextEdit="1"/>
                </p:cNvSpPr>
                <p:nvPr/>
              </p:nvSpPr>
              <p:spPr bwMode="gray">
                <a:xfrm rot="79672">
                  <a:off x="3330576" y="2847737"/>
                  <a:ext cx="2474912" cy="1771650"/>
                </a:xfrm>
                <a:prstGeom prst="rect">
                  <a:avLst/>
                </a:prstGeom>
              </p:spPr>
              <p:txBody>
                <a:bodyPr spcFirstLastPara="1" wrap="none" fromWordArt="1">
                  <a:prstTxWarp prst="textArchDown">
                    <a:avLst>
                      <a:gd name="adj" fmla="val 2320405"/>
                    </a:avLst>
                  </a:prstTxWarp>
                </a:bodyPr>
                <a:lstStyle/>
                <a:p>
                  <a:pPr algn="ctr"/>
                  <a:r>
                    <a:rPr lang="zh-CN" altLang="en-US" sz="2000" kern="10">
                      <a:ln w="6350">
                        <a:noFill/>
                        <a:round/>
                        <a:headEnd/>
                        <a:tailEnd/>
                      </a:ln>
                      <a:solidFill>
                        <a:srgbClr val="5F5F5F"/>
                      </a:solidFill>
                      <a:latin typeface="+mn-ea"/>
                      <a:ea typeface="+mn-ea"/>
                      <a:cs typeface="+mn-ea"/>
                    </a:rPr>
                    <a:t>安全工作会议</a:t>
                  </a:r>
                </a:p>
              </p:txBody>
            </p:sp>
          </p:grpSp>
          <p:sp>
            <p:nvSpPr>
              <p:cNvPr id="22" name="Line 18"/>
              <p:cNvSpPr>
                <a:spLocks noChangeShapeType="1"/>
              </p:cNvSpPr>
              <p:nvPr/>
            </p:nvSpPr>
            <p:spPr bwMode="auto">
              <a:xfrm flipH="1">
                <a:off x="5537524" y="4818997"/>
                <a:ext cx="2405020" cy="0"/>
              </a:xfrm>
              <a:prstGeom prst="line">
                <a:avLst/>
              </a:prstGeom>
              <a:noFill/>
              <a:ln w="19050">
                <a:solidFill>
                  <a:srgbClr val="2676FF">
                    <a:lumMod val="60000"/>
                    <a:lumOff val="40000"/>
                  </a:srgbClr>
                </a:solidFill>
                <a:round/>
                <a:headEnd/>
                <a:tailEnd type="triangle" w="med" len="med"/>
              </a:ln>
              <a:effectLst/>
              <a:extLst>
                <a:ext uri="{909E8E84-426E-40DD-AFC4-6F175D3DCCD1}"/>
                <a:ext uri="{AF507438-7753-43E0-B8FC-AC1667EBCBE1}"/>
              </a:extLst>
            </p:spPr>
            <p:txBody>
              <a:bodyPr/>
              <a:lstStyle/>
              <a:p>
                <a:pPr fontAlgn="auto">
                  <a:spcBef>
                    <a:spcPts val="0"/>
                  </a:spcBef>
                  <a:spcAft>
                    <a:spcPts val="0"/>
                  </a:spcAft>
                  <a:defRPr/>
                </a:pPr>
                <a:endParaRPr lang="zh-CN" altLang="en-US" kern="0" dirty="0">
                  <a:solidFill>
                    <a:sysClr val="windowText" lastClr="000000"/>
                  </a:solidFill>
                  <a:latin typeface="+mn-ea"/>
                  <a:ea typeface="+mn-ea"/>
                  <a:cs typeface="微软雅黑"/>
                </a:endParaRPr>
              </a:p>
            </p:txBody>
          </p:sp>
          <p:sp>
            <p:nvSpPr>
              <p:cNvPr id="59405" name="TextBox 19"/>
              <p:cNvSpPr txBox="1">
                <a:spLocks noChangeArrowheads="1"/>
              </p:cNvSpPr>
              <p:nvPr/>
            </p:nvSpPr>
            <p:spPr bwMode="auto">
              <a:xfrm>
                <a:off x="6228038" y="4477195"/>
                <a:ext cx="1729005" cy="313019"/>
              </a:xfrm>
              <a:prstGeom prst="rect">
                <a:avLst/>
              </a:prstGeom>
              <a:noFill/>
              <a:ln w="9525">
                <a:noFill/>
                <a:miter lim="800000"/>
                <a:headEnd/>
                <a:tailEnd/>
              </a:ln>
            </p:spPr>
            <p:txBody>
              <a:bodyPr>
                <a:spAutoFit/>
              </a:bodyPr>
              <a:lstStyle/>
              <a:p>
                <a:pPr algn="ctr"/>
                <a:r>
                  <a:rPr lang="zh-CN" altLang="en-US" sz="1200">
                    <a:solidFill>
                      <a:srgbClr val="000000"/>
                    </a:solidFill>
                    <a:latin typeface="微软雅黑" pitchFamily="34" charset="-122"/>
                  </a:rPr>
                  <a:t>安全工作会议</a:t>
                </a:r>
              </a:p>
            </p:txBody>
          </p:sp>
          <p:sp>
            <p:nvSpPr>
              <p:cNvPr id="24" name="TextBox 20"/>
              <p:cNvSpPr txBox="1"/>
              <p:nvPr/>
            </p:nvSpPr>
            <p:spPr bwMode="auto">
              <a:xfrm>
                <a:off x="6445523" y="4847780"/>
                <a:ext cx="2283592" cy="928263"/>
              </a:xfrm>
              <a:prstGeom prst="rect">
                <a:avLst/>
              </a:prstGeom>
              <a:noFill/>
            </p:spPr>
            <p:txBody>
              <a:bodyPr>
                <a:spAutoFit/>
              </a:bodyPr>
              <a:lstStyle/>
              <a:p>
                <a:pPr algn="ctr">
                  <a:lnSpc>
                    <a:spcPct val="150000"/>
                  </a:lnSpc>
                  <a:defRPr/>
                </a:pPr>
                <a:r>
                  <a:rPr lang="zh-CN" altLang="en-US" sz="1050" kern="0" dirty="0">
                    <a:latin typeface="微软雅黑" pitchFamily="34" charset="-122"/>
                    <a:ea typeface="微软雅黑" pitchFamily="34" charset="-122"/>
                    <a:cs typeface="微软雅黑"/>
                  </a:rPr>
                  <a:t>年度学校实验室安全工作会</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    主管领导工作会</a:t>
                </a:r>
                <a:endParaRPr lang="en-US" altLang="zh-CN" sz="1050" kern="0" dirty="0">
                  <a:latin typeface="微软雅黑" pitchFamily="34" charset="-122"/>
                  <a:ea typeface="微软雅黑" pitchFamily="34" charset="-122"/>
                  <a:cs typeface="微软雅黑"/>
                </a:endParaRPr>
              </a:p>
              <a:p>
                <a:pPr>
                  <a:lnSpc>
                    <a:spcPct val="150000"/>
                  </a:lnSpc>
                  <a:defRPr/>
                </a:pPr>
                <a:r>
                  <a:rPr lang="zh-CN" altLang="en-US" sz="1050" kern="0" dirty="0">
                    <a:latin typeface="微软雅黑" pitchFamily="34" charset="-122"/>
                    <a:ea typeface="微软雅黑" pitchFamily="34" charset="-122"/>
                    <a:cs typeface="微软雅黑"/>
                  </a:rPr>
                  <a:t>    文化活动协调会等</a:t>
                </a:r>
                <a:endParaRPr lang="en-US" altLang="zh-CN" sz="1050" kern="0" dirty="0">
                  <a:latin typeface="微软雅黑" pitchFamily="34" charset="-122"/>
                  <a:ea typeface="微软雅黑" pitchFamily="34" charset="-122"/>
                  <a:cs typeface="微软雅黑"/>
                </a:endParaRPr>
              </a:p>
            </p:txBody>
          </p:sp>
        </p:grpSp>
      </p:gr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三、我校实验室安全重点工作</a:t>
            </a:r>
          </a:p>
        </p:txBody>
      </p:sp>
      <p:sp>
        <p:nvSpPr>
          <p:cNvPr id="9" name="AutoShape 34"/>
          <p:cNvSpPr>
            <a:spLocks noChangeArrowheads="1"/>
          </p:cNvSpPr>
          <p:nvPr/>
        </p:nvSpPr>
        <p:spPr bwMode="auto">
          <a:xfrm>
            <a:off x="0" y="981075"/>
            <a:ext cx="671512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a:spcBef>
                <a:spcPct val="20000"/>
              </a:spcBef>
              <a:buFont typeface="Arial" pitchFamily="34" charset="0"/>
              <a:buNone/>
              <a:defRPr/>
            </a:pPr>
            <a:r>
              <a:rPr lang="zh-CN" altLang="en-US" sz="2800">
                <a:solidFill>
                  <a:srgbClr val="000000"/>
                </a:solidFill>
                <a:effectLst>
                  <a:outerShdw blurRad="38100" dist="38100" dir="2700000" algn="tl">
                    <a:srgbClr val="C0C0C0"/>
                  </a:outerShdw>
                </a:effectLst>
                <a:latin typeface="黑体" pitchFamily="2" charset="-122"/>
                <a:ea typeface="黑体" pitchFamily="2" charset="-122"/>
              </a:rPr>
              <a:t>（九）加强校园安全文化宣传</a:t>
            </a:r>
          </a:p>
        </p:txBody>
      </p:sp>
      <p:sp>
        <p:nvSpPr>
          <p:cNvPr id="11" name="矩形 10"/>
          <p:cNvSpPr/>
          <p:nvPr/>
        </p:nvSpPr>
        <p:spPr>
          <a:xfrm>
            <a:off x="611188" y="1557338"/>
            <a:ext cx="8215312" cy="457200"/>
          </a:xfrm>
          <a:prstGeom prst="rect">
            <a:avLst/>
          </a:prstGeom>
        </p:spPr>
        <p:txBody>
          <a:bodyPr>
            <a:spAutoFit/>
          </a:bodyPr>
          <a:lstStyle/>
          <a:p>
            <a:pPr marL="457200" indent="-457200">
              <a:spcBef>
                <a:spcPts val="1200"/>
              </a:spcBef>
              <a:spcAft>
                <a:spcPts val="600"/>
              </a:spcAft>
              <a:buClr>
                <a:srgbClr val="0BD0D9"/>
              </a:buClr>
              <a:buSzPct val="95000"/>
              <a:defRPr/>
            </a:pPr>
            <a:r>
              <a:rPr lang="zh-CN" altLang="en-US" sz="2400" b="1">
                <a:solidFill>
                  <a:srgbClr val="C00000"/>
                </a:solidFill>
                <a:effectLst>
                  <a:outerShdw blurRad="38100" dist="38100" dir="2700000" algn="tl">
                    <a:srgbClr val="C0C0C0"/>
                  </a:outerShdw>
                </a:effectLst>
                <a:latin typeface="华文中宋" pitchFamily="2" charset="-122"/>
                <a:ea typeface="华文中宋" pitchFamily="2" charset="-122"/>
              </a:rPr>
              <a:t>开展多元化的文化宣传活动</a:t>
            </a:r>
            <a:endParaRPr lang="en-US" altLang="zh-CN" sz="2400" b="1">
              <a:solidFill>
                <a:srgbClr val="C00000"/>
              </a:solidFill>
              <a:effectLst>
                <a:outerShdw blurRad="38100" dist="38100" dir="2700000" algn="tl">
                  <a:srgbClr val="C0C0C0"/>
                </a:outerShdw>
              </a:effectLst>
              <a:latin typeface="华文中宋" pitchFamily="2" charset="-122"/>
              <a:ea typeface="华文中宋" pitchFamily="2" charset="-122"/>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202071" y="4210060"/>
            <a:ext cx="4727383" cy="576262"/>
          </a:xfrm>
          <a:prstGeom prst="rect">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0421" name="灯片编号占位符 5"/>
          <p:cNvSpPr txBox="1">
            <a:spLocks noGrp="1"/>
          </p:cNvSpPr>
          <p:nvPr/>
        </p:nvSpPr>
        <p:spPr bwMode="auto">
          <a:xfrm>
            <a:off x="8382000" y="6278563"/>
            <a:ext cx="762000" cy="365125"/>
          </a:xfrm>
          <a:prstGeom prst="rect">
            <a:avLst/>
          </a:prstGeom>
          <a:noFill/>
          <a:ln w="9525">
            <a:noFill/>
            <a:miter lim="800000"/>
            <a:headEnd/>
            <a:tailEnd/>
          </a:ln>
        </p:spPr>
        <p:txBody>
          <a:bodyPr lIns="0" tIns="0" rIns="0" bIns="0" anchor="b"/>
          <a:lstStyle/>
          <a:p>
            <a:pPr algn="ctr">
              <a:lnSpc>
                <a:spcPct val="120000"/>
              </a:lnSpc>
              <a:buClr>
                <a:srgbClr val="FFFFCC"/>
              </a:buClr>
              <a:buSzPct val="80000"/>
              <a:buFont typeface="Wingdings" pitchFamily="2" charset="2"/>
              <a:buNone/>
            </a:pPr>
            <a:fld id="{5B7CEB06-D3B7-4529-B3B4-30B4C2308485}" type="slidenum">
              <a:rPr lang="en-US" altLang="zh-CN" sz="1100">
                <a:ea typeface="黑体" pitchFamily="2" charset="-122"/>
                <a:cs typeface="Arial" pitchFamily="34" charset="0"/>
              </a:rPr>
              <a:pPr algn="ctr">
                <a:lnSpc>
                  <a:spcPct val="120000"/>
                </a:lnSpc>
                <a:buClr>
                  <a:srgbClr val="FFFFCC"/>
                </a:buClr>
                <a:buSzPct val="80000"/>
                <a:buFont typeface="Wingdings" pitchFamily="2" charset="2"/>
                <a:buNone/>
              </a:pPr>
              <a:t>53</a:t>
            </a:fld>
            <a:endParaRPr lang="en-US" altLang="zh-CN" sz="1100">
              <a:ea typeface="黑体" pitchFamily="2" charset="-122"/>
              <a:cs typeface="Arial" pitchFamily="34" charset="0"/>
            </a:endParaRPr>
          </a:p>
        </p:txBody>
      </p:sp>
      <p:sp>
        <p:nvSpPr>
          <p:cNvPr id="5" name="内容占位符 2"/>
          <p:cNvSpPr txBox="1">
            <a:spLocks/>
          </p:cNvSpPr>
          <p:nvPr/>
        </p:nvSpPr>
        <p:spPr bwMode="auto">
          <a:xfrm>
            <a:off x="2484438" y="1916113"/>
            <a:ext cx="5832475" cy="2941637"/>
          </a:xfrm>
          <a:prstGeom prst="rect">
            <a:avLst/>
          </a:prstGeom>
          <a:noFill/>
          <a:ln w="9525">
            <a:noFill/>
            <a:miter lim="800000"/>
            <a:headEnd/>
            <a:tailEnd/>
          </a:ln>
        </p:spPr>
        <p:txBody>
          <a:bodyPr/>
          <a:lstStyle/>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一、国家相关法律法规及政策</a:t>
            </a:r>
            <a:endParaRPr lang="en-US" altLang="zh-CN" sz="2600" b="1">
              <a:solidFill>
                <a:srgbClr val="C00000"/>
              </a:solidFill>
              <a:effectLst>
                <a:outerShdw blurRad="38100" dist="38100" dir="2700000" algn="tl">
                  <a:srgbClr val="C0C0C0"/>
                </a:outerShdw>
              </a:effectLst>
              <a:ea typeface="微软雅黑" pitchFamily="34" charset="-122"/>
            </a:endParaRPr>
          </a:p>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二、我校实验室安全基本现状</a:t>
            </a:r>
            <a:endParaRPr lang="en-US" altLang="zh-CN" sz="2600" b="1">
              <a:solidFill>
                <a:srgbClr val="C00000"/>
              </a:solidFill>
              <a:effectLst>
                <a:outerShdw blurRad="38100" dist="38100" dir="2700000" algn="tl">
                  <a:srgbClr val="C0C0C0"/>
                </a:outerShdw>
              </a:effectLst>
              <a:ea typeface="微软雅黑" pitchFamily="34" charset="-122"/>
            </a:endParaRPr>
          </a:p>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三、我校实验室安全重点工作</a:t>
            </a:r>
            <a:endParaRPr lang="en-US" altLang="zh-CN" sz="2600" b="1">
              <a:solidFill>
                <a:srgbClr val="C00000"/>
              </a:solidFill>
              <a:effectLst>
                <a:outerShdw blurRad="38100" dist="38100" dir="2700000" algn="tl">
                  <a:srgbClr val="C0C0C0"/>
                </a:outerShdw>
              </a:effectLst>
              <a:ea typeface="微软雅黑" pitchFamily="34" charset="-122"/>
            </a:endParaRPr>
          </a:p>
          <a:p>
            <a:pPr>
              <a:lnSpc>
                <a:spcPct val="150000"/>
              </a:lnSpc>
              <a:spcBef>
                <a:spcPts val="1200"/>
              </a:spcBef>
              <a:buClr>
                <a:srgbClr val="0BD0D9"/>
              </a:buClr>
              <a:buSzPct val="95000"/>
              <a:buFont typeface="Wingdings" pitchFamily="2" charset="2"/>
              <a:buNone/>
              <a:defRPr/>
            </a:pPr>
            <a:r>
              <a:rPr lang="zh-CN" altLang="en-US" sz="2600" b="1">
                <a:solidFill>
                  <a:srgbClr val="C00000"/>
                </a:solidFill>
                <a:effectLst>
                  <a:outerShdw blurRad="38100" dist="38100" dir="2700000" algn="tl">
                    <a:srgbClr val="C0C0C0"/>
                  </a:outerShdw>
                </a:effectLst>
                <a:ea typeface="微软雅黑" pitchFamily="34" charset="-122"/>
              </a:rPr>
              <a:t>四、我校实验室安全管理制度</a:t>
            </a:r>
            <a:endParaRPr lang="en-US" altLang="zh-CN" sz="2600" b="1">
              <a:solidFill>
                <a:srgbClr val="C00000"/>
              </a:solidFill>
              <a:effectLst>
                <a:outerShdw blurRad="38100" dist="38100" dir="2700000" algn="tl">
                  <a:srgbClr val="C0C0C0"/>
                </a:outerShdw>
              </a:effectLst>
              <a:ea typeface="微软雅黑" pitchFamily="34" charset="-122"/>
            </a:endParaRPr>
          </a:p>
        </p:txBody>
      </p:sp>
      <p:sp>
        <p:nvSpPr>
          <p:cNvPr id="3" name="矩形 2"/>
          <p:cNvSpPr/>
          <p:nvPr/>
        </p:nvSpPr>
        <p:spPr>
          <a:xfrm>
            <a:off x="3563938" y="549275"/>
            <a:ext cx="1800225" cy="1162050"/>
          </a:xfrm>
          <a:prstGeom prst="rect">
            <a:avLst/>
          </a:prstGeom>
        </p:spPr>
        <p:txBody>
          <a:bodyPr>
            <a:spAutoFit/>
          </a:bodyPr>
          <a:lstStyle/>
          <a:p>
            <a:pPr algn="ctr" fontAlgn="auto">
              <a:spcBef>
                <a:spcPct val="20000"/>
              </a:spcBef>
              <a:spcAft>
                <a:spcPts val="0"/>
              </a:spcAft>
              <a:buClr>
                <a:srgbClr val="0BD0D9"/>
              </a:buClr>
              <a:buSzPct val="95000"/>
              <a:buFont typeface="Wingdings" pitchFamily="2" charset="2"/>
              <a:buNone/>
              <a:defRPr/>
            </a:pPr>
            <a:r>
              <a:rPr lang="zh-CN" altLang="en-US" sz="4800" b="1" dirty="0">
                <a:effectLst>
                  <a:outerShdw blurRad="38100" dist="38100" dir="2700000" algn="tl">
                    <a:srgbClr val="C0C0C0"/>
                  </a:outerShdw>
                </a:effectLst>
                <a:ea typeface="微软雅黑" pitchFamily="34" charset="-122"/>
              </a:rPr>
              <a:t>目录</a:t>
            </a:r>
            <a:endParaRPr lang="en-US" altLang="zh-CN" sz="4800" b="1" dirty="0">
              <a:effectLst>
                <a:outerShdw blurRad="38100" dist="38100" dir="2700000" algn="tl">
                  <a:srgbClr val="C0C0C0"/>
                </a:outerShdw>
              </a:effectLst>
              <a:ea typeface="微软雅黑" pitchFamily="34" charset="-122"/>
            </a:endParaRPr>
          </a:p>
          <a:p>
            <a:pPr algn="ctr" fontAlgn="auto">
              <a:spcBef>
                <a:spcPct val="20000"/>
              </a:spcBef>
              <a:spcAft>
                <a:spcPts val="0"/>
              </a:spcAft>
              <a:buClr>
                <a:srgbClr val="0BD0D9"/>
              </a:buClr>
              <a:buSzPct val="95000"/>
              <a:buFont typeface="Wingdings" pitchFamily="2" charset="2"/>
              <a:buNone/>
              <a:defRPr/>
            </a:pPr>
            <a:r>
              <a:rPr lang="en-US" altLang="zh-CN" b="1" dirty="0">
                <a:effectLst>
                  <a:outerShdw blurRad="38100" dist="38100" dir="2700000" algn="tl">
                    <a:srgbClr val="C0C0C0"/>
                  </a:outerShdw>
                </a:effectLst>
                <a:ea typeface="微软雅黑" pitchFamily="34" charset="-122"/>
              </a:rPr>
              <a:t>Content</a:t>
            </a:r>
            <a:endParaRPr lang="zh-CN" altLang="en-US" b="1" dirty="0">
              <a:effectLst>
                <a:outerShdw blurRad="38100" dist="38100" dir="2700000" algn="tl">
                  <a:srgbClr val="C0C0C0"/>
                </a:outerShdw>
              </a:effectLst>
              <a:ea typeface="微软雅黑" pitchFamily="34" charset="-122"/>
            </a:endParaRPr>
          </a:p>
        </p:txBody>
      </p:sp>
    </p:spTree>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灯片编号占位符 7"/>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4CCA6DC0-5DDC-47A1-B466-D38AF4F41CEB}" type="slidenum">
              <a:rPr lang="zh-CN" altLang="en-US" smtClean="0">
                <a:solidFill>
                  <a:schemeClr val="tx1"/>
                </a:solidFill>
                <a:latin typeface="Arial" pitchFamily="34" charset="0"/>
                <a:cs typeface="Arial" pitchFamily="34" charset="0"/>
              </a:rPr>
              <a:pPr fontAlgn="base">
                <a:spcBef>
                  <a:spcPct val="0"/>
                </a:spcBef>
                <a:spcAft>
                  <a:spcPct val="0"/>
                </a:spcAft>
                <a:defRPr/>
              </a:pPr>
              <a:t>54</a:t>
            </a:fld>
            <a:endParaRPr lang="en-US" altLang="zh-CN" smtClean="0">
              <a:solidFill>
                <a:schemeClr val="tx1"/>
              </a:solidFill>
              <a:latin typeface="Arial" pitchFamily="34" charset="0"/>
              <a:cs typeface="Arial" pitchFamily="34" charset="0"/>
            </a:endParaRPr>
          </a:p>
        </p:txBody>
      </p:sp>
      <p:graphicFrame>
        <p:nvGraphicFramePr>
          <p:cNvPr id="9" name="表格 8"/>
          <p:cNvGraphicFramePr>
            <a:graphicFrameLocks noGrp="1"/>
          </p:cNvGraphicFramePr>
          <p:nvPr/>
        </p:nvGraphicFramePr>
        <p:xfrm>
          <a:off x="644525" y="1643063"/>
          <a:ext cx="8213755" cy="4651892"/>
        </p:xfrm>
        <a:graphic>
          <a:graphicData uri="http://schemas.openxmlformats.org/drawingml/2006/table">
            <a:tbl>
              <a:tblPr/>
              <a:tblGrid>
                <a:gridCol w="902297"/>
                <a:gridCol w="2035476"/>
                <a:gridCol w="5275982"/>
              </a:tblGrid>
              <a:tr h="316415">
                <a:tc>
                  <a:txBody>
                    <a:bodyPr/>
                    <a:lstStyle/>
                    <a:p>
                      <a:pPr algn="ctr" fontAlgn="ctr">
                        <a:lnSpc>
                          <a:spcPct val="150000"/>
                        </a:lnSpc>
                      </a:pPr>
                      <a:r>
                        <a:rPr lang="zh-CN" altLang="en-US" sz="1400" b="1" i="0" u="none" strike="noStrike" dirty="0" smtClean="0">
                          <a:solidFill>
                            <a:srgbClr val="000000"/>
                          </a:solidFill>
                          <a:latin typeface="宋体" pitchFamily="2" charset="-122"/>
                          <a:ea typeface="宋体" pitchFamily="2" charset="-122"/>
                        </a:rPr>
                        <a:t>主体</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algn="ctr" fontAlgn="ctr">
                        <a:lnSpc>
                          <a:spcPct val="150000"/>
                        </a:lnSpc>
                      </a:pPr>
                      <a:r>
                        <a:rPr lang="zh-CN" altLang="en-US" sz="1400" b="1" u="none" strike="noStrike" dirty="0">
                          <a:latin typeface="宋体" pitchFamily="2" charset="-122"/>
                          <a:ea typeface="宋体" pitchFamily="2" charset="-122"/>
                        </a:rPr>
                        <a:t>文件级别</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algn="ctr" fontAlgn="ctr">
                        <a:lnSpc>
                          <a:spcPct val="150000"/>
                        </a:lnSpc>
                      </a:pPr>
                      <a:r>
                        <a:rPr lang="zh-CN" altLang="en-US" sz="1400" b="1" u="none" strike="noStrike" dirty="0">
                          <a:latin typeface="宋体" pitchFamily="2" charset="-122"/>
                          <a:ea typeface="宋体" pitchFamily="2" charset="-122"/>
                        </a:rPr>
                        <a:t>文件名称</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r>
              <a:tr h="206181">
                <a:tc rowSpan="16">
                  <a:txBody>
                    <a:bodyPr/>
                    <a:lstStyle/>
                    <a:p>
                      <a:pPr marL="0" marR="0" indent="0" algn="ctr" defTabSz="914400" rtl="0" eaLnBrk="1" fontAlgn="ctr" latinLnBrk="0" hangingPunct="1">
                        <a:lnSpc>
                          <a:spcPct val="150000"/>
                        </a:lnSpc>
                        <a:spcBef>
                          <a:spcPts val="0"/>
                        </a:spcBef>
                        <a:spcAft>
                          <a:spcPts val="0"/>
                        </a:spcAft>
                        <a:buClrTx/>
                        <a:buSzTx/>
                        <a:buFontTx/>
                        <a:buNone/>
                        <a:tabLst/>
                        <a:defRPr/>
                      </a:pPr>
                      <a:r>
                        <a:rPr kumimoji="0" lang="zh-CN" altLang="en-US" sz="16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rPr>
                        <a:t>学校</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ctr" fontAlgn="ctr">
                        <a:lnSpc>
                          <a:spcPct val="150000"/>
                        </a:lnSpc>
                      </a:pPr>
                      <a:r>
                        <a:rPr lang="zh-CN" altLang="en-US" sz="1400" b="1" u="none" strike="noStrike" dirty="0" smtClean="0">
                          <a:latin typeface="宋体" pitchFamily="2" charset="-122"/>
                          <a:ea typeface="宋体" pitchFamily="2" charset="-122"/>
                        </a:rPr>
                        <a:t>一级文件</a:t>
                      </a:r>
                      <a:endParaRPr lang="en-US" altLang="zh-CN" sz="1400" b="1" u="none" strike="noStrike" dirty="0" smtClean="0">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学校纲领性文件</a:t>
                      </a:r>
                      <a:endParaRPr lang="en-US" altLang="zh-CN" sz="1400" dirty="0" smtClean="0">
                        <a:solidFill>
                          <a:srgbClr val="0000FF"/>
                        </a:solidFill>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规定基本行为规范</a:t>
                      </a:r>
                      <a:endParaRPr lang="zh-CN" altLang="en-US" sz="1400" b="1" i="0" u="none" strike="noStrike" dirty="0" smtClean="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lnSpc>
                          <a:spcPct val="150000"/>
                        </a:lnSpc>
                      </a:pPr>
                      <a:r>
                        <a:rPr lang="en-US" altLang="zh-CN" sz="1100" b="1" u="none" strike="noStrike" kern="1200" dirty="0" smtClean="0">
                          <a:solidFill>
                            <a:srgbClr val="C00000"/>
                          </a:solidFill>
                          <a:latin typeface="宋体" pitchFamily="2" charset="-122"/>
                          <a:ea typeface="宋体" pitchFamily="2" charset="-122"/>
                        </a:rPr>
                        <a:t>《</a:t>
                      </a:r>
                      <a:r>
                        <a:rPr lang="zh-CN" altLang="en-US" sz="1100" b="1" u="none" strike="noStrike" kern="1200" dirty="0" smtClean="0">
                          <a:solidFill>
                            <a:srgbClr val="C00000"/>
                          </a:solidFill>
                          <a:latin typeface="宋体" pitchFamily="2" charset="-122"/>
                          <a:ea typeface="宋体" pitchFamily="2" charset="-122"/>
                        </a:rPr>
                        <a:t>北京科技大学实验室技术安全管理规定</a:t>
                      </a:r>
                      <a:r>
                        <a:rPr lang="en-US" altLang="zh-CN" sz="1100" b="1" u="none" strike="noStrike" kern="1200" dirty="0" smtClean="0">
                          <a:solidFill>
                            <a:srgbClr val="C00000"/>
                          </a:solidFill>
                          <a:latin typeface="宋体" pitchFamily="2" charset="-122"/>
                          <a:ea typeface="宋体" pitchFamily="2" charset="-122"/>
                        </a:rPr>
                        <a:t>》</a:t>
                      </a:r>
                      <a:r>
                        <a:rPr kumimoji="0" lang="zh-CN" altLang="en-US" sz="1100" b="1" u="none" strike="noStrike" kern="1200" dirty="0" smtClean="0">
                          <a:solidFill>
                            <a:srgbClr val="C00000"/>
                          </a:solidFill>
                          <a:latin typeface="宋体" pitchFamily="2" charset="-122"/>
                          <a:ea typeface="宋体" pitchFamily="2" charset="-122"/>
                          <a:cs typeface="+mn-cs"/>
                        </a:rPr>
                        <a:t>（校发</a:t>
                      </a:r>
                      <a:r>
                        <a:rPr kumimoji="0" lang="en-US" altLang="zh-CN" sz="1100" b="1" u="none" strike="noStrike" kern="1200" dirty="0" smtClean="0">
                          <a:solidFill>
                            <a:srgbClr val="C00000"/>
                          </a:solidFill>
                          <a:latin typeface="宋体" pitchFamily="2" charset="-122"/>
                          <a:ea typeface="宋体" pitchFamily="2" charset="-122"/>
                          <a:cs typeface="+mn-cs"/>
                        </a:rPr>
                        <a:t>【2015】28</a:t>
                      </a:r>
                      <a:r>
                        <a:rPr kumimoji="0" lang="zh-CN" altLang="en-US" sz="1100" b="1" u="none" strike="noStrike" kern="1200" dirty="0" smtClean="0">
                          <a:solidFill>
                            <a:srgbClr val="C00000"/>
                          </a:solidFill>
                          <a:latin typeface="宋体" pitchFamily="2" charset="-122"/>
                          <a:ea typeface="宋体" pitchFamily="2" charset="-122"/>
                          <a:cs typeface="+mn-cs"/>
                        </a:rPr>
                        <a:t>号）</a:t>
                      </a:r>
                      <a:endParaRPr kumimoji="0" lang="zh-CN" altLang="en-US" sz="1100" b="1" u="none" strike="noStrike" kern="1200" dirty="0">
                        <a:solidFill>
                          <a:srgbClr val="C00000"/>
                        </a:solidFill>
                        <a:latin typeface="宋体" pitchFamily="2" charset="-122"/>
                        <a:ea typeface="宋体" pitchFamily="2" charset="-122"/>
                        <a:cs typeface="+mn-cs"/>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1385">
                <a:tc vMerge="1">
                  <a:txBody>
                    <a:bodyPr/>
                    <a:lstStyle/>
                    <a:p>
                      <a:endParaRPr lang="zh-CN" altLang="en-US"/>
                    </a:p>
                  </a:txBody>
                  <a:tcPr/>
                </a:tc>
                <a:tc vMerge="1">
                  <a:txBody>
                    <a:bodyPr/>
                    <a:lstStyle/>
                    <a:p>
                      <a:pPr algn="ctr">
                        <a:lnSpc>
                          <a:spcPts val="1400"/>
                        </a:lnSpc>
                        <a:spcBef>
                          <a:spcPts val="600"/>
                        </a:spcBef>
                        <a:spcAft>
                          <a:spcPts val="0"/>
                        </a:spcAft>
                      </a:pPr>
                      <a:endParaRPr kumimoji="0" lang="zh-CN" sz="14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pPr>
                      <a:r>
                        <a:rPr lang="en-US" altLang="zh-CN" sz="1100" b="1" u="none" strike="noStrike" dirty="0" smtClean="0">
                          <a:solidFill>
                            <a:srgbClr val="C00000"/>
                          </a:solidFill>
                          <a:latin typeface="宋体" pitchFamily="2" charset="-122"/>
                          <a:ea typeface="宋体" pitchFamily="2" charset="-122"/>
                        </a:rPr>
                        <a:t>《</a:t>
                      </a:r>
                      <a:r>
                        <a:rPr lang="zh-CN" altLang="en-US" sz="1100" b="1" u="none" strike="noStrike" dirty="0" smtClean="0">
                          <a:solidFill>
                            <a:srgbClr val="C00000"/>
                          </a:solidFill>
                          <a:latin typeface="宋体" pitchFamily="2" charset="-122"/>
                          <a:ea typeface="宋体" pitchFamily="2" charset="-122"/>
                        </a:rPr>
                        <a:t>北京科技大学实验室技术安全责任追究暂行规定</a:t>
                      </a:r>
                      <a:r>
                        <a:rPr lang="en-US" altLang="zh-CN" sz="1100" b="1" u="none" strike="noStrike" dirty="0" smtClean="0">
                          <a:solidFill>
                            <a:srgbClr val="C00000"/>
                          </a:solidFill>
                          <a:latin typeface="宋体" pitchFamily="2" charset="-122"/>
                          <a:ea typeface="宋体" pitchFamily="2" charset="-122"/>
                        </a:rPr>
                        <a:t>》</a:t>
                      </a:r>
                      <a:r>
                        <a:rPr kumimoji="0" lang="zh-CN" altLang="en-US" sz="1100" b="1" u="none" strike="noStrike" kern="1200" dirty="0" smtClean="0">
                          <a:solidFill>
                            <a:srgbClr val="C00000"/>
                          </a:solidFill>
                          <a:latin typeface="宋体" pitchFamily="2" charset="-122"/>
                          <a:ea typeface="宋体" pitchFamily="2" charset="-122"/>
                          <a:cs typeface="+mn-cs"/>
                        </a:rPr>
                        <a:t>（校发</a:t>
                      </a:r>
                      <a:r>
                        <a:rPr kumimoji="0" lang="en-US" altLang="zh-CN" sz="1100" b="1" u="none" strike="noStrike" kern="1200" dirty="0" smtClean="0">
                          <a:solidFill>
                            <a:srgbClr val="C00000"/>
                          </a:solidFill>
                          <a:latin typeface="宋体" pitchFamily="2" charset="-122"/>
                          <a:ea typeface="宋体" pitchFamily="2" charset="-122"/>
                          <a:cs typeface="+mn-cs"/>
                        </a:rPr>
                        <a:t>【2015】29</a:t>
                      </a:r>
                      <a:r>
                        <a:rPr kumimoji="0" lang="zh-CN" altLang="en-US" sz="1100" b="1" u="none" strike="noStrike" kern="1200" dirty="0" smtClean="0">
                          <a:solidFill>
                            <a:srgbClr val="C00000"/>
                          </a:solidFill>
                          <a:latin typeface="宋体" pitchFamily="2" charset="-122"/>
                          <a:ea typeface="宋体" pitchFamily="2" charset="-122"/>
                          <a:cs typeface="+mn-cs"/>
                        </a:rPr>
                        <a:t>号）</a:t>
                      </a:r>
                      <a:endParaRPr lang="zh-CN" altLang="en-US" sz="1100" b="1" i="0" u="none" strike="noStrike" dirty="0">
                        <a:solidFill>
                          <a:srgbClr val="C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pPr algn="ctr">
                        <a:lnSpc>
                          <a:spcPts val="1400"/>
                        </a:lnSpc>
                        <a:spcBef>
                          <a:spcPts val="600"/>
                        </a:spcBef>
                        <a:spcAft>
                          <a:spcPts val="0"/>
                        </a:spcAft>
                      </a:pPr>
                      <a:endParaRPr kumimoji="0" lang="zh-CN" sz="14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pP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北京科技大学环境保护管理规定</a:t>
                      </a: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【2003】30</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pPr algn="ctr" fontAlgn="ctr"/>
                      <a:endParaRPr lang="zh-CN" altLang="en-US" sz="1400" b="1" i="0" u="none" strike="noStrike" dirty="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8">
                  <a:txBody>
                    <a:bodyPr/>
                    <a:lstStyle/>
                    <a:p>
                      <a:pPr algn="ctr" fontAlgn="ctr">
                        <a:lnSpc>
                          <a:spcPct val="150000"/>
                        </a:lnSpc>
                      </a:pPr>
                      <a:r>
                        <a:rPr lang="zh-CN" altLang="en-US" sz="1400" b="1" u="none" strike="noStrike" dirty="0" smtClean="0">
                          <a:latin typeface="宋体" pitchFamily="2" charset="-122"/>
                          <a:ea typeface="宋体" pitchFamily="2" charset="-122"/>
                        </a:rPr>
                        <a:t>二级文件</a:t>
                      </a:r>
                      <a:endParaRPr lang="en-US" altLang="zh-CN" sz="1400" b="1" u="none" strike="noStrike" dirty="0" smtClean="0">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补充细化一级文件</a:t>
                      </a:r>
                      <a:endParaRPr lang="en-US" altLang="zh-CN" sz="1400" dirty="0" smtClean="0">
                        <a:solidFill>
                          <a:srgbClr val="0000FF"/>
                        </a:solidFill>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针对特定隐患</a:t>
                      </a:r>
                      <a:endParaRPr lang="zh-CN" altLang="en-US" sz="1400" b="1" i="0" u="none" strike="noStrike" dirty="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kumimoji="0" lang="en-US" altLang="zh-CN" sz="1100" b="0" u="none" strike="noStrike" kern="1200" dirty="0" smtClean="0">
                          <a:solidFill>
                            <a:schemeClr val="tx1"/>
                          </a:solidFill>
                          <a:latin typeface="宋体" pitchFamily="2" charset="-122"/>
                          <a:ea typeface="宋体" pitchFamily="2" charset="-122"/>
                          <a:cs typeface="+mn-cs"/>
                        </a:rPr>
                        <a:t>《</a:t>
                      </a:r>
                      <a:r>
                        <a:rPr kumimoji="0" lang="zh-CN" altLang="en-US" sz="1100" b="0" u="none" strike="noStrike" kern="1200" dirty="0" smtClean="0">
                          <a:solidFill>
                            <a:schemeClr val="tx1"/>
                          </a:solidFill>
                          <a:latin typeface="宋体" pitchFamily="2" charset="-122"/>
                          <a:ea typeface="宋体" pitchFamily="2" charset="-122"/>
                          <a:cs typeface="+mn-cs"/>
                        </a:rPr>
                        <a:t>北京科技大学危险化学品安全管理条例</a:t>
                      </a:r>
                      <a:r>
                        <a:rPr kumimoji="0" lang="en-US" altLang="zh-CN" sz="1100" b="0" u="none" strike="noStrike" kern="1200" dirty="0" smtClean="0">
                          <a:solidFill>
                            <a:schemeClr val="tx1"/>
                          </a:solidFill>
                          <a:latin typeface="宋体" pitchFamily="2" charset="-122"/>
                          <a:ea typeface="宋体" pitchFamily="2" charset="-122"/>
                          <a:cs typeface="+mn-cs"/>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【2003】1</a:t>
                      </a:r>
                      <a:r>
                        <a:rPr kumimoji="0" lang="zh-CN" altLang="en-US" sz="1100" b="0" u="none" strike="noStrike" kern="1200" dirty="0" smtClean="0">
                          <a:solidFill>
                            <a:schemeClr val="tx1"/>
                          </a:solidFill>
                          <a:latin typeface="宋体" pitchFamily="2" charset="-122"/>
                          <a:ea typeface="宋体" pitchFamily="2" charset="-122"/>
                          <a:cs typeface="+mn-cs"/>
                        </a:rPr>
                        <a:t>号）</a:t>
                      </a:r>
                      <a:endParaRPr kumimoji="0" lang="zh-CN" altLang="en-US" sz="1100" b="0" u="none" strike="noStrike" kern="1200" dirty="0">
                        <a:solidFill>
                          <a:schemeClr val="tx1"/>
                        </a:solidFill>
                        <a:latin typeface="宋体" pitchFamily="2" charset="-122"/>
                        <a:ea typeface="宋体" pitchFamily="2" charset="-122"/>
                        <a:cs typeface="+mn-cs"/>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dirty="0" smtClean="0">
                          <a:latin typeface="宋体" pitchFamily="2" charset="-122"/>
                          <a:ea typeface="宋体" pitchFamily="2" charset="-122"/>
                        </a:rPr>
                        <a:t>《</a:t>
                      </a:r>
                      <a:r>
                        <a:rPr lang="zh-CN" altLang="en-US" sz="1100" dirty="0" smtClean="0">
                          <a:latin typeface="宋体" pitchFamily="2" charset="-122"/>
                          <a:ea typeface="宋体" pitchFamily="2" charset="-122"/>
                        </a:rPr>
                        <a:t>北京科技大学危险化学品安全管理补充规定</a:t>
                      </a:r>
                      <a:r>
                        <a:rPr lang="en-US" altLang="zh-CN" sz="1100" dirty="0" smtClean="0">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【2007】105</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dirty="0" smtClean="0">
                          <a:latin typeface="宋体" pitchFamily="2" charset="-122"/>
                          <a:ea typeface="宋体" pitchFamily="2" charset="-122"/>
                        </a:rPr>
                        <a:t>《</a:t>
                      </a:r>
                      <a:r>
                        <a:rPr lang="zh-CN" altLang="en-US" sz="1100" dirty="0" smtClean="0">
                          <a:latin typeface="宋体" pitchFamily="2" charset="-122"/>
                          <a:ea typeface="宋体" pitchFamily="2" charset="-122"/>
                        </a:rPr>
                        <a:t>北京科技大学易制毒化学品安全管理规定</a:t>
                      </a:r>
                      <a:r>
                        <a:rPr lang="en-US" altLang="zh-CN" sz="1100" dirty="0" smtClean="0">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【2009】88</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dirty="0" smtClean="0">
                          <a:latin typeface="宋体" pitchFamily="2" charset="-122"/>
                          <a:ea typeface="宋体" pitchFamily="2" charset="-122"/>
                        </a:rPr>
                        <a:t>《</a:t>
                      </a:r>
                      <a:r>
                        <a:rPr lang="zh-CN" altLang="en-US" sz="1100" dirty="0" smtClean="0">
                          <a:latin typeface="宋体" pitchFamily="2" charset="-122"/>
                          <a:ea typeface="宋体" pitchFamily="2" charset="-122"/>
                        </a:rPr>
                        <a:t>北京科技大学实验室危险化学品废物处理实施办法</a:t>
                      </a:r>
                      <a:r>
                        <a:rPr lang="en-US" altLang="zh-CN" sz="1100" dirty="0" smtClean="0">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【2007】69</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u="none" strike="noStrike" dirty="0" smtClean="0">
                          <a:solidFill>
                            <a:schemeClr val="tx1"/>
                          </a:solidFill>
                          <a:latin typeface="宋体" pitchFamily="2" charset="-122"/>
                          <a:ea typeface="宋体" pitchFamily="2" charset="-122"/>
                        </a:rPr>
                        <a:t>《</a:t>
                      </a:r>
                      <a:r>
                        <a:rPr lang="zh-CN" altLang="en-US" sz="1100" u="none" strike="noStrike" dirty="0" smtClean="0">
                          <a:solidFill>
                            <a:schemeClr val="tx1"/>
                          </a:solidFill>
                          <a:latin typeface="宋体" pitchFamily="2" charset="-122"/>
                          <a:ea typeface="宋体" pitchFamily="2" charset="-122"/>
                        </a:rPr>
                        <a:t>北京科技大学特种设备安全管理办法</a:t>
                      </a:r>
                      <a:r>
                        <a:rPr lang="en-US" altLang="zh-CN" sz="110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【2012】3</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u="none" strike="noStrike" dirty="0" smtClean="0">
                          <a:solidFill>
                            <a:schemeClr val="tx1"/>
                          </a:solidFill>
                          <a:latin typeface="宋体" pitchFamily="2" charset="-122"/>
                          <a:ea typeface="宋体" pitchFamily="2" charset="-122"/>
                        </a:rPr>
                        <a:t>《</a:t>
                      </a:r>
                      <a:r>
                        <a:rPr lang="zh-CN" altLang="en-US" sz="1100" u="none" strike="noStrike" dirty="0" smtClean="0">
                          <a:solidFill>
                            <a:schemeClr val="tx1"/>
                          </a:solidFill>
                          <a:latin typeface="宋体" pitchFamily="2" charset="-122"/>
                          <a:ea typeface="宋体" pitchFamily="2" charset="-122"/>
                        </a:rPr>
                        <a:t>北京科技大学实验室压力气瓶安全管理办法</a:t>
                      </a:r>
                      <a:r>
                        <a:rPr lang="en-US" altLang="zh-CN" sz="110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【2012】4</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北京科技大学放射性同位素与射线装置安全和防护管理办法</a:t>
                      </a: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【2015】30</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algn="l" rtl="0" fontAlgn="ctr">
                        <a:lnSpc>
                          <a:spcPct val="150000"/>
                        </a:lnSpc>
                      </a:pPr>
                      <a:r>
                        <a:rPr lang="zh-CN" altLang="en-US" sz="1100" u="none" strike="noStrike" dirty="0">
                          <a:solidFill>
                            <a:schemeClr val="tx1"/>
                          </a:solidFill>
                          <a:latin typeface="宋体" pitchFamily="2" charset="-122"/>
                          <a:ea typeface="宋体" pitchFamily="2" charset="-122"/>
                        </a:rPr>
                        <a:t>北京科技大学放射事故应急</a:t>
                      </a:r>
                      <a:r>
                        <a:rPr lang="zh-CN" altLang="en-US" sz="1100" u="none" strike="noStrike" dirty="0" smtClean="0">
                          <a:solidFill>
                            <a:schemeClr val="tx1"/>
                          </a:solidFill>
                          <a:latin typeface="宋体" pitchFamily="2" charset="-122"/>
                          <a:ea typeface="宋体" pitchFamily="2" charset="-122"/>
                        </a:rPr>
                        <a:t>预案</a:t>
                      </a:r>
                      <a:endParaRPr lang="zh-CN" altLang="en-US" sz="1100" b="0" i="0" u="none" strike="noStrike" dirty="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pPr algn="ctr" rtl="0" fontAlgn="ct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5">
                  <a:txBody>
                    <a:bodyPr/>
                    <a:lstStyle/>
                    <a:p>
                      <a:pPr algn="ctr" rtl="0" fontAlgn="ctr">
                        <a:lnSpc>
                          <a:spcPct val="150000"/>
                        </a:lnSpc>
                      </a:pPr>
                      <a:r>
                        <a:rPr lang="zh-CN" altLang="en-US" sz="1400" b="1" u="none" strike="noStrike" dirty="0" smtClean="0">
                          <a:latin typeface="宋体" pitchFamily="2" charset="-122"/>
                          <a:ea typeface="宋体" pitchFamily="2" charset="-122"/>
                        </a:rPr>
                        <a:t>三级文件</a:t>
                      </a:r>
                      <a:endParaRPr lang="en-US" altLang="zh-CN" sz="1400" b="1" u="none" strike="noStrike" dirty="0" smtClean="0">
                        <a:latin typeface="宋体" pitchFamily="2" charset="-122"/>
                        <a:ea typeface="宋体" pitchFamily="2" charset="-122"/>
                      </a:endParaRPr>
                    </a:p>
                    <a:p>
                      <a:pPr algn="ctr" rtl="0" fontAlgn="ctr">
                        <a:lnSpc>
                          <a:spcPct val="150000"/>
                        </a:lnSpc>
                      </a:pPr>
                      <a:r>
                        <a:rPr lang="zh-CN" altLang="en-US" sz="1400" dirty="0" smtClean="0">
                          <a:solidFill>
                            <a:srgbClr val="0000FF"/>
                          </a:solidFill>
                          <a:latin typeface="宋体" pitchFamily="2" charset="-122"/>
                          <a:ea typeface="宋体" pitchFamily="2" charset="-122"/>
                        </a:rPr>
                        <a:t>实施细则、各类通知</a:t>
                      </a:r>
                      <a:r>
                        <a:rPr lang="zh-CN" altLang="en-US" sz="1400" u="none" strike="noStrike" dirty="0" smtClean="0">
                          <a:latin typeface="宋体" pitchFamily="2" charset="-122"/>
                          <a:ea typeface="宋体" pitchFamily="2" charset="-122"/>
                        </a:rPr>
                        <a:t>　</a:t>
                      </a: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smtClean="0">
                          <a:solidFill>
                            <a:schemeClr val="tx1"/>
                          </a:solidFill>
                          <a:latin typeface="宋体" pitchFamily="2" charset="-122"/>
                          <a:ea typeface="宋体" pitchFamily="2" charset="-122"/>
                        </a:rPr>
                        <a:t>北京科技大学危险化学品安全管理实施细则</a:t>
                      </a:r>
                      <a:r>
                        <a:rPr lang="zh-CN" altLang="en-US" sz="1100" b="0" u="none" strike="noStrike" dirty="0" smtClean="0">
                          <a:solidFill>
                            <a:schemeClr val="tx1"/>
                          </a:solidFill>
                          <a:latin typeface="宋体" pitchFamily="2" charset="-122"/>
                          <a:ea typeface="宋体" pitchFamily="2" charset="-122"/>
                        </a:rPr>
                        <a:t>（校资发</a:t>
                      </a:r>
                      <a:r>
                        <a:rPr kumimoji="0" lang="en-US" altLang="zh-CN" sz="1100" b="0" u="none" strike="noStrike" kern="1200" dirty="0" smtClean="0">
                          <a:solidFill>
                            <a:schemeClr val="tx1"/>
                          </a:solidFill>
                          <a:latin typeface="宋体" pitchFamily="2" charset="-122"/>
                          <a:ea typeface="宋体" pitchFamily="2" charset="-122"/>
                          <a:cs typeface="+mn-cs"/>
                        </a:rPr>
                        <a:t>【2014】4</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smtClean="0">
                          <a:solidFill>
                            <a:schemeClr val="tx1"/>
                          </a:solidFill>
                          <a:latin typeface="宋体" pitchFamily="2" charset="-122"/>
                          <a:ea typeface="宋体" pitchFamily="2" charset="-122"/>
                        </a:rPr>
                        <a:t>北京科技大学实验室</a:t>
                      </a:r>
                      <a:r>
                        <a:rPr lang="zh-CN" altLang="en-US" sz="1100" u="none" strike="noStrike" dirty="0">
                          <a:solidFill>
                            <a:schemeClr val="tx1"/>
                          </a:solidFill>
                          <a:latin typeface="宋体" pitchFamily="2" charset="-122"/>
                          <a:ea typeface="宋体" pitchFamily="2" charset="-122"/>
                        </a:rPr>
                        <a:t>高压釜安全管理</a:t>
                      </a:r>
                      <a:r>
                        <a:rPr lang="zh-CN" altLang="en-US" sz="1100" u="none" strike="noStrike" dirty="0" smtClean="0">
                          <a:solidFill>
                            <a:schemeClr val="tx1"/>
                          </a:solidFill>
                          <a:latin typeface="宋体" pitchFamily="2" charset="-122"/>
                          <a:ea typeface="宋体" pitchFamily="2" charset="-122"/>
                        </a:rPr>
                        <a:t>规定</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【2013】1</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smtClean="0">
                          <a:solidFill>
                            <a:schemeClr val="tx1"/>
                          </a:solidFill>
                          <a:latin typeface="宋体" pitchFamily="2" charset="-122"/>
                          <a:ea typeface="宋体" pitchFamily="2" charset="-122"/>
                        </a:rPr>
                        <a:t>北京科技大学实验室压力气瓶安全管理实施细则</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【2014】3</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a:solidFill>
                            <a:schemeClr val="tx1"/>
                          </a:solidFill>
                          <a:latin typeface="宋体" pitchFamily="2" charset="-122"/>
                          <a:ea typeface="宋体" pitchFamily="2" charset="-122"/>
                        </a:rPr>
                        <a:t>关于进一步加强实验室安全管理的</a:t>
                      </a:r>
                      <a:r>
                        <a:rPr lang="zh-CN" altLang="en-US" sz="1100" u="none" strike="noStrike" dirty="0" smtClean="0">
                          <a:solidFill>
                            <a:schemeClr val="tx1"/>
                          </a:solidFill>
                          <a:latin typeface="宋体" pitchFamily="2" charset="-122"/>
                          <a:ea typeface="宋体" pitchFamily="2" charset="-122"/>
                        </a:rPr>
                        <a:t>通知</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【2014】2</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kumimoji="0" lang="zh-CN" altLang="en-US" sz="1100" b="0" u="none" strike="noStrike" kern="1200" dirty="0" smtClean="0">
                          <a:solidFill>
                            <a:schemeClr val="tx1"/>
                          </a:solidFill>
                          <a:latin typeface="宋体" pitchFamily="2" charset="-122"/>
                          <a:ea typeface="宋体" pitchFamily="2" charset="-122"/>
                          <a:cs typeface="+mn-cs"/>
                        </a:rPr>
                        <a:t>其他以校资发形式发布的文件</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13" name="矩形 12"/>
          <p:cNvSpPr/>
          <p:nvPr/>
        </p:nvSpPr>
        <p:spPr>
          <a:xfrm>
            <a:off x="714375" y="6357938"/>
            <a:ext cx="8215313" cy="271462"/>
          </a:xfrm>
          <a:prstGeom prst="rect">
            <a:avLst/>
          </a:prstGeom>
        </p:spPr>
        <p:txBody>
          <a:bodyPr>
            <a:spAutoFit/>
          </a:bodyPr>
          <a:lstStyle/>
          <a:p>
            <a:pPr algn="ctr" fontAlgn="auto">
              <a:lnSpc>
                <a:spcPts val="1440"/>
              </a:lnSpc>
              <a:spcBef>
                <a:spcPts val="0"/>
              </a:spcBef>
              <a:spcAft>
                <a:spcPts val="0"/>
              </a:spcAft>
              <a:buSzPct val="95000"/>
              <a:defRPr/>
            </a:pPr>
            <a:r>
              <a:rPr lang="zh-CN" altLang="en-US" sz="1000" b="1" spc="300" dirty="0">
                <a:solidFill>
                  <a:srgbClr val="7030A0"/>
                </a:solidFill>
                <a:latin typeface="华文中宋" pitchFamily="2" charset="-122"/>
                <a:ea typeface="华文中宋" pitchFamily="2" charset="-122"/>
                <a:cs typeface="Times New Roman" pitchFamily="18" charset="0"/>
              </a:rPr>
              <a:t>文件下载地址：校园</a:t>
            </a:r>
            <a:r>
              <a:rPr lang="en-US" altLang="zh-CN" sz="1000" b="1" spc="300" dirty="0">
                <a:solidFill>
                  <a:srgbClr val="7030A0"/>
                </a:solidFill>
                <a:latin typeface="华文中宋" pitchFamily="2" charset="-122"/>
                <a:ea typeface="华文中宋" pitchFamily="2" charset="-122"/>
                <a:cs typeface="Times New Roman" pitchFamily="18" charset="0"/>
              </a:rPr>
              <a:t>OA—</a:t>
            </a:r>
            <a:r>
              <a:rPr lang="zh-CN" altLang="en-US" sz="1000" b="1" spc="300" dirty="0">
                <a:solidFill>
                  <a:srgbClr val="7030A0"/>
                </a:solidFill>
                <a:latin typeface="华文中宋" pitchFamily="2" charset="-122"/>
                <a:ea typeface="华文中宋" pitchFamily="2" charset="-122"/>
                <a:cs typeface="Times New Roman" pitchFamily="18" charset="0"/>
              </a:rPr>
              <a:t>资产管理处</a:t>
            </a:r>
            <a:r>
              <a:rPr lang="en-US" altLang="zh-CN" sz="1000" b="1" spc="300" dirty="0">
                <a:solidFill>
                  <a:srgbClr val="7030A0"/>
                </a:solidFill>
                <a:latin typeface="华文中宋" pitchFamily="2" charset="-122"/>
                <a:ea typeface="华文中宋" pitchFamily="2" charset="-122"/>
                <a:cs typeface="Times New Roman" pitchFamily="18" charset="0"/>
              </a:rPr>
              <a:t>—</a:t>
            </a:r>
            <a:r>
              <a:rPr lang="zh-CN" altLang="en-US" sz="1000" b="1" spc="300" dirty="0">
                <a:solidFill>
                  <a:srgbClr val="7030A0"/>
                </a:solidFill>
                <a:latin typeface="华文中宋" pitchFamily="2" charset="-122"/>
                <a:ea typeface="华文中宋" pitchFamily="2" charset="-122"/>
                <a:cs typeface="Times New Roman" pitchFamily="18" charset="0"/>
              </a:rPr>
              <a:t>规章制度</a:t>
            </a:r>
            <a:r>
              <a:rPr lang="en-US" altLang="zh-CN" sz="1000" b="1" spc="300" dirty="0">
                <a:solidFill>
                  <a:srgbClr val="7030A0"/>
                </a:solidFill>
                <a:latin typeface="华文中宋" pitchFamily="2" charset="-122"/>
                <a:ea typeface="华文中宋" pitchFamily="2" charset="-122"/>
                <a:cs typeface="Times New Roman" pitchFamily="18" charset="0"/>
              </a:rPr>
              <a:t>—</a:t>
            </a:r>
            <a:r>
              <a:rPr lang="zh-CN" altLang="en-US" sz="1000" b="1" spc="300" dirty="0">
                <a:solidFill>
                  <a:srgbClr val="7030A0"/>
                </a:solidFill>
                <a:latin typeface="华文中宋" pitchFamily="2" charset="-122"/>
                <a:ea typeface="华文中宋" pitchFamily="2" charset="-122"/>
                <a:cs typeface="Times New Roman" pitchFamily="18" charset="0"/>
              </a:rPr>
              <a:t>技术安全与环保</a:t>
            </a:r>
            <a:endParaRPr lang="en-US" altLang="zh-CN" sz="1000" b="1" spc="300" dirty="0">
              <a:solidFill>
                <a:srgbClr val="7030A0"/>
              </a:solidFill>
              <a:latin typeface="华文中宋" pitchFamily="2" charset="-122"/>
              <a:ea typeface="华文中宋" pitchFamily="2" charset="-122"/>
              <a:cs typeface="Times New Roman" pitchFamily="18" charset="0"/>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2"/>
          <p:cNvSpPr txBox="1">
            <a:spLocks/>
          </p:cNvSpPr>
          <p:nvPr/>
        </p:nvSpPr>
        <p:spPr bwMode="auto">
          <a:xfrm>
            <a:off x="4714875" y="1928813"/>
            <a:ext cx="3671888" cy="4500562"/>
          </a:xfrm>
          <a:prstGeom prst="rect">
            <a:avLst/>
          </a:prstGeom>
          <a:noFill/>
          <a:ln w="9525">
            <a:noFill/>
            <a:miter lim="800000"/>
            <a:headEnd/>
            <a:tailEnd/>
          </a:ln>
        </p:spPr>
        <p:txBody>
          <a:bodyPr/>
          <a:lstStyle/>
          <a:p>
            <a:pPr fontAlgn="auto">
              <a:lnSpc>
                <a:spcPct val="150000"/>
              </a:lnSpc>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第一章  总则</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lnSpc>
                <a:spcPct val="150000"/>
              </a:lnSpc>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第二章  管理体制</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lnSpc>
                <a:spcPct val="150000"/>
              </a:lnSpc>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第三章  准入培训与文化宣传</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lnSpc>
                <a:spcPct val="150000"/>
              </a:lnSpc>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第四章  主要管理内容</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lnSpc>
                <a:spcPct val="150000"/>
              </a:lnSpc>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第五章  安全检查与隐患整改</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lnSpc>
                <a:spcPct val="150000"/>
              </a:lnSpc>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第六章  安全奖惩与事故处理</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lnSpc>
                <a:spcPct val="150000"/>
              </a:lnSpc>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第七章  附则</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lnSpc>
                <a:spcPct val="150000"/>
              </a:lnSpc>
              <a:spcBef>
                <a:spcPts val="0"/>
              </a:spcBef>
              <a:spcAft>
                <a:spcPts val="0"/>
              </a:spcAft>
              <a:buClr>
                <a:srgbClr val="0BD0D9"/>
              </a:buClr>
              <a:buSzPct val="95000"/>
              <a:buFont typeface="Wingdings" pitchFamily="2" charset="2"/>
              <a:buNone/>
              <a:defRPr/>
            </a:pPr>
            <a:r>
              <a:rPr lang="zh-CN" altLang="en-US" sz="1600" b="1" dirty="0">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（共</a:t>
            </a:r>
            <a:r>
              <a:rPr lang="en-US" altLang="zh-CN" sz="1600" b="1" dirty="0">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38</a:t>
            </a:r>
            <a:r>
              <a:rPr lang="zh-CN" altLang="en-US" sz="1600" b="1" dirty="0">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rPr>
              <a:t>条）</a:t>
            </a:r>
            <a:endParaRPr lang="en-US" altLang="zh-CN" sz="1600" b="1" dirty="0">
              <a:solidFill>
                <a:srgbClr val="0000FF"/>
              </a:solidFill>
              <a:effectLst>
                <a:outerShdw blurRad="38100" dist="38100" dir="2700000" algn="tl">
                  <a:srgbClr val="C0C0C0"/>
                </a:outerShdw>
              </a:effectLst>
              <a:latin typeface="黑体" panose="02010609060101010101" pitchFamily="49" charset="-122"/>
              <a:ea typeface="黑体" panose="02010609060101010101" pitchFamily="49" charset="-122"/>
            </a:endParaRPr>
          </a:p>
        </p:txBody>
      </p:sp>
      <p:sp>
        <p:nvSpPr>
          <p:cNvPr id="72706" name="灯片编号占位符 7"/>
          <p:cNvSpPr>
            <a:spLocks noGrp="1"/>
          </p:cNvSpPr>
          <p:nvPr>
            <p:ph type="sldNum" sz="quarter" idx="12"/>
          </p:nvPr>
        </p:nvSpPr>
        <p:spPr bwMode="auto">
          <a:xfrm>
            <a:off x="7929563"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140368D9-A443-4DF3-A3F0-8EA8C23B0D60}" type="slidenum">
              <a:rPr lang="zh-CN" altLang="en-US" smtClean="0">
                <a:solidFill>
                  <a:schemeClr val="tx1"/>
                </a:solidFill>
                <a:latin typeface="Arial" pitchFamily="34" charset="0"/>
                <a:cs typeface="Arial" pitchFamily="34" charset="0"/>
              </a:rPr>
              <a:pPr fontAlgn="base">
                <a:spcBef>
                  <a:spcPct val="0"/>
                </a:spcBef>
                <a:spcAft>
                  <a:spcPct val="0"/>
                </a:spcAft>
                <a:defRPr/>
              </a:pPr>
              <a:t>55</a:t>
            </a:fld>
            <a:endParaRPr lang="en-US" altLang="zh-CN" smtClean="0">
              <a:solidFill>
                <a:schemeClr val="tx1"/>
              </a:solidFill>
              <a:latin typeface="Arial" pitchFamily="34" charset="0"/>
              <a:cs typeface="Arial" pitchFamily="34" charset="0"/>
            </a:endParaRP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pic>
        <p:nvPicPr>
          <p:cNvPr id="62469" name="Picture 2" descr="C:\Users\DELL\AppData\Roaming\feiq\RichOle\2667079856.bmp"/>
          <p:cNvPicPr>
            <a:picLocks noChangeAspect="1" noChangeArrowheads="1"/>
          </p:cNvPicPr>
          <p:nvPr/>
        </p:nvPicPr>
        <p:blipFill>
          <a:blip r:embed="rId2"/>
          <a:srcRect/>
          <a:stretch>
            <a:fillRect/>
          </a:stretch>
        </p:blipFill>
        <p:spPr bwMode="auto">
          <a:xfrm>
            <a:off x="704850" y="1536700"/>
            <a:ext cx="3795713" cy="48450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a:spLocks noChangeArrowheads="1"/>
          </p:cNvSpPr>
          <p:nvPr/>
        </p:nvSpPr>
        <p:spPr bwMode="auto">
          <a:xfrm>
            <a:off x="571500" y="1785938"/>
            <a:ext cx="8215313" cy="1400175"/>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宗旨与依据</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marL="358775" indent="-358775"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加强学校实验室安全管理，防止实验室安全事故发生，保障教职工及学生的人身、财产安全，促进学校各项事业健康、稳定发展</a:t>
            </a:r>
            <a:endParaRPr lang="en-US" altLang="zh-CN" dirty="0" smtClean="0">
              <a:solidFill>
                <a:schemeClr val="tx1"/>
              </a:solidFill>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根据国家相关法律法规</a:t>
            </a: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第一章 总则</a:t>
            </a:r>
          </a:p>
        </p:txBody>
      </p:sp>
      <p:sp>
        <p:nvSpPr>
          <p:cNvPr id="73731" name="灯片编号占位符 11"/>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A08FB4EC-89B8-4466-A7B1-A3709CFE2F02}" type="slidenum">
              <a:rPr lang="zh-CN" altLang="en-US" smtClean="0">
                <a:solidFill>
                  <a:schemeClr val="tx1"/>
                </a:solidFill>
                <a:latin typeface="Arial" pitchFamily="34" charset="0"/>
                <a:cs typeface="Arial" pitchFamily="34" charset="0"/>
              </a:rPr>
              <a:pPr fontAlgn="base">
                <a:spcBef>
                  <a:spcPct val="0"/>
                </a:spcBef>
                <a:spcAft>
                  <a:spcPct val="0"/>
                </a:spcAft>
                <a:defRPr/>
              </a:pPr>
              <a:t>56</a:t>
            </a:fld>
            <a:endParaRPr lang="en-US" altLang="zh-CN" smtClean="0">
              <a:solidFill>
                <a:schemeClr val="tx1"/>
              </a:solidFill>
              <a:latin typeface="Arial" pitchFamily="34" charset="0"/>
              <a:cs typeface="Arial" pitchFamily="34" charset="0"/>
            </a:endParaRPr>
          </a:p>
        </p:txBody>
      </p:sp>
      <p:sp>
        <p:nvSpPr>
          <p:cNvPr id="18" name="TextBox 17"/>
          <p:cNvSpPr txBox="1">
            <a:spLocks noChangeArrowheads="1"/>
          </p:cNvSpPr>
          <p:nvPr/>
        </p:nvSpPr>
        <p:spPr bwMode="auto">
          <a:xfrm>
            <a:off x="642938" y="3286125"/>
            <a:ext cx="8215312" cy="1400175"/>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适用范围</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适用于各类教学科研实验室的安全管理</a:t>
            </a:r>
            <a:endParaRPr lang="en-US" altLang="zh-CN" dirty="0" smtClean="0">
              <a:solidFill>
                <a:schemeClr val="tx1"/>
              </a:solidFill>
              <a:latin typeface="华文中宋" pitchFamily="2" charset="-122"/>
              <a:ea typeface="华文中宋" pitchFamily="2" charset="-122"/>
            </a:endParaRPr>
          </a:p>
          <a:p>
            <a:pPr marL="358775" indent="-358775"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涉及危险化学品、危险废弃物、压力气瓶、特种设备、辐射安全、生物安全、 其他仪器设备、水电及消防等方面</a:t>
            </a:r>
          </a:p>
        </p:txBody>
      </p:sp>
      <p:sp>
        <p:nvSpPr>
          <p:cNvPr id="19" name="TextBox 18"/>
          <p:cNvSpPr txBox="1">
            <a:spLocks noChangeArrowheads="1"/>
          </p:cNvSpPr>
          <p:nvPr/>
        </p:nvSpPr>
        <p:spPr bwMode="auto">
          <a:xfrm>
            <a:off x="642938" y="4786313"/>
            <a:ext cx="8501062" cy="1092200"/>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3</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工作方针与安全责任原则</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贯彻“以人为本、安全第一、预防为主、综合治理”的方针。</a:t>
            </a:r>
            <a:endParaRPr lang="en-US" altLang="zh-CN" dirty="0" smtClean="0">
              <a:solidFill>
                <a:schemeClr val="tx1"/>
              </a:solidFill>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各单位及教职工、学生应树立安全意识，履行安全义务、承担安全责任</a:t>
            </a: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a:spLocks noChangeArrowheads="1"/>
          </p:cNvSpPr>
          <p:nvPr/>
        </p:nvSpPr>
        <p:spPr bwMode="auto">
          <a:xfrm>
            <a:off x="571500" y="1785938"/>
            <a:ext cx="8215313" cy="1154112"/>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4</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奖惩结合原则</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sz="2000" dirty="0" smtClean="0">
                <a:solidFill>
                  <a:schemeClr val="tx1"/>
                </a:solidFill>
                <a:latin typeface="华文中宋" pitchFamily="2" charset="-122"/>
                <a:ea typeface="华文中宋" pitchFamily="2" charset="-122"/>
              </a:rPr>
              <a:t>  </a:t>
            </a:r>
            <a:r>
              <a:rPr lang="zh-CN" altLang="en-US" dirty="0" smtClean="0">
                <a:solidFill>
                  <a:schemeClr val="tx1"/>
                </a:solidFill>
                <a:latin typeface="华文中宋" pitchFamily="2" charset="-122"/>
                <a:ea typeface="华文中宋" pitchFamily="2" charset="-122"/>
              </a:rPr>
              <a:t>与单位或个人的年度考核、评奖评优、岗位评聘、晋职晋级挂钩</a:t>
            </a:r>
            <a:endParaRPr lang="en-US" altLang="zh-CN" dirty="0" smtClean="0">
              <a:solidFill>
                <a:schemeClr val="tx1"/>
              </a:solidFill>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实行重大事故“一票否决制”</a:t>
            </a: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第一章 总则</a:t>
            </a:r>
          </a:p>
        </p:txBody>
      </p:sp>
      <p:sp>
        <p:nvSpPr>
          <p:cNvPr id="74755" name="灯片编号占位符 11"/>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4030A4CC-FA9E-4533-97CB-B44E51514467}" type="slidenum">
              <a:rPr lang="zh-CN" altLang="en-US" smtClean="0">
                <a:solidFill>
                  <a:schemeClr val="tx1"/>
                </a:solidFill>
                <a:latin typeface="Arial" pitchFamily="34" charset="0"/>
                <a:cs typeface="Arial" pitchFamily="34" charset="0"/>
              </a:rPr>
              <a:pPr fontAlgn="base">
                <a:spcBef>
                  <a:spcPct val="0"/>
                </a:spcBef>
                <a:spcAft>
                  <a:spcPct val="0"/>
                </a:spcAft>
                <a:defRPr/>
              </a:pPr>
              <a:t>57</a:t>
            </a:fld>
            <a:endParaRPr lang="en-US" altLang="zh-CN" smtClean="0">
              <a:solidFill>
                <a:schemeClr val="tx1"/>
              </a:solidFill>
              <a:latin typeface="Arial" pitchFamily="34" charset="0"/>
              <a:cs typeface="Arial" pitchFamily="34" charset="0"/>
            </a:endParaRPr>
          </a:p>
        </p:txBody>
      </p:sp>
      <p:sp>
        <p:nvSpPr>
          <p:cNvPr id="18" name="TextBox 17"/>
          <p:cNvSpPr txBox="1">
            <a:spLocks noChangeArrowheads="1"/>
          </p:cNvSpPr>
          <p:nvPr/>
        </p:nvSpPr>
        <p:spPr bwMode="auto">
          <a:xfrm>
            <a:off x="571500" y="3071813"/>
            <a:ext cx="8215313" cy="846137"/>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5</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三级管理原则</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sz="2000" dirty="0" smtClean="0">
                <a:solidFill>
                  <a:schemeClr val="tx1"/>
                </a:solidFill>
                <a:latin typeface="华文中宋" pitchFamily="2" charset="-122"/>
                <a:ea typeface="华文中宋" pitchFamily="2" charset="-122"/>
              </a:rPr>
              <a:t>  </a:t>
            </a:r>
            <a:r>
              <a:rPr lang="zh-CN" altLang="en-US" dirty="0" smtClean="0">
                <a:solidFill>
                  <a:schemeClr val="tx1"/>
                </a:solidFill>
                <a:latin typeface="华文中宋" pitchFamily="2" charset="-122"/>
                <a:ea typeface="华文中宋" pitchFamily="2" charset="-122"/>
              </a:rPr>
              <a:t>实行学校、教学科研二级单位、实验室三级管理</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管理体制</a:t>
            </a:r>
          </a:p>
        </p:txBody>
      </p:sp>
      <p:sp>
        <p:nvSpPr>
          <p:cNvPr id="75778" name="灯片编号占位符 16"/>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004718C2-9B09-4782-A7D4-E4B06329ED21}" type="slidenum">
              <a:rPr lang="zh-CN" altLang="en-US" smtClean="0">
                <a:solidFill>
                  <a:schemeClr val="tx1"/>
                </a:solidFill>
                <a:latin typeface="Arial" pitchFamily="34" charset="0"/>
                <a:cs typeface="Arial" pitchFamily="34" charset="0"/>
              </a:rPr>
              <a:pPr fontAlgn="base">
                <a:spcBef>
                  <a:spcPct val="0"/>
                </a:spcBef>
                <a:spcAft>
                  <a:spcPct val="0"/>
                </a:spcAft>
                <a:defRPr/>
              </a:pPr>
              <a:t>58</a:t>
            </a:fld>
            <a:endParaRPr lang="en-US" altLang="zh-CN" smtClean="0">
              <a:solidFill>
                <a:schemeClr val="tx1"/>
              </a:solidFill>
              <a:latin typeface="Arial" pitchFamily="34" charset="0"/>
              <a:cs typeface="Arial" pitchFamily="34" charset="0"/>
            </a:endParaRPr>
          </a:p>
        </p:txBody>
      </p:sp>
      <p:sp>
        <p:nvSpPr>
          <p:cNvPr id="9" name="TextBox 8"/>
          <p:cNvSpPr txBox="1">
            <a:spLocks noChangeArrowheads="1"/>
          </p:cNvSpPr>
          <p:nvPr/>
        </p:nvSpPr>
        <p:spPr bwMode="auto">
          <a:xfrm>
            <a:off x="571500" y="1785938"/>
            <a:ext cx="8215313" cy="1092200"/>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6</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实验室技术安全工作组</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marL="358775" indent="-358775"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在学校安全生产工作领导小组（技术安全委员会）领导下，推进学校实验室技术安全管理各项工作，执行并组织实施该领导小组有关决定</a:t>
            </a:r>
          </a:p>
        </p:txBody>
      </p:sp>
      <p:sp>
        <p:nvSpPr>
          <p:cNvPr id="15" name="TextBox 14"/>
          <p:cNvSpPr txBox="1">
            <a:spLocks noChangeArrowheads="1"/>
          </p:cNvSpPr>
          <p:nvPr/>
        </p:nvSpPr>
        <p:spPr bwMode="auto">
          <a:xfrm>
            <a:off x="571500" y="3000375"/>
            <a:ext cx="8215313" cy="846138"/>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7</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主要职能部门管理职责</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保卫保密处、资产管理处、后勤集团、后勤基建处</a:t>
            </a:r>
          </a:p>
        </p:txBody>
      </p:sp>
      <p:cxnSp>
        <p:nvCxnSpPr>
          <p:cNvPr id="53" name="直接箭头连接符 52"/>
          <p:cNvCxnSpPr/>
          <p:nvPr/>
        </p:nvCxnSpPr>
        <p:spPr>
          <a:xfrm flipH="1">
            <a:off x="3516313" y="4618038"/>
            <a:ext cx="9525" cy="1333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p:nvPr/>
        </p:nvCxnSpPr>
        <p:spPr>
          <a:xfrm flipH="1">
            <a:off x="3494088" y="5059363"/>
            <a:ext cx="9525" cy="131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AutoShape 34"/>
          <p:cNvSpPr>
            <a:spLocks noChangeArrowheads="1"/>
          </p:cNvSpPr>
          <p:nvPr/>
        </p:nvSpPr>
        <p:spPr bwMode="auto">
          <a:xfrm>
            <a:off x="985838" y="3941763"/>
            <a:ext cx="647700" cy="2160587"/>
          </a:xfrm>
          <a:prstGeom prst="roundRect">
            <a:avLst>
              <a:gd name="adj" fmla="val 4167"/>
            </a:avLst>
          </a:prstGeom>
          <a:noFill/>
          <a:ln w="9525" algn="ctr">
            <a:noFill/>
            <a:round/>
            <a:headEnd/>
            <a:tailEnd/>
          </a:ln>
          <a:effectLst/>
        </p:spPr>
        <p:txBody>
          <a:bodyPr lIns="144000" anchor="ctr"/>
          <a:lstStyle/>
          <a:p>
            <a:pPr algn="ctr" fontAlgn="auto">
              <a:spcBef>
                <a:spcPct val="20000"/>
              </a:spcBef>
              <a:spcAft>
                <a:spcPts val="0"/>
              </a:spcAft>
              <a:buFont typeface="Arial" pitchFamily="34" charset="0"/>
              <a:buNone/>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学校</a:t>
            </a:r>
          </a:p>
        </p:txBody>
      </p:sp>
      <p:sp>
        <p:nvSpPr>
          <p:cNvPr id="65545" name="文本框 3"/>
          <p:cNvSpPr txBox="1">
            <a:spLocks noChangeArrowheads="1"/>
          </p:cNvSpPr>
          <p:nvPr/>
        </p:nvSpPr>
        <p:spPr bwMode="auto">
          <a:xfrm>
            <a:off x="2224088" y="4346575"/>
            <a:ext cx="2736850" cy="288925"/>
          </a:xfrm>
          <a:prstGeom prst="rect">
            <a:avLst/>
          </a:prstGeom>
          <a:noFill/>
          <a:ln w="6350">
            <a:solidFill>
              <a:schemeClr val="tx1"/>
            </a:solidFill>
            <a:miter lim="800000"/>
            <a:headEnd/>
            <a:tailEnd/>
          </a:ln>
        </p:spPr>
        <p:txBody>
          <a:bodyPr>
            <a:spAutoFit/>
          </a:bodyPr>
          <a:lstStyle/>
          <a:p>
            <a:r>
              <a:rPr lang="zh-CN" altLang="en-US" sz="1200">
                <a:latin typeface="宋体" pitchFamily="2" charset="-122"/>
              </a:rPr>
              <a:t>安全生产领导小组（技术安全委员会）</a:t>
            </a:r>
          </a:p>
        </p:txBody>
      </p:sp>
      <p:sp>
        <p:nvSpPr>
          <p:cNvPr id="65546" name="文本框 23"/>
          <p:cNvSpPr txBox="1">
            <a:spLocks noChangeArrowheads="1"/>
          </p:cNvSpPr>
          <p:nvPr/>
        </p:nvSpPr>
        <p:spPr bwMode="auto">
          <a:xfrm>
            <a:off x="2435225" y="4756150"/>
            <a:ext cx="2179638" cy="288925"/>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实验室技术安全工作组</a:t>
            </a:r>
          </a:p>
        </p:txBody>
      </p:sp>
      <p:sp>
        <p:nvSpPr>
          <p:cNvPr id="65547" name="文本框 24"/>
          <p:cNvSpPr txBox="1">
            <a:spLocks noChangeArrowheads="1"/>
          </p:cNvSpPr>
          <p:nvPr/>
        </p:nvSpPr>
        <p:spPr bwMode="auto">
          <a:xfrm>
            <a:off x="5576888" y="4486275"/>
            <a:ext cx="2638425" cy="1323975"/>
          </a:xfrm>
          <a:prstGeom prst="rect">
            <a:avLst/>
          </a:prstGeom>
          <a:noFill/>
          <a:ln w="9525">
            <a:solidFill>
              <a:schemeClr val="tx1"/>
            </a:solidFill>
            <a:miter lim="800000"/>
            <a:headEnd/>
            <a:tailEnd/>
          </a:ln>
        </p:spPr>
        <p:txBody>
          <a:bodyPr>
            <a:spAutoFit/>
          </a:bodyPr>
          <a:lstStyle/>
          <a:p>
            <a:r>
              <a:rPr lang="zh-CN" altLang="en-US" sz="1000" b="1">
                <a:latin typeface="宋体" pitchFamily="2" charset="-122"/>
              </a:rPr>
              <a:t>组  长：</a:t>
            </a:r>
            <a:r>
              <a:rPr lang="zh-CN" altLang="en-US" sz="1000">
                <a:latin typeface="宋体" pitchFamily="2" charset="-122"/>
              </a:rPr>
              <a:t>何民庆</a:t>
            </a:r>
            <a:endParaRPr lang="en-US" altLang="zh-CN" sz="1000">
              <a:latin typeface="宋体" pitchFamily="2" charset="-122"/>
            </a:endParaRPr>
          </a:p>
          <a:p>
            <a:r>
              <a:rPr lang="zh-CN" altLang="en-US" sz="1000" b="1">
                <a:latin typeface="宋体" pitchFamily="2" charset="-122"/>
              </a:rPr>
              <a:t>副组长：</a:t>
            </a:r>
            <a:r>
              <a:rPr lang="zh-CN" altLang="en-US" sz="1000">
                <a:latin typeface="宋体" pitchFamily="2" charset="-122"/>
              </a:rPr>
              <a:t>林  林、张卫钢、张文平</a:t>
            </a:r>
            <a:endParaRPr lang="en-US" altLang="zh-CN" sz="1000">
              <a:latin typeface="宋体" pitchFamily="2" charset="-122"/>
            </a:endParaRPr>
          </a:p>
          <a:p>
            <a:r>
              <a:rPr lang="zh-CN" altLang="en-US" sz="1000" b="1">
                <a:latin typeface="宋体" pitchFamily="2" charset="-122"/>
              </a:rPr>
              <a:t>成  员：</a:t>
            </a:r>
            <a:r>
              <a:rPr lang="zh-CN" altLang="en-US" sz="1000">
                <a:latin typeface="宋体" pitchFamily="2" charset="-122"/>
              </a:rPr>
              <a:t>孟兆磊、刘兴德、蒋  韬、孙亚东</a:t>
            </a:r>
            <a:endParaRPr lang="en-US" altLang="zh-CN" sz="1000">
              <a:latin typeface="宋体" pitchFamily="2" charset="-122"/>
            </a:endParaRPr>
          </a:p>
          <a:p>
            <a:r>
              <a:rPr lang="zh-CN" altLang="en-US" sz="1000">
                <a:latin typeface="宋体" pitchFamily="2" charset="-122"/>
              </a:rPr>
              <a:t>仇安兵、孟祥国、邢  奕、盛佳伟、宗燕兵李素君、胡乃联、张百年、孙建林、马  飞</a:t>
            </a:r>
            <a:endParaRPr lang="en-US" altLang="zh-CN" sz="1000">
              <a:latin typeface="宋体" pitchFamily="2" charset="-122"/>
            </a:endParaRPr>
          </a:p>
          <a:p>
            <a:r>
              <a:rPr lang="zh-CN" altLang="en-US" sz="1000">
                <a:latin typeface="宋体" pitchFamily="2" charset="-122"/>
              </a:rPr>
              <a:t>李  擎、王建萍、丁红胜、温永强、弓爱君</a:t>
            </a:r>
            <a:endParaRPr lang="en-US" altLang="zh-CN" sz="1000">
              <a:latin typeface="宋体" pitchFamily="2" charset="-122"/>
            </a:endParaRPr>
          </a:p>
          <a:p>
            <a:r>
              <a:rPr lang="zh-CN" altLang="en-US" sz="1000">
                <a:latin typeface="宋体" pitchFamily="2" charset="-122"/>
              </a:rPr>
              <a:t>胡  枫、许  斌、刘丽敏、朱宝善、刘  立</a:t>
            </a:r>
            <a:endParaRPr lang="en-US" altLang="zh-CN" sz="1000">
              <a:latin typeface="宋体" pitchFamily="2" charset="-122"/>
            </a:endParaRPr>
          </a:p>
          <a:p>
            <a:r>
              <a:rPr lang="zh-CN" altLang="en-US" sz="1000">
                <a:latin typeface="宋体" pitchFamily="2" charset="-122"/>
              </a:rPr>
              <a:t>郭  强、徐文超、隋延力、李  晶</a:t>
            </a:r>
          </a:p>
        </p:txBody>
      </p:sp>
      <p:grpSp>
        <p:nvGrpSpPr>
          <p:cNvPr id="65548" name="组合 72"/>
          <p:cNvGrpSpPr>
            <a:grpSpLocks/>
          </p:cNvGrpSpPr>
          <p:nvPr/>
        </p:nvGrpSpPr>
        <p:grpSpPr bwMode="auto">
          <a:xfrm>
            <a:off x="2233613" y="5187950"/>
            <a:ext cx="369887" cy="1022350"/>
            <a:chOff x="2233642" y="5188516"/>
            <a:chExt cx="369332" cy="1021153"/>
          </a:xfrm>
        </p:grpSpPr>
        <p:cxnSp>
          <p:nvCxnSpPr>
            <p:cNvPr id="55" name="直接连接符 54"/>
            <p:cNvCxnSpPr/>
            <p:nvPr/>
          </p:nvCxnSpPr>
          <p:spPr>
            <a:xfrm>
              <a:off x="2427026" y="5188516"/>
              <a:ext cx="0" cy="14587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5562" name="文本框 11"/>
            <p:cNvSpPr txBox="1">
              <a:spLocks noChangeArrowheads="1"/>
            </p:cNvSpPr>
            <p:nvPr/>
          </p:nvSpPr>
          <p:spPr bwMode="auto">
            <a:xfrm>
              <a:off x="2233642" y="5345573"/>
              <a:ext cx="369332" cy="864096"/>
            </a:xfrm>
            <a:prstGeom prst="rect">
              <a:avLst/>
            </a:prstGeom>
            <a:noFill/>
            <a:ln w="9525">
              <a:solidFill>
                <a:schemeClr val="tx1"/>
              </a:solidFill>
              <a:miter lim="800000"/>
              <a:headEnd/>
              <a:tailEnd/>
            </a:ln>
          </p:spPr>
          <p:txBody>
            <a:bodyPr vert="eaVert">
              <a:spAutoFit/>
            </a:bodyPr>
            <a:lstStyle/>
            <a:p>
              <a:r>
                <a:rPr lang="zh-CN" altLang="en-US" sz="1200">
                  <a:latin typeface="宋体" pitchFamily="2" charset="-122"/>
                </a:rPr>
                <a:t>保卫保密处</a:t>
              </a:r>
            </a:p>
          </p:txBody>
        </p:sp>
      </p:grpSp>
      <p:grpSp>
        <p:nvGrpSpPr>
          <p:cNvPr id="65549" name="组合 71"/>
          <p:cNvGrpSpPr>
            <a:grpSpLocks/>
          </p:cNvGrpSpPr>
          <p:nvPr/>
        </p:nvGrpSpPr>
        <p:grpSpPr bwMode="auto">
          <a:xfrm>
            <a:off x="2987675" y="5189538"/>
            <a:ext cx="369888" cy="1016000"/>
            <a:chOff x="2792025" y="5189654"/>
            <a:chExt cx="369332" cy="1016416"/>
          </a:xfrm>
        </p:grpSpPr>
        <p:cxnSp>
          <p:nvCxnSpPr>
            <p:cNvPr id="56" name="直接连接符 55"/>
            <p:cNvCxnSpPr/>
            <p:nvPr/>
          </p:nvCxnSpPr>
          <p:spPr>
            <a:xfrm>
              <a:off x="2985409" y="5189654"/>
              <a:ext cx="0" cy="146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5560" name="文本框 26"/>
            <p:cNvSpPr txBox="1">
              <a:spLocks noChangeArrowheads="1"/>
            </p:cNvSpPr>
            <p:nvPr/>
          </p:nvSpPr>
          <p:spPr bwMode="auto">
            <a:xfrm>
              <a:off x="2792025" y="5341974"/>
              <a:ext cx="369332" cy="864096"/>
            </a:xfrm>
            <a:prstGeom prst="rect">
              <a:avLst/>
            </a:prstGeom>
            <a:noFill/>
            <a:ln w="9525">
              <a:solidFill>
                <a:schemeClr val="tx1"/>
              </a:solidFill>
              <a:miter lim="800000"/>
              <a:headEnd/>
              <a:tailEnd/>
            </a:ln>
          </p:spPr>
          <p:txBody>
            <a:bodyPr vert="eaVert">
              <a:spAutoFit/>
            </a:bodyPr>
            <a:lstStyle/>
            <a:p>
              <a:r>
                <a:rPr lang="zh-CN" altLang="en-US" sz="1200">
                  <a:latin typeface="宋体" pitchFamily="2" charset="-122"/>
                </a:rPr>
                <a:t>资产管理处</a:t>
              </a:r>
            </a:p>
          </p:txBody>
        </p:sp>
      </p:grpSp>
      <p:cxnSp>
        <p:nvCxnSpPr>
          <p:cNvPr id="65" name="直接连接符 64"/>
          <p:cNvCxnSpPr/>
          <p:nvPr/>
        </p:nvCxnSpPr>
        <p:spPr>
          <a:xfrm>
            <a:off x="2427288" y="5191125"/>
            <a:ext cx="225583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5551" name="组合 70"/>
          <p:cNvGrpSpPr>
            <a:grpSpLocks/>
          </p:cNvGrpSpPr>
          <p:nvPr/>
        </p:nvGrpSpPr>
        <p:grpSpPr bwMode="auto">
          <a:xfrm>
            <a:off x="3773488" y="5189538"/>
            <a:ext cx="369887" cy="1020762"/>
            <a:chOff x="3310176" y="5189654"/>
            <a:chExt cx="369332" cy="1020763"/>
          </a:xfrm>
        </p:grpSpPr>
        <p:sp>
          <p:nvSpPr>
            <p:cNvPr id="65557" name="文本框 27"/>
            <p:cNvSpPr txBox="1">
              <a:spLocks noChangeArrowheads="1"/>
            </p:cNvSpPr>
            <p:nvPr/>
          </p:nvSpPr>
          <p:spPr bwMode="auto">
            <a:xfrm>
              <a:off x="3310176" y="5346321"/>
              <a:ext cx="369332" cy="864096"/>
            </a:xfrm>
            <a:prstGeom prst="rect">
              <a:avLst/>
            </a:prstGeom>
            <a:noFill/>
            <a:ln w="9525">
              <a:solidFill>
                <a:schemeClr val="tx1"/>
              </a:solidFill>
              <a:miter lim="800000"/>
              <a:headEnd/>
              <a:tailEnd/>
            </a:ln>
          </p:spPr>
          <p:txBody>
            <a:bodyPr vert="eaVert">
              <a:spAutoFit/>
            </a:bodyPr>
            <a:lstStyle/>
            <a:p>
              <a:pPr algn="ctr"/>
              <a:r>
                <a:rPr lang="zh-CN" altLang="en-US" sz="1200">
                  <a:latin typeface="宋体" pitchFamily="2" charset="-122"/>
                </a:rPr>
                <a:t>后勤集团</a:t>
              </a:r>
            </a:p>
          </p:txBody>
        </p:sp>
        <p:cxnSp>
          <p:nvCxnSpPr>
            <p:cNvPr id="66" name="直接连接符 65"/>
            <p:cNvCxnSpPr/>
            <p:nvPr/>
          </p:nvCxnSpPr>
          <p:spPr>
            <a:xfrm>
              <a:off x="3500390" y="5189654"/>
              <a:ext cx="0" cy="146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552" name="组合 69"/>
          <p:cNvGrpSpPr>
            <a:grpSpLocks/>
          </p:cNvGrpSpPr>
          <p:nvPr/>
        </p:nvGrpSpPr>
        <p:grpSpPr bwMode="auto">
          <a:xfrm>
            <a:off x="4487863" y="5187950"/>
            <a:ext cx="369887" cy="1027113"/>
            <a:chOff x="3923382" y="5188516"/>
            <a:chExt cx="369332" cy="1026566"/>
          </a:xfrm>
        </p:grpSpPr>
        <p:sp>
          <p:nvSpPr>
            <p:cNvPr id="65555" name="文本框 28"/>
            <p:cNvSpPr txBox="1">
              <a:spLocks noChangeArrowheads="1"/>
            </p:cNvSpPr>
            <p:nvPr/>
          </p:nvSpPr>
          <p:spPr bwMode="auto">
            <a:xfrm>
              <a:off x="3923382" y="5350986"/>
              <a:ext cx="369332" cy="864096"/>
            </a:xfrm>
            <a:prstGeom prst="rect">
              <a:avLst/>
            </a:prstGeom>
            <a:noFill/>
            <a:ln w="9525">
              <a:solidFill>
                <a:schemeClr val="tx1"/>
              </a:solidFill>
              <a:miter lim="800000"/>
              <a:headEnd/>
              <a:tailEnd/>
            </a:ln>
          </p:spPr>
          <p:txBody>
            <a:bodyPr vert="eaVert">
              <a:spAutoFit/>
            </a:bodyPr>
            <a:lstStyle/>
            <a:p>
              <a:r>
                <a:rPr lang="zh-CN" altLang="en-US" sz="1200">
                  <a:latin typeface="宋体" pitchFamily="2" charset="-122"/>
                </a:rPr>
                <a:t>后勤基建处</a:t>
              </a:r>
            </a:p>
          </p:txBody>
        </p:sp>
        <p:cxnSp>
          <p:nvCxnSpPr>
            <p:cNvPr id="67" name="直接连接符 66"/>
            <p:cNvCxnSpPr/>
            <p:nvPr/>
          </p:nvCxnSpPr>
          <p:spPr>
            <a:xfrm>
              <a:off x="4116766" y="5188516"/>
              <a:ext cx="0" cy="1459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8" name="直接箭头连接符 67"/>
          <p:cNvCxnSpPr>
            <a:stCxn id="65546" idx="3"/>
          </p:cNvCxnSpPr>
          <p:nvPr/>
        </p:nvCxnSpPr>
        <p:spPr>
          <a:xfrm>
            <a:off x="4614863" y="4900613"/>
            <a:ext cx="97155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管理体制</a:t>
            </a:r>
          </a:p>
        </p:txBody>
      </p:sp>
      <p:sp>
        <p:nvSpPr>
          <p:cNvPr id="76802" name="灯片编号占位符 16"/>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880278E7-7BFF-40D1-9F68-9F4EDD650ECC}" type="slidenum">
              <a:rPr lang="zh-CN" altLang="en-US" smtClean="0">
                <a:solidFill>
                  <a:schemeClr val="tx1"/>
                </a:solidFill>
                <a:latin typeface="Arial" pitchFamily="34" charset="0"/>
                <a:cs typeface="Arial" pitchFamily="34" charset="0"/>
              </a:rPr>
              <a:pPr fontAlgn="base">
                <a:spcBef>
                  <a:spcPct val="0"/>
                </a:spcBef>
                <a:spcAft>
                  <a:spcPct val="0"/>
                </a:spcAft>
                <a:defRPr/>
              </a:pPr>
              <a:t>59</a:t>
            </a:fld>
            <a:endParaRPr lang="en-US" altLang="zh-CN" smtClean="0">
              <a:solidFill>
                <a:schemeClr val="tx1"/>
              </a:solidFill>
              <a:latin typeface="Arial" pitchFamily="34" charset="0"/>
              <a:cs typeface="Arial" pitchFamily="34" charset="0"/>
            </a:endParaRPr>
          </a:p>
        </p:txBody>
      </p:sp>
      <p:grpSp>
        <p:nvGrpSpPr>
          <p:cNvPr id="66564" name="组合 50"/>
          <p:cNvGrpSpPr>
            <a:grpSpLocks/>
          </p:cNvGrpSpPr>
          <p:nvPr/>
        </p:nvGrpSpPr>
        <p:grpSpPr bwMode="auto">
          <a:xfrm>
            <a:off x="604838" y="4214813"/>
            <a:ext cx="7681912" cy="2500312"/>
            <a:chOff x="508772" y="2786058"/>
            <a:chExt cx="7681625" cy="2500330"/>
          </a:xfrm>
        </p:grpSpPr>
        <p:sp>
          <p:nvSpPr>
            <p:cNvPr id="48" name="AutoShape 34"/>
            <p:cNvSpPr>
              <a:spLocks noChangeArrowheads="1"/>
            </p:cNvSpPr>
            <p:nvPr/>
          </p:nvSpPr>
          <p:spPr bwMode="auto">
            <a:xfrm>
              <a:off x="508772" y="3857628"/>
              <a:ext cx="7349850" cy="350841"/>
            </a:xfrm>
            <a:prstGeom prst="roundRect">
              <a:avLst>
                <a:gd name="adj" fmla="val 4167"/>
              </a:avLst>
            </a:prstGeom>
            <a:noFill/>
            <a:ln w="9525" algn="ctr">
              <a:noFill/>
              <a:round/>
              <a:headEnd/>
              <a:tailEnd/>
            </a:ln>
            <a:effectLst/>
          </p:spPr>
          <p:txBody>
            <a:bodyPr lIns="144000" anchor="ctr"/>
            <a:lstStyle/>
            <a:p>
              <a:pPr algn="ctr" fontAlgn="auto">
                <a:spcBef>
                  <a:spcPct val="20000"/>
                </a:spcBef>
                <a:spcAft>
                  <a:spcPts val="0"/>
                </a:spcAft>
                <a:defRPr/>
              </a:pPr>
              <a:r>
                <a:rPr lang="en-US" altLang="zh-CN" sz="2400" b="1"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rPr>
                <a:t>----------------------------------------------------------</a:t>
              </a:r>
              <a:endParaRPr lang="zh-CN" altLang="en-US" sz="2400" b="1" dirty="0">
                <a:solidFill>
                  <a:srgbClr val="0000FF"/>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28" name="AutoShape 34"/>
            <p:cNvSpPr>
              <a:spLocks noChangeArrowheads="1"/>
            </p:cNvSpPr>
            <p:nvPr/>
          </p:nvSpPr>
          <p:spPr bwMode="auto">
            <a:xfrm>
              <a:off x="642117" y="2786058"/>
              <a:ext cx="1019137" cy="1008069"/>
            </a:xfrm>
            <a:prstGeom prst="roundRect">
              <a:avLst>
                <a:gd name="adj" fmla="val 4167"/>
              </a:avLst>
            </a:prstGeom>
            <a:noFill/>
            <a:ln w="9525" algn="ctr">
              <a:noFill/>
              <a:round/>
              <a:headEnd/>
              <a:tailEnd/>
            </a:ln>
            <a:effectLst/>
          </p:spPr>
          <p:txBody>
            <a:bodyPr lIns="144000" anchor="ctr"/>
            <a:lstStyle/>
            <a:p>
              <a:pPr algn="ctr" fontAlgn="auto">
                <a:spcBef>
                  <a:spcPct val="20000"/>
                </a:spcBef>
                <a:spcAft>
                  <a:spcPts val="0"/>
                </a:spcAft>
                <a:buFont typeface="Arial" pitchFamily="34" charset="0"/>
                <a:buNone/>
                <a:defRPr/>
              </a:pPr>
              <a:r>
                <a:rPr lang="zh-CN" altLang="en-US" sz="20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二级单位</a:t>
              </a:r>
            </a:p>
          </p:txBody>
        </p:sp>
        <p:sp>
          <p:nvSpPr>
            <p:cNvPr id="66569" name="文本框 44"/>
            <p:cNvSpPr txBox="1">
              <a:spLocks noChangeArrowheads="1"/>
            </p:cNvSpPr>
            <p:nvPr/>
          </p:nvSpPr>
          <p:spPr bwMode="auto">
            <a:xfrm>
              <a:off x="2223621" y="2839799"/>
              <a:ext cx="2736304" cy="288032"/>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实验室安全工作领导小组</a:t>
              </a:r>
            </a:p>
          </p:txBody>
        </p:sp>
        <p:cxnSp>
          <p:nvCxnSpPr>
            <p:cNvPr id="30" name="直接箭头连接符 29"/>
            <p:cNvCxnSpPr/>
            <p:nvPr/>
          </p:nvCxnSpPr>
          <p:spPr>
            <a:xfrm flipH="1">
              <a:off x="3515385" y="3121022"/>
              <a:ext cx="9525" cy="1317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571" name="文本框 46"/>
            <p:cNvSpPr txBox="1">
              <a:spLocks noChangeArrowheads="1"/>
            </p:cNvSpPr>
            <p:nvPr/>
          </p:nvSpPr>
          <p:spPr bwMode="auto">
            <a:xfrm>
              <a:off x="2215953" y="3264439"/>
              <a:ext cx="2736304" cy="288032"/>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院长</a:t>
              </a:r>
              <a:r>
                <a:rPr lang="en-US" altLang="zh-CN" sz="1200">
                  <a:latin typeface="宋体" pitchFamily="2" charset="-122"/>
                </a:rPr>
                <a:t>/</a:t>
              </a:r>
              <a:r>
                <a:rPr lang="zh-CN" altLang="en-US" sz="1200">
                  <a:latin typeface="宋体" pitchFamily="2" charset="-122"/>
                </a:rPr>
                <a:t>书记（主任、总指挥）</a:t>
              </a:r>
            </a:p>
          </p:txBody>
        </p:sp>
        <p:cxnSp>
          <p:nvCxnSpPr>
            <p:cNvPr id="32" name="直接箭头连接符 31"/>
            <p:cNvCxnSpPr/>
            <p:nvPr/>
          </p:nvCxnSpPr>
          <p:spPr>
            <a:xfrm flipH="1">
              <a:off x="3499510" y="3554414"/>
              <a:ext cx="7937" cy="1317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573" name="文本框 48"/>
            <p:cNvSpPr txBox="1">
              <a:spLocks noChangeArrowheads="1"/>
            </p:cNvSpPr>
            <p:nvPr/>
          </p:nvSpPr>
          <p:spPr bwMode="auto">
            <a:xfrm>
              <a:off x="2193146" y="3688880"/>
              <a:ext cx="2736304" cy="288032"/>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副院长（副主任、副指挥）</a:t>
              </a:r>
            </a:p>
          </p:txBody>
        </p:sp>
        <p:cxnSp>
          <p:nvCxnSpPr>
            <p:cNvPr id="34" name="直接箭头连接符 33"/>
            <p:cNvCxnSpPr>
              <a:endCxn id="66575" idx="0"/>
            </p:cNvCxnSpPr>
            <p:nvPr/>
          </p:nvCxnSpPr>
          <p:spPr>
            <a:xfrm rot="5400000">
              <a:off x="3351872" y="4105280"/>
              <a:ext cx="277815" cy="47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575" name="文本框 50"/>
            <p:cNvSpPr txBox="1">
              <a:spLocks noChangeArrowheads="1"/>
            </p:cNvSpPr>
            <p:nvPr/>
          </p:nvSpPr>
          <p:spPr bwMode="auto">
            <a:xfrm>
              <a:off x="2922875" y="4247243"/>
              <a:ext cx="1130799"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责任教师</a:t>
              </a:r>
            </a:p>
          </p:txBody>
        </p:sp>
        <p:cxnSp>
          <p:nvCxnSpPr>
            <p:cNvPr id="36" name="直接箭头连接符 35"/>
            <p:cNvCxnSpPr/>
            <p:nvPr/>
          </p:nvCxnSpPr>
          <p:spPr>
            <a:xfrm flipH="1">
              <a:off x="3480461" y="4516445"/>
              <a:ext cx="9525" cy="1333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577" name="文本框 52"/>
            <p:cNvSpPr txBox="1">
              <a:spLocks noChangeArrowheads="1"/>
            </p:cNvSpPr>
            <p:nvPr/>
          </p:nvSpPr>
          <p:spPr bwMode="auto">
            <a:xfrm>
              <a:off x="2918523" y="4652199"/>
              <a:ext cx="1130799"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实验人员</a:t>
              </a:r>
            </a:p>
          </p:txBody>
        </p:sp>
        <p:cxnSp>
          <p:nvCxnSpPr>
            <p:cNvPr id="38" name="直接箭头连接符 37"/>
            <p:cNvCxnSpPr/>
            <p:nvPr/>
          </p:nvCxnSpPr>
          <p:spPr>
            <a:xfrm>
              <a:off x="4959956" y="3384549"/>
              <a:ext cx="97310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579" name="文本框 54"/>
            <p:cNvSpPr txBox="1">
              <a:spLocks noChangeArrowheads="1"/>
            </p:cNvSpPr>
            <p:nvPr/>
          </p:nvSpPr>
          <p:spPr bwMode="auto">
            <a:xfrm>
              <a:off x="5932475" y="3238973"/>
              <a:ext cx="1204253"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领导责任</a:t>
              </a:r>
            </a:p>
          </p:txBody>
        </p:sp>
        <p:cxnSp>
          <p:nvCxnSpPr>
            <p:cNvPr id="40" name="直接箭头连接符 39"/>
            <p:cNvCxnSpPr/>
            <p:nvPr/>
          </p:nvCxnSpPr>
          <p:spPr>
            <a:xfrm>
              <a:off x="4947256" y="3814765"/>
              <a:ext cx="97151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581" name="文本框 56"/>
            <p:cNvSpPr txBox="1">
              <a:spLocks noChangeArrowheads="1"/>
            </p:cNvSpPr>
            <p:nvPr/>
          </p:nvSpPr>
          <p:spPr bwMode="auto">
            <a:xfrm>
              <a:off x="5919404" y="3670047"/>
              <a:ext cx="1204253"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直接管理责任</a:t>
              </a:r>
            </a:p>
          </p:txBody>
        </p:sp>
        <p:cxnSp>
          <p:nvCxnSpPr>
            <p:cNvPr id="42" name="直接箭头连接符 41"/>
            <p:cNvCxnSpPr>
              <a:stCxn id="66575" idx="3"/>
            </p:cNvCxnSpPr>
            <p:nvPr/>
          </p:nvCxnSpPr>
          <p:spPr>
            <a:xfrm flipV="1">
              <a:off x="4053527" y="4367219"/>
              <a:ext cx="1857306" cy="190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583" name="文本框 58"/>
            <p:cNvSpPr txBox="1">
              <a:spLocks noChangeArrowheads="1"/>
            </p:cNvSpPr>
            <p:nvPr/>
          </p:nvSpPr>
          <p:spPr bwMode="auto">
            <a:xfrm>
              <a:off x="5910698" y="4221990"/>
              <a:ext cx="1204253"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直接责任</a:t>
              </a:r>
            </a:p>
          </p:txBody>
        </p:sp>
        <p:cxnSp>
          <p:nvCxnSpPr>
            <p:cNvPr id="44" name="直接箭头连接符 43"/>
            <p:cNvCxnSpPr>
              <a:stCxn id="66577" idx="3"/>
            </p:cNvCxnSpPr>
            <p:nvPr/>
          </p:nvCxnSpPr>
          <p:spPr>
            <a:xfrm>
              <a:off x="4048765" y="4791084"/>
              <a:ext cx="1862067" cy="31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585" name="文本框 60"/>
            <p:cNvSpPr txBox="1">
              <a:spLocks noChangeArrowheads="1"/>
            </p:cNvSpPr>
            <p:nvPr/>
          </p:nvSpPr>
          <p:spPr bwMode="auto">
            <a:xfrm>
              <a:off x="5910701" y="4648707"/>
              <a:ext cx="1204253" cy="276999"/>
            </a:xfrm>
            <a:prstGeom prst="rect">
              <a:avLst/>
            </a:prstGeom>
            <a:noFill/>
            <a:ln w="9525">
              <a:solidFill>
                <a:schemeClr val="tx1"/>
              </a:solidFill>
              <a:miter lim="800000"/>
              <a:headEnd/>
              <a:tailEnd/>
            </a:ln>
          </p:spPr>
          <p:txBody>
            <a:bodyPr>
              <a:spAutoFit/>
            </a:bodyPr>
            <a:lstStyle/>
            <a:p>
              <a:pPr algn="ctr"/>
              <a:r>
                <a:rPr lang="zh-CN" altLang="en-US" sz="1200">
                  <a:latin typeface="宋体" pitchFamily="2" charset="-122"/>
                </a:rPr>
                <a:t>事故责任</a:t>
              </a:r>
            </a:p>
          </p:txBody>
        </p:sp>
        <p:sp>
          <p:nvSpPr>
            <p:cNvPr id="66586" name="文本框 29"/>
            <p:cNvSpPr txBox="1">
              <a:spLocks noChangeArrowheads="1"/>
            </p:cNvSpPr>
            <p:nvPr/>
          </p:nvSpPr>
          <p:spPr bwMode="auto">
            <a:xfrm>
              <a:off x="7821065" y="3071810"/>
              <a:ext cx="369332" cy="1928826"/>
            </a:xfrm>
            <a:prstGeom prst="rect">
              <a:avLst/>
            </a:prstGeom>
            <a:noFill/>
            <a:ln w="9525">
              <a:solidFill>
                <a:schemeClr val="tx1"/>
              </a:solidFill>
              <a:miter lim="800000"/>
              <a:headEnd/>
              <a:tailEnd/>
            </a:ln>
          </p:spPr>
          <p:txBody>
            <a:bodyPr vert="eaVert">
              <a:spAutoFit/>
            </a:bodyPr>
            <a:lstStyle/>
            <a:p>
              <a:pPr algn="ctr"/>
              <a:r>
                <a:rPr lang="zh-CN" altLang="en-US" sz="1200">
                  <a:latin typeface="宋体" pitchFamily="2" charset="-122"/>
                </a:rPr>
                <a:t>安  全  秘  书</a:t>
              </a:r>
            </a:p>
          </p:txBody>
        </p:sp>
        <p:sp>
          <p:nvSpPr>
            <p:cNvPr id="47" name="AutoShape 34"/>
            <p:cNvSpPr>
              <a:spLocks noChangeArrowheads="1"/>
            </p:cNvSpPr>
            <p:nvPr/>
          </p:nvSpPr>
          <p:spPr bwMode="auto">
            <a:xfrm>
              <a:off x="875470" y="4000504"/>
              <a:ext cx="574654" cy="1285884"/>
            </a:xfrm>
            <a:prstGeom prst="roundRect">
              <a:avLst>
                <a:gd name="adj" fmla="val 4167"/>
              </a:avLst>
            </a:prstGeom>
            <a:noFill/>
            <a:ln w="9525" algn="ctr">
              <a:noFill/>
              <a:round/>
              <a:headEnd/>
              <a:tailEnd/>
            </a:ln>
            <a:effectLst/>
          </p:spPr>
          <p:txBody>
            <a:bodyPr lIns="144000" anchor="ctr"/>
            <a:lstStyle/>
            <a:p>
              <a:pPr algn="ctr" fontAlgn="auto">
                <a:spcBef>
                  <a:spcPct val="20000"/>
                </a:spcBef>
                <a:spcAft>
                  <a:spcPts val="0"/>
                </a:spcAft>
                <a:buFont typeface="Arial" pitchFamily="34" charset="0"/>
                <a:buNone/>
                <a:defRPr/>
              </a:pPr>
              <a:r>
                <a:rPr lang="zh-CN" altLang="en-US" sz="20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实验室</a:t>
              </a:r>
            </a:p>
          </p:txBody>
        </p:sp>
      </p:grpSp>
      <p:sp>
        <p:nvSpPr>
          <p:cNvPr id="52" name="TextBox 51"/>
          <p:cNvSpPr txBox="1">
            <a:spLocks noChangeArrowheads="1"/>
          </p:cNvSpPr>
          <p:nvPr/>
        </p:nvSpPr>
        <p:spPr bwMode="auto">
          <a:xfrm>
            <a:off x="571500" y="1785938"/>
            <a:ext cx="8072438" cy="2262187"/>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8</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教学科研二级单位院长</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a:t>
            </a:r>
            <a:r>
              <a:rPr lang="zh-CN" altLang="en-US" dirty="0" smtClean="0">
                <a:solidFill>
                  <a:srgbClr val="0000FF"/>
                </a:solidFill>
                <a:latin typeface="华文中宋" pitchFamily="2" charset="-122"/>
                <a:ea typeface="华文中宋" pitchFamily="2" charset="-122"/>
              </a:rPr>
              <a:t>院长</a:t>
            </a:r>
            <a:r>
              <a:rPr lang="zh-CN" altLang="en-US" dirty="0" smtClean="0">
                <a:solidFill>
                  <a:schemeClr val="tx1"/>
                </a:solidFill>
                <a:latin typeface="华文中宋" pitchFamily="2" charset="-122"/>
                <a:ea typeface="华文中宋" pitchFamily="2" charset="-122"/>
              </a:rPr>
              <a:t>为单位</a:t>
            </a:r>
            <a:r>
              <a:rPr lang="zh-CN" altLang="en-US" dirty="0">
                <a:solidFill>
                  <a:schemeClr val="tx1"/>
                </a:solidFill>
                <a:latin typeface="华文中宋" pitchFamily="2" charset="-122"/>
                <a:ea typeface="华文中宋" pitchFamily="2" charset="-122"/>
              </a:rPr>
              <a:t>实验室</a:t>
            </a:r>
            <a:r>
              <a:rPr lang="zh-CN" altLang="en-US" dirty="0" smtClean="0">
                <a:solidFill>
                  <a:schemeClr val="tx1"/>
                </a:solidFill>
                <a:latin typeface="华文中宋" pitchFamily="2" charset="-122"/>
                <a:ea typeface="华文中宋" pitchFamily="2" charset="-122"/>
              </a:rPr>
              <a:t>安全第一责任人，负</a:t>
            </a:r>
            <a:r>
              <a:rPr lang="zh-CN" altLang="en-US" dirty="0" smtClean="0">
                <a:solidFill>
                  <a:srgbClr val="0000FF"/>
                </a:solidFill>
                <a:latin typeface="华文中宋" pitchFamily="2" charset="-122"/>
                <a:ea typeface="华文中宋" pitchFamily="2" charset="-122"/>
              </a:rPr>
              <a:t>领导责任</a:t>
            </a:r>
            <a:endParaRPr lang="en-US" altLang="zh-CN" dirty="0" smtClean="0">
              <a:solidFill>
                <a:srgbClr val="0000FF"/>
              </a:solidFill>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主要工作职责为：</a:t>
            </a:r>
            <a:endParaRPr lang="en-US" altLang="zh-CN" dirty="0" smtClean="0">
              <a:solidFill>
                <a:schemeClr val="tx1"/>
              </a:solidFill>
              <a:latin typeface="华文中宋" pitchFamily="2" charset="-122"/>
              <a:ea typeface="华文中宋" pitchFamily="2" charset="-122"/>
            </a:endParaRPr>
          </a:p>
          <a:p>
            <a:pPr marL="358775" indent="-358775"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   （</a:t>
            </a:r>
            <a:r>
              <a:rPr lang="en-US" altLang="zh-CN" dirty="0" smtClean="0">
                <a:solidFill>
                  <a:schemeClr val="tx1"/>
                </a:solidFill>
                <a:latin typeface="华文中宋" pitchFamily="2" charset="-122"/>
                <a:ea typeface="华文中宋" pitchFamily="2" charset="-122"/>
              </a:rPr>
              <a:t>1</a:t>
            </a:r>
            <a:r>
              <a:rPr lang="zh-CN" altLang="en-US" dirty="0" smtClean="0">
                <a:solidFill>
                  <a:schemeClr val="tx1"/>
                </a:solidFill>
                <a:latin typeface="华文中宋" pitchFamily="2" charset="-122"/>
                <a:ea typeface="华文中宋" pitchFamily="2" charset="-122"/>
              </a:rPr>
              <a:t>）组织成立单位实验室安全工作领导小组，落实实验室安全分管领导及安全秘书，指导建立实验室安全责任体系</a:t>
            </a:r>
          </a:p>
          <a:p>
            <a:pPr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   （</a:t>
            </a:r>
            <a:r>
              <a:rPr lang="en-US" altLang="zh-CN" dirty="0" smtClean="0">
                <a:solidFill>
                  <a:schemeClr val="tx1"/>
                </a:solidFill>
                <a:latin typeface="华文中宋" pitchFamily="2" charset="-122"/>
                <a:ea typeface="华文中宋" pitchFamily="2" charset="-122"/>
              </a:rPr>
              <a:t>2</a:t>
            </a:r>
            <a:r>
              <a:rPr lang="zh-CN" altLang="en-US" dirty="0" smtClean="0">
                <a:solidFill>
                  <a:schemeClr val="tx1"/>
                </a:solidFill>
                <a:latin typeface="华文中宋" pitchFamily="2" charset="-122"/>
                <a:ea typeface="华文中宋" pitchFamily="2" charset="-122"/>
              </a:rPr>
              <a:t>）制定并组织实施实验室安全工作计划</a:t>
            </a:r>
          </a:p>
          <a:p>
            <a:pPr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   （</a:t>
            </a:r>
            <a:r>
              <a:rPr lang="en-US" altLang="zh-CN" dirty="0" smtClean="0">
                <a:solidFill>
                  <a:schemeClr val="tx1"/>
                </a:solidFill>
                <a:latin typeface="华文中宋" pitchFamily="2" charset="-122"/>
                <a:ea typeface="华文中宋" pitchFamily="2" charset="-122"/>
              </a:rPr>
              <a:t>3</a:t>
            </a:r>
            <a:r>
              <a:rPr lang="zh-CN" altLang="en-US" dirty="0" smtClean="0">
                <a:solidFill>
                  <a:schemeClr val="tx1"/>
                </a:solidFill>
                <a:latin typeface="华文中宋" pitchFamily="2" charset="-122"/>
                <a:ea typeface="华文中宋" pitchFamily="2" charset="-122"/>
              </a:rPr>
              <a:t>）代表单位与学校签订</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实验室安全责任书</a:t>
            </a:r>
            <a:r>
              <a:rPr lang="en-US" altLang="zh-CN" dirty="0" smtClean="0">
                <a:solidFill>
                  <a:schemeClr val="tx1"/>
                </a:solidFill>
                <a:latin typeface="华文中宋" pitchFamily="2" charset="-122"/>
                <a:ea typeface="华文中宋" pitchFamily="2" charset="-122"/>
              </a:rPr>
              <a:t>》</a:t>
            </a:r>
            <a:endParaRPr lang="zh-CN" altLang="en-US" dirty="0" smtClean="0">
              <a:solidFill>
                <a:schemeClr val="tx1"/>
              </a:solidFill>
              <a:latin typeface="华文中宋" pitchFamily="2" charset="-122"/>
              <a:ea typeface="华文中宋" pitchFamily="2" charset="-122"/>
            </a:endParaRPr>
          </a:p>
        </p:txBody>
      </p:sp>
      <p:sp>
        <p:nvSpPr>
          <p:cNvPr id="5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灯片编号占位符 8"/>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119867CA-16DB-4896-9D91-EE598D6E4C3F}" type="slidenum">
              <a:rPr lang="en-US" altLang="zh-CN" smtClean="0">
                <a:solidFill>
                  <a:schemeClr val="tx1"/>
                </a:solidFill>
                <a:latin typeface="Arial" pitchFamily="34" charset="0"/>
                <a:cs typeface="Arial" pitchFamily="34" charset="0"/>
              </a:rPr>
              <a:pPr fontAlgn="base">
                <a:spcBef>
                  <a:spcPct val="0"/>
                </a:spcBef>
                <a:spcAft>
                  <a:spcPct val="0"/>
                </a:spcAft>
                <a:defRPr/>
              </a:pPr>
              <a:t>6</a:t>
            </a:fld>
            <a:endParaRPr lang="en-US" altLang="zh-CN" smtClean="0">
              <a:solidFill>
                <a:schemeClr val="tx1"/>
              </a:solidFill>
              <a:latin typeface="Arial" pitchFamily="34" charset="0"/>
              <a:cs typeface="Arial" pitchFamily="34" charset="0"/>
            </a:endParaRPr>
          </a:p>
        </p:txBody>
      </p:sp>
      <p:graphicFrame>
        <p:nvGraphicFramePr>
          <p:cNvPr id="13" name="Group 2"/>
          <p:cNvGraphicFramePr>
            <a:graphicFrameLocks noGrp="1"/>
          </p:cNvGraphicFramePr>
          <p:nvPr/>
        </p:nvGraphicFramePr>
        <p:xfrm>
          <a:off x="285750" y="2133600"/>
          <a:ext cx="8572559" cy="4418181"/>
        </p:xfrm>
        <a:graphic>
          <a:graphicData uri="http://schemas.openxmlformats.org/drawingml/2006/table">
            <a:tbl>
              <a:tblPr/>
              <a:tblGrid>
                <a:gridCol w="632401"/>
                <a:gridCol w="983737"/>
                <a:gridCol w="6956421"/>
              </a:tblGrid>
              <a:tr h="335446">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sz="1600" b="1" i="0" u="none" strike="noStrike" cap="none" normalizeH="0" baseline="0" dirty="0" smtClean="0">
                          <a:ln>
                            <a:noFill/>
                          </a:ln>
                          <a:solidFill>
                            <a:schemeClr val="tx1"/>
                          </a:solidFill>
                          <a:effectLst/>
                          <a:latin typeface="宋体" pitchFamily="2" charset="-122"/>
                          <a:ea typeface="宋体" pitchFamily="2" charset="-122"/>
                          <a:sym typeface="黑体" pitchFamily="49" charset="-122"/>
                        </a:rPr>
                        <a:t>序号</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FABF8F"/>
                    </a:solidFill>
                  </a:tcPr>
                </a:tc>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sz="1600" b="1" i="0" u="none" strike="noStrike" cap="none" normalizeH="0" baseline="0" dirty="0" smtClean="0">
                          <a:ln>
                            <a:noFill/>
                          </a:ln>
                          <a:solidFill>
                            <a:schemeClr val="tx1"/>
                          </a:solidFill>
                          <a:effectLst/>
                          <a:latin typeface="宋体" pitchFamily="2" charset="-122"/>
                          <a:ea typeface="宋体" pitchFamily="2" charset="-122"/>
                          <a:sym typeface="黑体" pitchFamily="49" charset="-122"/>
                        </a:rPr>
                        <a:t>分类</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FABF8F"/>
                    </a:solidFill>
                  </a:tcPr>
                </a:tc>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sz="1600" b="1" i="0" u="none" strike="noStrike" cap="none" normalizeH="0" baseline="0" dirty="0" smtClean="0">
                          <a:ln>
                            <a:noFill/>
                          </a:ln>
                          <a:solidFill>
                            <a:schemeClr val="tx1"/>
                          </a:solidFill>
                          <a:effectLst/>
                          <a:latin typeface="宋体" pitchFamily="2" charset="-122"/>
                          <a:ea typeface="宋体" pitchFamily="2" charset="-122"/>
                          <a:sym typeface="黑体" pitchFamily="49" charset="-122"/>
                        </a:rPr>
                        <a:t>主要法规及政策名录</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FABF8F"/>
                    </a:solidFill>
                  </a:tcPr>
                </a:tc>
              </a:tr>
              <a:tr h="335446">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1"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1</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综合管理</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《中华人民共和国安全生产法》、《高等学校实验室工作规程》</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r h="513190">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1" i="0" u="none" strike="noStrike" cap="none" normalizeH="0" baseline="0" smtClean="0">
                          <a:ln>
                            <a:noFill/>
                          </a:ln>
                          <a:solidFill>
                            <a:schemeClr val="tx1"/>
                          </a:solidFill>
                          <a:effectLst/>
                          <a:latin typeface="华文中宋" pitchFamily="2" charset="-122"/>
                          <a:ea typeface="华文中宋" pitchFamily="2" charset="-122"/>
                          <a:sym typeface="宋体" pitchFamily="2" charset="-122"/>
                        </a:rPr>
                        <a:t>2</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安全教育培训考核</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《安全生产培训管理办法》、《特种作业人员安全技术培训考核管理办法》</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r h="1161429">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1" i="0" u="none" strike="noStrike" cap="none" normalizeH="0" baseline="0" smtClean="0">
                          <a:ln>
                            <a:noFill/>
                          </a:ln>
                          <a:solidFill>
                            <a:schemeClr val="tx1"/>
                          </a:solidFill>
                          <a:effectLst/>
                          <a:latin typeface="华文中宋" pitchFamily="2" charset="-122"/>
                          <a:ea typeface="华文中宋" pitchFamily="2" charset="-122"/>
                          <a:sym typeface="宋体" pitchFamily="2" charset="-122"/>
                        </a:rPr>
                        <a:t>3</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实验人员劳动保护</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0" fontAlgn="base" latinLnBrk="0" hangingPunct="0">
                        <a:lnSpc>
                          <a:spcPts val="1800"/>
                        </a:lnSpc>
                        <a:spcBef>
                          <a:spcPct val="0"/>
                        </a:spcBef>
                        <a:spcAft>
                          <a:spcPct val="40000"/>
                        </a:spcAft>
                        <a:buClrTx/>
                        <a:buSzTx/>
                        <a:buFont typeface="Arial" pitchFamily="34" charset="0"/>
                        <a:buNone/>
                        <a:tabLst/>
                      </a:pP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《劳动者权益保护法》、《</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cs typeface="ˎ̥"/>
                          <a:sym typeface="ˎ̥"/>
                        </a:rPr>
                        <a:t>中华人民共和国职业病防治法</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》、《使用有毒物品作业场所劳动保护条例》、《用人单位职业健康监护监督管理办法》、《职业健康监护技术规范》、《放射工作人员职业健康监护技术规范》、《</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cs typeface="Times New Roman" pitchFamily="18" charset="0"/>
                          <a:sym typeface="Times New Roman" pitchFamily="18" charset="0"/>
                        </a:rPr>
                        <a:t>女职工劳动保护规定</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》、《高等学校从事有害健康工种人员营养保健等级和标准的暂行规定》</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r h="513190">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1" i="0" u="none" strike="noStrike" cap="none" normalizeH="0" baseline="0" smtClean="0">
                          <a:ln>
                            <a:noFill/>
                          </a:ln>
                          <a:solidFill>
                            <a:schemeClr val="tx1"/>
                          </a:solidFill>
                          <a:effectLst/>
                          <a:latin typeface="华文中宋" pitchFamily="2" charset="-122"/>
                          <a:ea typeface="华文中宋" pitchFamily="2" charset="-122"/>
                          <a:sym typeface="宋体" pitchFamily="2" charset="-122"/>
                        </a:rPr>
                        <a:t>4</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实验室建设管理</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《中华人民共和国环境影响评价法》、《建设项目环境影响评价分类管理名录》</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r h="1549540">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1" i="0" u="none" strike="noStrike" cap="none" normalizeH="0" baseline="0" smtClean="0">
                          <a:ln>
                            <a:noFill/>
                          </a:ln>
                          <a:solidFill>
                            <a:schemeClr val="tx1"/>
                          </a:solidFill>
                          <a:effectLst/>
                          <a:latin typeface="华文中宋" pitchFamily="2" charset="-122"/>
                          <a:ea typeface="华文中宋" pitchFamily="2" charset="-122"/>
                          <a:sym typeface="宋体" pitchFamily="2" charset="-122"/>
                        </a:rPr>
                        <a:t>5</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危险化学品管理</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0" fontAlgn="base" latinLnBrk="0" hangingPunct="0">
                        <a:lnSpc>
                          <a:spcPts val="1800"/>
                        </a:lnSpc>
                        <a:spcBef>
                          <a:spcPct val="0"/>
                        </a:spcBef>
                        <a:spcAft>
                          <a:spcPct val="40000"/>
                        </a:spcAft>
                        <a:buClrTx/>
                        <a:buSzTx/>
                        <a:buFont typeface="Arial" pitchFamily="34" charset="0"/>
                        <a:buNone/>
                        <a:tabLst/>
                      </a:pPr>
                      <a:r>
                        <a:rPr kumimoji="0" lang="zh-CN" altLang="en-US"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《危险化学品管理条例》、《易制毒化学品管理条例》</a:t>
                      </a:r>
                      <a:r>
                        <a:rPr kumimoji="0" lang="zh-CN" altLang="en-US"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a:t>
                      </a:r>
                      <a:r>
                        <a:rPr kumimoji="0" lang="en-US" altLang="zh-CN" sz="1400" b="0" i="0" u="none" strike="noStrike" cap="none" normalizeH="0" baseline="0" dirty="0" smtClean="0">
                          <a:ln>
                            <a:noFill/>
                          </a:ln>
                          <a:solidFill>
                            <a:srgbClr val="0000FF"/>
                          </a:solidFill>
                          <a:effectLst/>
                          <a:latin typeface="华文中宋" pitchFamily="2" charset="-122"/>
                          <a:ea typeface="华文中宋" pitchFamily="2" charset="-122"/>
                          <a:sym typeface="宋体" pitchFamily="2" charset="-122"/>
                        </a:rPr>
                        <a:t>《</a:t>
                      </a:r>
                      <a:r>
                        <a:rPr kumimoji="0" lang="zh-CN" altLang="en-US" sz="1400" b="0" i="0" u="none" strike="noStrike" cap="none" normalizeH="0" baseline="0" dirty="0" smtClean="0">
                          <a:ln>
                            <a:noFill/>
                          </a:ln>
                          <a:solidFill>
                            <a:srgbClr val="0000FF"/>
                          </a:solidFill>
                          <a:effectLst/>
                          <a:latin typeface="华文中宋" pitchFamily="2" charset="-122"/>
                          <a:ea typeface="华文中宋" pitchFamily="2" charset="-122"/>
                          <a:sym typeface="宋体" pitchFamily="2" charset="-122"/>
                        </a:rPr>
                        <a:t>高等院校实验室危险化学品安全管理规范（试行）</a:t>
                      </a:r>
                      <a:r>
                        <a:rPr kumimoji="0" lang="en-US" altLang="zh-CN" sz="1400" b="0" i="0" u="none" strike="noStrike" cap="none" normalizeH="0" baseline="0" dirty="0" smtClean="0">
                          <a:ln>
                            <a:noFill/>
                          </a:ln>
                          <a:solidFill>
                            <a:srgbClr val="0000FF"/>
                          </a:solidFill>
                          <a:effectLst/>
                          <a:latin typeface="华文中宋" pitchFamily="2" charset="-122"/>
                          <a:ea typeface="华文中宋" pitchFamily="2" charset="-122"/>
                          <a:sym typeface="宋体" pitchFamily="2" charset="-122"/>
                        </a:rPr>
                        <a:t>》</a:t>
                      </a:r>
                      <a:r>
                        <a:rPr kumimoji="0" lang="zh-CN" altLang="en-US" sz="1400" b="0" i="0" u="none" strike="noStrike" cap="none" normalizeH="0" baseline="0" dirty="0" smtClean="0">
                          <a:ln>
                            <a:noFill/>
                          </a:ln>
                          <a:solidFill>
                            <a:srgbClr val="0000FF"/>
                          </a:solidFill>
                          <a:effectLst/>
                          <a:latin typeface="华文中宋" pitchFamily="2" charset="-122"/>
                          <a:ea typeface="华文中宋" pitchFamily="2" charset="-122"/>
                          <a:sym typeface="宋体" pitchFamily="2" charset="-122"/>
                        </a:rPr>
                        <a:t>、</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cs typeface="Times New Roman" pitchFamily="18" charset="0"/>
                          <a:sym typeface="Times New Roman" pitchFamily="18" charset="0"/>
                        </a:rPr>
                        <a:t>农药管理条例（修正）</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《危险化学品重大危险源监督管理暂行规定》、《剧毒化学品购买与公路运输许可证件管理办法》、《危险化学品安全使用许可证实施办法》、</a:t>
                      </a:r>
                      <a:r>
                        <a:rPr kumimoji="0" lang="zh-CN" altLang="en-US"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《危险化学品名录（20</a:t>
                      </a:r>
                      <a:r>
                        <a:rPr kumimoji="0" lang="en-US" altLang="zh-CN"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15</a:t>
                      </a:r>
                      <a:r>
                        <a:rPr kumimoji="0" lang="zh-CN" altLang="en-US"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版）》、</a:t>
                      </a:r>
                      <a:r>
                        <a:rPr kumimoji="0" lang="en-US" altLang="zh-CN"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a:t>
                      </a:r>
                      <a:r>
                        <a:rPr kumimoji="0" lang="zh-CN" altLang="en-US"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易制爆危险化学品名录</a:t>
                      </a:r>
                      <a:r>
                        <a:rPr kumimoji="0" lang="en-US" altLang="zh-CN"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(2011</a:t>
                      </a:r>
                      <a:r>
                        <a:rPr kumimoji="0" lang="zh-CN" altLang="en-US"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版</a:t>
                      </a:r>
                      <a:r>
                        <a:rPr kumimoji="0" lang="en-US" altLang="zh-CN"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a:t>
                      </a:r>
                      <a:r>
                        <a:rPr kumimoji="0" lang="zh-CN" altLang="en-US"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、《剧毒化学品目录（20</a:t>
                      </a:r>
                      <a:r>
                        <a:rPr kumimoji="0" lang="en-US" altLang="zh-CN"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15</a:t>
                      </a:r>
                      <a:r>
                        <a:rPr kumimoji="0" lang="zh-CN" altLang="en-US" sz="1400" b="0" i="0" u="none" strike="noStrike" cap="none" normalizeH="0" baseline="0" dirty="0" smtClean="0">
                          <a:ln>
                            <a:noFill/>
                          </a:ln>
                          <a:solidFill>
                            <a:srgbClr val="C00000"/>
                          </a:solidFill>
                          <a:effectLst/>
                          <a:latin typeface="华文中宋" pitchFamily="2" charset="-122"/>
                          <a:ea typeface="华文中宋" pitchFamily="2" charset="-122"/>
                          <a:sym typeface="宋体" pitchFamily="2" charset="-122"/>
                        </a:rPr>
                        <a:t>版）》</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、《化学品安全技术说明书编写规定》、《重大危险源辨识》、《</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Arial" pitchFamily="34" charset="0"/>
                        </a:rPr>
                        <a:t>常用化学危险品贮存通则</a:t>
                      </a:r>
                      <a:r>
                        <a:rPr kumimoji="0" lang="zh-CN" altLang="en-US" sz="1400" b="0"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14"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（一）法律法规及政策概述</a:t>
            </a:r>
          </a:p>
        </p:txBody>
      </p:sp>
      <p:sp>
        <p:nvSpPr>
          <p:cNvPr id="6" name="内容占位符 2"/>
          <p:cNvSpPr txBox="1">
            <a:spLocks/>
          </p:cNvSpPr>
          <p:nvPr/>
        </p:nvSpPr>
        <p:spPr bwMode="auto">
          <a:xfrm>
            <a:off x="714375" y="1714500"/>
            <a:ext cx="7643813" cy="357188"/>
          </a:xfrm>
          <a:prstGeom prst="rect">
            <a:avLst/>
          </a:prstGeom>
          <a:noFill/>
          <a:ln w="9525">
            <a:noFill/>
            <a:miter lim="800000"/>
            <a:headEnd/>
            <a:tailEnd/>
          </a:ln>
        </p:spPr>
        <p:txBody>
          <a:bodyPr/>
          <a:lstStyle/>
          <a:p>
            <a:pPr fontAlgn="auto">
              <a:spcBef>
                <a:spcPts val="1200"/>
              </a:spcBef>
              <a:spcAft>
                <a:spcPts val="0"/>
              </a:spcAft>
              <a:buSzPct val="95000"/>
              <a:defRPr/>
            </a:pPr>
            <a:r>
              <a:rPr lang="zh-CN" altLang="en-US" sz="2000" dirty="0">
                <a:solidFill>
                  <a:srgbClr val="0000FF"/>
                </a:solidFill>
                <a:effectLst>
                  <a:outerShdw blurRad="38100" dist="38100" dir="2700000" algn="tl">
                    <a:srgbClr val="C0C0C0"/>
                  </a:outerShdw>
                </a:effectLst>
                <a:latin typeface="华文中宋" pitchFamily="2" charset="-122"/>
                <a:ea typeface="华文中宋" pitchFamily="2" charset="-122"/>
              </a:rPr>
              <a:t>其中涉及实验室安全的法律法规主要如下：</a:t>
            </a:r>
          </a:p>
        </p:txBody>
      </p:sp>
      <p:sp>
        <p:nvSpPr>
          <p:cNvPr id="7"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Tree>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管理体制</a:t>
            </a:r>
          </a:p>
        </p:txBody>
      </p:sp>
      <p:sp>
        <p:nvSpPr>
          <p:cNvPr id="77826" name="灯片编号占位符 16"/>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8C29CB42-E0AE-4FCF-BF51-A59D188975AE}" type="slidenum">
              <a:rPr lang="zh-CN" altLang="en-US" smtClean="0">
                <a:solidFill>
                  <a:schemeClr val="tx1"/>
                </a:solidFill>
                <a:latin typeface="Arial" pitchFamily="34" charset="0"/>
                <a:cs typeface="Arial" pitchFamily="34" charset="0"/>
              </a:rPr>
              <a:pPr fontAlgn="base">
                <a:spcBef>
                  <a:spcPct val="0"/>
                </a:spcBef>
                <a:spcAft>
                  <a:spcPct val="0"/>
                </a:spcAft>
                <a:defRPr/>
              </a:pPr>
              <a:t>60</a:t>
            </a:fld>
            <a:endParaRPr lang="en-US" altLang="zh-CN" smtClean="0">
              <a:solidFill>
                <a:schemeClr val="tx1"/>
              </a:solidFill>
              <a:latin typeface="Arial" pitchFamily="34" charset="0"/>
              <a:cs typeface="Arial" pitchFamily="34" charset="0"/>
            </a:endParaRPr>
          </a:p>
        </p:txBody>
      </p:sp>
      <p:sp>
        <p:nvSpPr>
          <p:cNvPr id="27" name="TextBox 26"/>
          <p:cNvSpPr txBox="1">
            <a:spLocks noChangeArrowheads="1"/>
          </p:cNvSpPr>
          <p:nvPr/>
        </p:nvSpPr>
        <p:spPr bwMode="auto">
          <a:xfrm>
            <a:off x="571500" y="1857375"/>
            <a:ext cx="8429625" cy="4294188"/>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9</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教学科研二级单位分管副院长与安全秘书</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algn="just"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a:t>
            </a:r>
            <a:r>
              <a:rPr lang="zh-CN" altLang="en-US" dirty="0" smtClean="0">
                <a:solidFill>
                  <a:srgbClr val="0000FF"/>
                </a:solidFill>
                <a:latin typeface="华文中宋" pitchFamily="2" charset="-122"/>
                <a:ea typeface="华文中宋" pitchFamily="2" charset="-122"/>
              </a:rPr>
              <a:t>分管副院长</a:t>
            </a:r>
            <a:r>
              <a:rPr lang="zh-CN" altLang="en-US" dirty="0" smtClean="0">
                <a:solidFill>
                  <a:schemeClr val="tx1"/>
                </a:solidFill>
                <a:latin typeface="华文中宋" pitchFamily="2" charset="-122"/>
                <a:ea typeface="华文中宋" pitchFamily="2" charset="-122"/>
              </a:rPr>
              <a:t>为单位实验室安全直接管理责任人，负</a:t>
            </a:r>
            <a:r>
              <a:rPr lang="zh-CN" altLang="en-US" dirty="0" smtClean="0">
                <a:solidFill>
                  <a:srgbClr val="0000FF"/>
                </a:solidFill>
                <a:latin typeface="华文中宋" pitchFamily="2" charset="-122"/>
                <a:ea typeface="华文中宋" pitchFamily="2" charset="-122"/>
              </a:rPr>
              <a:t>直接管理责任</a:t>
            </a:r>
            <a:endParaRPr lang="en-US" altLang="zh-CN" dirty="0" smtClean="0">
              <a:solidFill>
                <a:srgbClr val="0000FF"/>
              </a:solidFill>
              <a:latin typeface="华文中宋" pitchFamily="2" charset="-122"/>
              <a:ea typeface="华文中宋" pitchFamily="2" charset="-122"/>
            </a:endParaRPr>
          </a:p>
          <a:p>
            <a:pPr algn="just"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分管副院长主要工作职责为：</a:t>
            </a:r>
            <a:endParaRPr lang="en-US" altLang="zh-CN" dirty="0" smtClean="0">
              <a:solidFill>
                <a:schemeClr val="tx1"/>
              </a:solidFill>
              <a:latin typeface="华文中宋" pitchFamily="2" charset="-122"/>
              <a:ea typeface="华文中宋" pitchFamily="2" charset="-122"/>
            </a:endParaRP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1</a:t>
            </a:r>
            <a:r>
              <a:rPr lang="zh-CN" altLang="en-US" dirty="0" smtClean="0">
                <a:solidFill>
                  <a:schemeClr val="tx1"/>
                </a:solidFill>
                <a:latin typeface="华文中宋" pitchFamily="2" charset="-122"/>
                <a:ea typeface="华文中宋" pitchFamily="2" charset="-122"/>
              </a:rPr>
              <a:t>）严格执行国家及学校相关制度，制定单位实验室安全规章制度（包括实验室技术安全管理办法、应急预案等）</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2</a:t>
            </a:r>
            <a:r>
              <a:rPr lang="zh-CN" altLang="en-US" dirty="0" smtClean="0">
                <a:solidFill>
                  <a:schemeClr val="tx1"/>
                </a:solidFill>
                <a:latin typeface="华文中宋" pitchFamily="2" charset="-122"/>
                <a:ea typeface="华文中宋" pitchFamily="2" charset="-122"/>
              </a:rPr>
              <a:t>）建立健全实验室安全责任体系，与实验室签订</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实验室安全责任书</a:t>
            </a:r>
            <a:r>
              <a:rPr lang="en-US" altLang="zh-CN" dirty="0" smtClean="0">
                <a:solidFill>
                  <a:schemeClr val="tx1"/>
                </a:solidFill>
                <a:latin typeface="华文中宋" pitchFamily="2" charset="-122"/>
                <a:ea typeface="华文中宋" pitchFamily="2" charset="-122"/>
              </a:rPr>
              <a:t>》</a:t>
            </a:r>
            <a:endParaRPr lang="zh-CN" altLang="en-US" dirty="0" smtClean="0">
              <a:solidFill>
                <a:schemeClr val="tx1"/>
              </a:solidFill>
              <a:latin typeface="华文中宋" pitchFamily="2" charset="-122"/>
              <a:ea typeface="华文中宋" pitchFamily="2" charset="-122"/>
            </a:endParaRP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3</a:t>
            </a:r>
            <a:r>
              <a:rPr lang="zh-CN" altLang="en-US" dirty="0" smtClean="0">
                <a:solidFill>
                  <a:schemeClr val="tx1"/>
                </a:solidFill>
                <a:latin typeface="华文中宋" pitchFamily="2" charset="-122"/>
                <a:ea typeface="华文中宋" pitchFamily="2" charset="-122"/>
              </a:rPr>
              <a:t>）执行实验室安全准入制度，承担安全教育、告知的责任和义务，对进入实验室的人员进行教育培训</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4</a:t>
            </a:r>
            <a:r>
              <a:rPr lang="zh-CN" altLang="en-US" dirty="0" smtClean="0">
                <a:solidFill>
                  <a:schemeClr val="tx1"/>
                </a:solidFill>
                <a:latin typeface="华文中宋" pitchFamily="2" charset="-122"/>
                <a:ea typeface="华文中宋" pitchFamily="2" charset="-122"/>
              </a:rPr>
              <a:t>）组织落实科研和实验项目安全状况评价、审核工作</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5</a:t>
            </a:r>
            <a:r>
              <a:rPr lang="zh-CN" altLang="en-US" dirty="0" smtClean="0">
                <a:solidFill>
                  <a:schemeClr val="tx1"/>
                </a:solidFill>
                <a:latin typeface="华文中宋" pitchFamily="2" charset="-122"/>
                <a:ea typeface="华文中宋" pitchFamily="2" charset="-122"/>
              </a:rPr>
              <a:t>）组织落实实验室安全防范硬件设施与信息化建设工作</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6</a:t>
            </a:r>
            <a:r>
              <a:rPr lang="zh-CN" altLang="en-US" dirty="0" smtClean="0">
                <a:solidFill>
                  <a:schemeClr val="tx1"/>
                </a:solidFill>
                <a:latin typeface="华文中宋" pitchFamily="2" charset="-122"/>
                <a:ea typeface="华文中宋" pitchFamily="2" charset="-122"/>
              </a:rPr>
              <a:t>）组织并监督实验室各项安全隐患整改及管理工作</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7</a:t>
            </a:r>
            <a:r>
              <a:rPr lang="zh-CN" altLang="en-US" dirty="0" smtClean="0">
                <a:solidFill>
                  <a:schemeClr val="tx1"/>
                </a:solidFill>
                <a:latin typeface="华文中宋" pitchFamily="2" charset="-122"/>
                <a:ea typeface="华文中宋" pitchFamily="2" charset="-122"/>
              </a:rPr>
              <a:t>）配合学校开展及定期自行开展实验室安全检查，并组织落实隐患整改工作</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8</a:t>
            </a:r>
            <a:r>
              <a:rPr lang="zh-CN" altLang="en-US" dirty="0" smtClean="0">
                <a:solidFill>
                  <a:schemeClr val="tx1"/>
                </a:solidFill>
                <a:latin typeface="华文中宋" pitchFamily="2" charset="-122"/>
                <a:ea typeface="华文中宋" pitchFamily="2" charset="-122"/>
              </a:rPr>
              <a:t>）及时发布、报送相关工作通知等其他实验室安全管理工作</a:t>
            </a:r>
          </a:p>
          <a:p>
            <a:pPr algn="just" eaLnBrk="1" fontAlgn="auto" hangingPunct="1">
              <a:spcBef>
                <a:spcPts val="120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a:t>
            </a:r>
            <a:r>
              <a:rPr lang="zh-CN" altLang="en-US" dirty="0" smtClean="0">
                <a:solidFill>
                  <a:srgbClr val="0000FF"/>
                </a:solidFill>
                <a:latin typeface="华文中宋" pitchFamily="2" charset="-122"/>
                <a:ea typeface="华文中宋" pitchFamily="2" charset="-122"/>
              </a:rPr>
              <a:t>实验室安全秘书协助分管领导做好单位实验室安全管理的具体工作</a:t>
            </a:r>
          </a:p>
        </p:txBody>
      </p:sp>
      <p:sp>
        <p:nvSpPr>
          <p:cNvPr id="7"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管理体制</a:t>
            </a:r>
          </a:p>
        </p:txBody>
      </p:sp>
      <p:sp>
        <p:nvSpPr>
          <p:cNvPr id="78850" name="灯片编号占位符 16"/>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C3925178-2035-46D3-9B5E-36422D04F6A5}" type="slidenum">
              <a:rPr lang="zh-CN" altLang="en-US" smtClean="0">
                <a:solidFill>
                  <a:schemeClr val="tx1"/>
                </a:solidFill>
                <a:latin typeface="Arial" pitchFamily="34" charset="0"/>
                <a:cs typeface="Arial" pitchFamily="34" charset="0"/>
              </a:rPr>
              <a:pPr fontAlgn="base">
                <a:spcBef>
                  <a:spcPct val="0"/>
                </a:spcBef>
                <a:spcAft>
                  <a:spcPct val="0"/>
                </a:spcAft>
                <a:defRPr/>
              </a:pPr>
              <a:t>61</a:t>
            </a:fld>
            <a:endParaRPr lang="en-US" altLang="zh-CN" smtClean="0">
              <a:solidFill>
                <a:schemeClr val="tx1"/>
              </a:solidFill>
              <a:latin typeface="Arial" pitchFamily="34" charset="0"/>
              <a:cs typeface="Arial" pitchFamily="34" charset="0"/>
            </a:endParaRPr>
          </a:p>
        </p:txBody>
      </p:sp>
      <p:sp>
        <p:nvSpPr>
          <p:cNvPr id="27" name="TextBox 26"/>
          <p:cNvSpPr txBox="1">
            <a:spLocks noChangeArrowheads="1"/>
          </p:cNvSpPr>
          <p:nvPr/>
        </p:nvSpPr>
        <p:spPr bwMode="auto">
          <a:xfrm>
            <a:off x="428625" y="1857375"/>
            <a:ext cx="8643938" cy="4754563"/>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10</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实验用房责任教师（包括实验用房使用教师）</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algn="just"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a:t>
            </a:r>
            <a:r>
              <a:rPr lang="zh-CN" altLang="en-US" dirty="0" smtClean="0">
                <a:solidFill>
                  <a:srgbClr val="0000FF"/>
                </a:solidFill>
                <a:latin typeface="华文中宋" pitchFamily="2" charset="-122"/>
                <a:ea typeface="华文中宋" pitchFamily="2" charset="-122"/>
              </a:rPr>
              <a:t>实验用房的直接安全责任人</a:t>
            </a:r>
            <a:r>
              <a:rPr lang="zh-CN" altLang="en-US" dirty="0" smtClean="0">
                <a:solidFill>
                  <a:schemeClr val="tx1"/>
                </a:solidFill>
                <a:latin typeface="华文中宋" pitchFamily="2" charset="-122"/>
                <a:ea typeface="华文中宋" pitchFamily="2" charset="-122"/>
              </a:rPr>
              <a:t>，对实验用房的安全负</a:t>
            </a:r>
            <a:r>
              <a:rPr lang="zh-CN" altLang="en-US" dirty="0" smtClean="0">
                <a:solidFill>
                  <a:srgbClr val="0000FF"/>
                </a:solidFill>
                <a:latin typeface="华文中宋" pitchFamily="2" charset="-122"/>
                <a:ea typeface="华文中宋" pitchFamily="2" charset="-122"/>
              </a:rPr>
              <a:t>直接责任</a:t>
            </a:r>
            <a:endParaRPr lang="en-US" altLang="zh-CN" dirty="0" smtClean="0">
              <a:solidFill>
                <a:srgbClr val="0000FF"/>
              </a:solidFill>
              <a:latin typeface="华文中宋" pitchFamily="2" charset="-122"/>
              <a:ea typeface="华文中宋" pitchFamily="2" charset="-122"/>
            </a:endParaRPr>
          </a:p>
          <a:p>
            <a:pPr algn="just"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主要工作职责为：</a:t>
            </a:r>
            <a:endParaRPr lang="en-US" altLang="zh-CN" dirty="0" smtClean="0">
              <a:solidFill>
                <a:schemeClr val="tx1"/>
              </a:solidFill>
              <a:latin typeface="华文中宋" pitchFamily="2" charset="-122"/>
              <a:ea typeface="华文中宋" pitchFamily="2" charset="-122"/>
            </a:endParaRP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1</a:t>
            </a:r>
            <a:r>
              <a:rPr lang="zh-CN" altLang="en-US" dirty="0" smtClean="0">
                <a:solidFill>
                  <a:schemeClr val="tx1"/>
                </a:solidFill>
                <a:latin typeface="华文中宋" pitchFamily="2" charset="-122"/>
                <a:ea typeface="华文中宋" pitchFamily="2" charset="-122"/>
              </a:rPr>
              <a:t>）执行学校及教学科研二级单位相关规章制度，结合具体情况制定实验室安全管理制度（包括日常内部管理细则、各项操作规程及应急处理方法、安全隐患明示制度等）</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2</a:t>
            </a:r>
            <a:r>
              <a:rPr lang="zh-CN" altLang="en-US" dirty="0" smtClean="0">
                <a:solidFill>
                  <a:schemeClr val="tx1"/>
                </a:solidFill>
                <a:latin typeface="华文中宋" pitchFamily="2" charset="-122"/>
                <a:ea typeface="华文中宋" pitchFamily="2" charset="-122"/>
              </a:rPr>
              <a:t>）建立实验室安全责任制，与教学科研二级单位签订</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实验室安全责任书</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，与实验用房内师生员工及外来人员签订</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实验室安全责任书</a:t>
            </a:r>
            <a:r>
              <a:rPr lang="en-US" altLang="zh-CN" dirty="0" smtClean="0">
                <a:solidFill>
                  <a:schemeClr val="tx1"/>
                </a:solidFill>
                <a:latin typeface="华文中宋" pitchFamily="2" charset="-122"/>
                <a:ea typeface="华文中宋" pitchFamily="2" charset="-122"/>
              </a:rPr>
              <a:t>》</a:t>
            </a:r>
            <a:endParaRPr lang="zh-CN" altLang="en-US" dirty="0" smtClean="0">
              <a:solidFill>
                <a:schemeClr val="tx1"/>
              </a:solidFill>
              <a:latin typeface="华文中宋" pitchFamily="2" charset="-122"/>
              <a:ea typeface="华文中宋" pitchFamily="2" charset="-122"/>
            </a:endParaRP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3</a:t>
            </a:r>
            <a:r>
              <a:rPr lang="zh-CN" altLang="en-US" dirty="0" smtClean="0">
                <a:solidFill>
                  <a:schemeClr val="tx1"/>
                </a:solidFill>
                <a:latin typeface="华文中宋" pitchFamily="2" charset="-122"/>
                <a:ea typeface="华文中宋" pitchFamily="2" charset="-122"/>
              </a:rPr>
              <a:t>）执行实验室安全准入制度，承担安全教育、告知的责任和义务，对进入实验室的人员进行教育培训</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4</a:t>
            </a:r>
            <a:r>
              <a:rPr lang="zh-CN" altLang="en-US" dirty="0" smtClean="0">
                <a:solidFill>
                  <a:schemeClr val="tx1"/>
                </a:solidFill>
                <a:latin typeface="华文中宋" pitchFamily="2" charset="-122"/>
                <a:ea typeface="华文中宋" pitchFamily="2" charset="-122"/>
              </a:rPr>
              <a:t>）负责实验室安全日常管理工作，包括建立物品管理台帐、张贴安全标识及配置防护设施等</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5</a:t>
            </a:r>
            <a:r>
              <a:rPr lang="zh-CN" altLang="en-US" dirty="0" smtClean="0">
                <a:solidFill>
                  <a:schemeClr val="tx1"/>
                </a:solidFill>
                <a:latin typeface="华文中宋" pitchFamily="2" charset="-122"/>
                <a:ea typeface="华文中宋" pitchFamily="2" charset="-122"/>
              </a:rPr>
              <a:t>）负责实验室科研和实验项目安全状况的申报工作</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6</a:t>
            </a:r>
            <a:r>
              <a:rPr lang="zh-CN" altLang="en-US" dirty="0" smtClean="0">
                <a:solidFill>
                  <a:schemeClr val="tx1"/>
                </a:solidFill>
                <a:latin typeface="华文中宋" pitchFamily="2" charset="-122"/>
                <a:ea typeface="华文中宋" pitchFamily="2" charset="-122"/>
              </a:rPr>
              <a:t>）积极配合上级开展实验室安全检查，主动组织安全自查，落实安全隐患整改</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7</a:t>
            </a:r>
            <a:r>
              <a:rPr lang="zh-CN" altLang="en-US" dirty="0" smtClean="0">
                <a:solidFill>
                  <a:schemeClr val="tx1"/>
                </a:solidFill>
                <a:latin typeface="华文中宋" pitchFamily="2" charset="-122"/>
                <a:ea typeface="华文中宋" pitchFamily="2" charset="-122"/>
              </a:rPr>
              <a:t>）配合学校开展及定期自行开展实验室安全检查，并组织落实隐患整改工作</a:t>
            </a:r>
          </a:p>
          <a:p>
            <a:pPr marL="358775" indent="-87313"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8</a:t>
            </a:r>
            <a:r>
              <a:rPr lang="zh-CN" altLang="en-US" dirty="0" smtClean="0">
                <a:solidFill>
                  <a:schemeClr val="tx1"/>
                </a:solidFill>
                <a:latin typeface="华文中宋" pitchFamily="2" charset="-122"/>
                <a:ea typeface="华文中宋" pitchFamily="2" charset="-122"/>
              </a:rPr>
              <a:t>）负责实验室其他相关安全工作</a:t>
            </a:r>
          </a:p>
        </p:txBody>
      </p:sp>
      <p:sp>
        <p:nvSpPr>
          <p:cNvPr id="7"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管理体制</a:t>
            </a:r>
          </a:p>
        </p:txBody>
      </p:sp>
      <p:sp>
        <p:nvSpPr>
          <p:cNvPr id="79874" name="灯片编号占位符 16"/>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F6308D64-1118-4DB5-874E-EFFEE9195065}" type="slidenum">
              <a:rPr lang="zh-CN" altLang="en-US" smtClean="0">
                <a:solidFill>
                  <a:schemeClr val="tx1"/>
                </a:solidFill>
                <a:latin typeface="Arial" pitchFamily="34" charset="0"/>
                <a:cs typeface="Arial" pitchFamily="34" charset="0"/>
              </a:rPr>
              <a:pPr fontAlgn="base">
                <a:spcBef>
                  <a:spcPct val="0"/>
                </a:spcBef>
                <a:spcAft>
                  <a:spcPct val="0"/>
                </a:spcAft>
                <a:defRPr/>
              </a:pPr>
              <a:t>62</a:t>
            </a:fld>
            <a:endParaRPr lang="en-US" altLang="zh-CN" smtClean="0">
              <a:solidFill>
                <a:schemeClr val="tx1"/>
              </a:solidFill>
              <a:latin typeface="Arial" pitchFamily="34" charset="0"/>
              <a:cs typeface="Arial" pitchFamily="34" charset="0"/>
            </a:endParaRPr>
          </a:p>
        </p:txBody>
      </p:sp>
      <p:sp>
        <p:nvSpPr>
          <p:cNvPr id="27" name="TextBox 26"/>
          <p:cNvSpPr txBox="1">
            <a:spLocks noChangeArrowheads="1"/>
          </p:cNvSpPr>
          <p:nvPr/>
        </p:nvSpPr>
        <p:spPr bwMode="auto">
          <a:xfrm>
            <a:off x="571500" y="1857375"/>
            <a:ext cx="8429625" cy="4786313"/>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11</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实验人员与外来人员</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marL="271463" indent="-271463" algn="just"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在实验室学习、实验、工作的</a:t>
            </a:r>
            <a:r>
              <a:rPr lang="zh-CN" altLang="en-US" dirty="0" smtClean="0">
                <a:solidFill>
                  <a:srgbClr val="0000FF"/>
                </a:solidFill>
                <a:latin typeface="华文中宋" pitchFamily="2" charset="-122"/>
                <a:ea typeface="华文中宋" pitchFamily="2" charset="-122"/>
              </a:rPr>
              <a:t>师生员工</a:t>
            </a:r>
            <a:r>
              <a:rPr lang="zh-CN" altLang="en-US" dirty="0" smtClean="0">
                <a:solidFill>
                  <a:schemeClr val="tx1"/>
                </a:solidFill>
                <a:latin typeface="华文中宋" pitchFamily="2" charset="-122"/>
                <a:ea typeface="华文中宋" pitchFamily="2" charset="-122"/>
              </a:rPr>
              <a:t>及</a:t>
            </a:r>
            <a:r>
              <a:rPr lang="zh-CN" altLang="en-US" dirty="0" smtClean="0">
                <a:solidFill>
                  <a:srgbClr val="0000FF"/>
                </a:solidFill>
                <a:latin typeface="华文中宋" pitchFamily="2" charset="-122"/>
                <a:ea typeface="华文中宋" pitchFamily="2" charset="-122"/>
              </a:rPr>
              <a:t>外来人员</a:t>
            </a:r>
            <a:r>
              <a:rPr lang="zh-CN" altLang="en-US" dirty="0" smtClean="0">
                <a:solidFill>
                  <a:schemeClr val="tx1"/>
                </a:solidFill>
                <a:latin typeface="华文中宋" pitchFamily="2" charset="-122"/>
                <a:ea typeface="华文中宋" pitchFamily="2" charset="-122"/>
              </a:rPr>
              <a:t>对实验室安全和自身安全承担责任，承担</a:t>
            </a:r>
            <a:r>
              <a:rPr lang="zh-CN" altLang="en-US" dirty="0" smtClean="0">
                <a:solidFill>
                  <a:srgbClr val="0000FF"/>
                </a:solidFill>
                <a:latin typeface="华文中宋" pitchFamily="2" charset="-122"/>
                <a:ea typeface="华文中宋" pitchFamily="2" charset="-122"/>
              </a:rPr>
              <a:t>事故责任</a:t>
            </a:r>
            <a:endParaRPr lang="en-US" altLang="zh-CN" dirty="0" smtClean="0">
              <a:solidFill>
                <a:srgbClr val="0000FF"/>
              </a:solidFill>
              <a:latin typeface="华文中宋" pitchFamily="2" charset="-122"/>
              <a:ea typeface="华文中宋" pitchFamily="2" charset="-122"/>
            </a:endParaRPr>
          </a:p>
          <a:p>
            <a:pPr algn="just" eaLnBrk="1" fontAlgn="auto" hangingPunct="1">
              <a:spcBef>
                <a:spcPts val="0"/>
              </a:spcBef>
              <a:spcAft>
                <a:spcPts val="0"/>
              </a:spcAft>
              <a:buFont typeface="Wingdings" pitchFamily="2" charset="2"/>
              <a:buChar char="n"/>
              <a:defRPr/>
            </a:pPr>
            <a:r>
              <a:rPr lang="en-US" altLang="zh-CN" dirty="0" smtClean="0">
                <a:solidFill>
                  <a:schemeClr val="tx1"/>
                </a:solidFill>
                <a:latin typeface="华文中宋" pitchFamily="2" charset="-122"/>
                <a:ea typeface="华文中宋" pitchFamily="2" charset="-122"/>
              </a:rPr>
              <a:t>  </a:t>
            </a:r>
            <a:r>
              <a:rPr lang="zh-CN" altLang="en-US" dirty="0" smtClean="0">
                <a:solidFill>
                  <a:schemeClr val="tx1"/>
                </a:solidFill>
                <a:latin typeface="华文中宋" pitchFamily="2" charset="-122"/>
                <a:ea typeface="华文中宋" pitchFamily="2" charset="-122"/>
              </a:rPr>
              <a:t>严格遵守以下规定：</a:t>
            </a:r>
          </a:p>
          <a:p>
            <a:pPr marL="271463" indent="-85725"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1</a:t>
            </a:r>
            <a:r>
              <a:rPr lang="zh-CN" altLang="en-US" dirty="0" smtClean="0">
                <a:solidFill>
                  <a:schemeClr val="tx1"/>
                </a:solidFill>
                <a:latin typeface="华文中宋" pitchFamily="2" charset="-122"/>
                <a:ea typeface="华文中宋" pitchFamily="2" charset="-122"/>
              </a:rPr>
              <a:t>）须通过相关实验室安全考试，接受各级实验室安全教育培训，熟悉并严格遵守各项规章制度及本实验室安全管理制度</a:t>
            </a:r>
          </a:p>
          <a:p>
            <a:pPr marL="271463" indent="-85725"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2</a:t>
            </a:r>
            <a:r>
              <a:rPr lang="zh-CN" altLang="en-US" dirty="0" smtClean="0">
                <a:solidFill>
                  <a:schemeClr val="tx1"/>
                </a:solidFill>
                <a:latin typeface="华文中宋" pitchFamily="2" charset="-122"/>
                <a:ea typeface="华文中宋" pitchFamily="2" charset="-122"/>
              </a:rPr>
              <a:t>）严格落实安全责任制，与实验用房责任教师签订</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实验室安全责任书</a:t>
            </a:r>
            <a:r>
              <a:rPr lang="en-US" altLang="zh-CN" dirty="0" smtClean="0">
                <a:solidFill>
                  <a:schemeClr val="tx1"/>
                </a:solidFill>
                <a:latin typeface="华文中宋" pitchFamily="2" charset="-122"/>
                <a:ea typeface="华文中宋" pitchFamily="2" charset="-122"/>
              </a:rPr>
              <a:t>》</a:t>
            </a:r>
            <a:endParaRPr lang="zh-CN" altLang="en-US" dirty="0" smtClean="0">
              <a:solidFill>
                <a:schemeClr val="tx1"/>
              </a:solidFill>
              <a:latin typeface="华文中宋" pitchFamily="2" charset="-122"/>
              <a:ea typeface="华文中宋" pitchFamily="2" charset="-122"/>
            </a:endParaRPr>
          </a:p>
          <a:p>
            <a:pPr marL="271463" indent="-85725"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3</a:t>
            </a:r>
            <a:r>
              <a:rPr lang="zh-CN" altLang="en-US" dirty="0" smtClean="0">
                <a:solidFill>
                  <a:schemeClr val="tx1"/>
                </a:solidFill>
                <a:latin typeface="华文中宋" pitchFamily="2" charset="-122"/>
                <a:ea typeface="华文中宋" pitchFamily="2" charset="-122"/>
              </a:rPr>
              <a:t>）严格按照实验操作规程或实验指导书开展工作</a:t>
            </a:r>
          </a:p>
          <a:p>
            <a:pPr marL="271463" indent="-85725"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4</a:t>
            </a:r>
            <a:r>
              <a:rPr lang="zh-CN" altLang="en-US" dirty="0" smtClean="0">
                <a:solidFill>
                  <a:schemeClr val="tx1"/>
                </a:solidFill>
                <a:latin typeface="华文中宋" pitchFamily="2" charset="-122"/>
                <a:ea typeface="华文中宋" pitchFamily="2" charset="-122"/>
              </a:rPr>
              <a:t>）佩带必要的防护用具，知晓应急电话号码、应急设施及物品的位置并掌握正确的使用方法</a:t>
            </a:r>
          </a:p>
          <a:p>
            <a:pPr marL="271463" indent="-85725"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5</a:t>
            </a:r>
            <a:r>
              <a:rPr lang="zh-CN" altLang="en-US" dirty="0" smtClean="0">
                <a:solidFill>
                  <a:schemeClr val="tx1"/>
                </a:solidFill>
                <a:latin typeface="华文中宋" pitchFamily="2" charset="-122"/>
                <a:ea typeface="华文中宋" pitchFamily="2" charset="-122"/>
              </a:rPr>
              <a:t>）对实验过程中各种隐患进行实时检查</a:t>
            </a:r>
          </a:p>
          <a:p>
            <a:pPr marL="271463" indent="-85725"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6</a:t>
            </a:r>
            <a:r>
              <a:rPr lang="zh-CN" altLang="en-US" dirty="0" smtClean="0">
                <a:solidFill>
                  <a:schemeClr val="tx1"/>
                </a:solidFill>
                <a:latin typeface="华文中宋" pitchFamily="2" charset="-122"/>
                <a:ea typeface="华文中宋" pitchFamily="2" charset="-122"/>
              </a:rPr>
              <a:t>）配合各级安全责任人和管理人做好各项安全工作，排除安全隐患，避免安全事故的发生</a:t>
            </a:r>
          </a:p>
          <a:p>
            <a:pPr marL="271463" indent="-85725"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7</a:t>
            </a:r>
            <a:r>
              <a:rPr lang="zh-CN" altLang="en-US" dirty="0" smtClean="0">
                <a:solidFill>
                  <a:schemeClr val="tx1"/>
                </a:solidFill>
                <a:latin typeface="华文中宋" pitchFamily="2" charset="-122"/>
                <a:ea typeface="华文中宋" pitchFamily="2" charset="-122"/>
              </a:rPr>
              <a:t>）</a:t>
            </a:r>
            <a:r>
              <a:rPr lang="zh-CN" altLang="en-US" b="1" dirty="0" smtClean="0">
                <a:solidFill>
                  <a:srgbClr val="C00000"/>
                </a:solidFill>
                <a:latin typeface="华文中宋" pitchFamily="2" charset="-122"/>
                <a:ea typeface="华文中宋" pitchFamily="2" charset="-122"/>
              </a:rPr>
              <a:t>有权对实验室存在的安全隐患提出意见，并有权拒绝进入存在安全隐患的实验室</a:t>
            </a:r>
          </a:p>
          <a:p>
            <a:pPr marL="271463" indent="-85725" algn="just" eaLnBrk="1" fontAlgn="auto" hangingPunct="1">
              <a:spcBef>
                <a:spcPts val="0"/>
              </a:spcBef>
              <a:spcAft>
                <a:spcPts val="0"/>
              </a:spcAft>
              <a:defRPr/>
            </a:pPr>
            <a:r>
              <a:rPr lang="zh-CN" altLang="en-US" dirty="0" smtClean="0">
                <a:solidFill>
                  <a:schemeClr val="tx1"/>
                </a:solidFill>
                <a:latin typeface="华文中宋" pitchFamily="2" charset="-122"/>
                <a:ea typeface="华文中宋" pitchFamily="2" charset="-122"/>
              </a:rPr>
              <a:t>（</a:t>
            </a:r>
            <a:r>
              <a:rPr lang="en-US" altLang="zh-CN" dirty="0" smtClean="0">
                <a:solidFill>
                  <a:schemeClr val="tx1"/>
                </a:solidFill>
                <a:latin typeface="华文中宋" pitchFamily="2" charset="-122"/>
                <a:ea typeface="华文中宋" pitchFamily="2" charset="-122"/>
              </a:rPr>
              <a:t>8</a:t>
            </a:r>
            <a:r>
              <a:rPr lang="zh-CN" altLang="en-US" dirty="0" smtClean="0">
                <a:solidFill>
                  <a:schemeClr val="tx1"/>
                </a:solidFill>
                <a:latin typeface="华文中宋" pitchFamily="2" charset="-122"/>
                <a:ea typeface="华文中宋" pitchFamily="2" charset="-122"/>
              </a:rPr>
              <a:t>）因过错导致实验室安全事故发生，承担事故责任</a:t>
            </a:r>
          </a:p>
        </p:txBody>
      </p:sp>
      <p:sp>
        <p:nvSpPr>
          <p:cNvPr id="7"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灯片编号占位符 18"/>
          <p:cNvSpPr>
            <a:spLocks noGrp="1"/>
          </p:cNvSpPr>
          <p:nvPr>
            <p:ph type="sldNum" sz="quarter" idx="12"/>
          </p:nvPr>
        </p:nvSpPr>
        <p:spPr bwMode="auto">
          <a:xfrm>
            <a:off x="8310563"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79374FBA-F0E1-4CE9-A8D0-2D6168F2D6D2}" type="slidenum">
              <a:rPr lang="en-US" altLang="zh-CN" smtClean="0">
                <a:solidFill>
                  <a:schemeClr val="tx1"/>
                </a:solidFill>
                <a:latin typeface="Arial" pitchFamily="34" charset="0"/>
                <a:cs typeface="Arial" pitchFamily="34" charset="0"/>
              </a:rPr>
              <a:pPr fontAlgn="base">
                <a:spcBef>
                  <a:spcPct val="0"/>
                </a:spcBef>
                <a:spcAft>
                  <a:spcPct val="0"/>
                </a:spcAft>
                <a:defRPr/>
              </a:pPr>
              <a:t>63</a:t>
            </a:fld>
            <a:endParaRPr lang="en-US" altLang="zh-CN" smtClean="0">
              <a:solidFill>
                <a:schemeClr val="tx1"/>
              </a:solidFill>
              <a:latin typeface="Arial" pitchFamily="34" charset="0"/>
              <a:cs typeface="Arial" pitchFamily="34" charset="0"/>
            </a:endParaRPr>
          </a:p>
        </p:txBody>
      </p:sp>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第三章 准入培训与文化宣传</a:t>
            </a:r>
          </a:p>
        </p:txBody>
      </p:sp>
      <p:sp>
        <p:nvSpPr>
          <p:cNvPr id="15" name="TextBox 14"/>
          <p:cNvSpPr txBox="1">
            <a:spLocks noChangeArrowheads="1"/>
          </p:cNvSpPr>
          <p:nvPr/>
        </p:nvSpPr>
        <p:spPr bwMode="auto">
          <a:xfrm>
            <a:off x="428625" y="1785938"/>
            <a:ext cx="8572500" cy="2232025"/>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12</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实验室安全准入</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algn="just"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学校准入</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每学年初依托实验室安全教育学习与考试系统组织</a:t>
            </a:r>
            <a:r>
              <a:rPr lang="zh-CN" altLang="en-US" dirty="0" smtClean="0">
                <a:solidFill>
                  <a:srgbClr val="0000FF"/>
                </a:solidFill>
                <a:latin typeface="华文中宋" pitchFamily="2" charset="-122"/>
                <a:ea typeface="华文中宋" pitchFamily="2" charset="-122"/>
              </a:rPr>
              <a:t>安全通识考试</a:t>
            </a:r>
            <a:r>
              <a:rPr lang="zh-CN" altLang="en-US" dirty="0" smtClean="0">
                <a:solidFill>
                  <a:schemeClr val="tx1"/>
                </a:solidFill>
                <a:latin typeface="华文中宋" pitchFamily="2" charset="-122"/>
                <a:ea typeface="华文中宋" pitchFamily="2" charset="-122"/>
              </a:rPr>
              <a:t>，所有新入校学生及教职工均须通过</a:t>
            </a:r>
          </a:p>
          <a:p>
            <a:pPr algn="just"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教学科研二级单位准入</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依托安全课程考试或实验室安全教育学习与考试系统等方式，组织</a:t>
            </a:r>
            <a:r>
              <a:rPr lang="zh-CN" altLang="en-US" dirty="0" smtClean="0">
                <a:solidFill>
                  <a:srgbClr val="0000FF"/>
                </a:solidFill>
                <a:latin typeface="华文中宋" pitchFamily="2" charset="-122"/>
                <a:ea typeface="华文中宋" pitchFamily="2" charset="-122"/>
              </a:rPr>
              <a:t>学科特色实验室安全知识考试</a:t>
            </a:r>
          </a:p>
          <a:p>
            <a:pPr algn="just"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实验室准入</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依托专业培训考试或实验室安全教育学习与考试系统等方式，组织本</a:t>
            </a:r>
            <a:r>
              <a:rPr lang="zh-CN" altLang="en-US" dirty="0" smtClean="0">
                <a:solidFill>
                  <a:srgbClr val="0000FF"/>
                </a:solidFill>
                <a:latin typeface="华文中宋" pitchFamily="2" charset="-122"/>
                <a:ea typeface="华文中宋" pitchFamily="2" charset="-122"/>
              </a:rPr>
              <a:t>实验室特色安全知识（含业务操作）考试</a:t>
            </a:r>
            <a:r>
              <a:rPr lang="zh-CN" altLang="en-US" dirty="0" smtClean="0">
                <a:solidFill>
                  <a:schemeClr val="tx1"/>
                </a:solidFill>
                <a:latin typeface="华文中宋" pitchFamily="2" charset="-122"/>
                <a:ea typeface="华文中宋" pitchFamily="2" charset="-122"/>
              </a:rPr>
              <a:t>，所有进入实验室的人员均须通过</a:t>
            </a:r>
          </a:p>
        </p:txBody>
      </p:sp>
      <p:sp>
        <p:nvSpPr>
          <p:cNvPr id="19" name="TextBox 18"/>
          <p:cNvSpPr txBox="1">
            <a:spLocks noChangeArrowheads="1"/>
          </p:cNvSpPr>
          <p:nvPr/>
        </p:nvSpPr>
        <p:spPr bwMode="auto">
          <a:xfrm>
            <a:off x="500063" y="4071938"/>
            <a:ext cx="8715375" cy="2478087"/>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13</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安全教育培训</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设置实验室安全课程</a:t>
            </a:r>
            <a:r>
              <a:rPr lang="en-US" altLang="zh-CN" dirty="0" smtClean="0">
                <a:solidFill>
                  <a:schemeClr val="tx1"/>
                </a:solidFill>
                <a:latin typeface="华文中宋" pitchFamily="2" charset="-122"/>
                <a:ea typeface="华文中宋" pitchFamily="2" charset="-122"/>
              </a:rPr>
              <a:t>——</a:t>
            </a:r>
            <a:r>
              <a:rPr lang="zh-CN" altLang="en-US" dirty="0" smtClean="0">
                <a:solidFill>
                  <a:schemeClr val="tx1"/>
                </a:solidFill>
                <a:latin typeface="华文中宋" pitchFamily="2" charset="-122"/>
                <a:ea typeface="华文中宋" pitchFamily="2" charset="-122"/>
              </a:rPr>
              <a:t>鼓励开设实验室安全课程，逐步纳入教学培养体系</a:t>
            </a:r>
          </a:p>
          <a:p>
            <a:pPr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建立分级安全教育培训制度</a:t>
            </a:r>
            <a:endParaRPr lang="en-US" altLang="zh-CN" dirty="0" smtClean="0">
              <a:solidFill>
                <a:schemeClr val="tx1"/>
              </a:solidFill>
              <a:latin typeface="华文中宋" pitchFamily="2" charset="-122"/>
              <a:ea typeface="华文中宋" pitchFamily="2" charset="-122"/>
            </a:endParaRPr>
          </a:p>
          <a:p>
            <a:pPr eaLnBrk="1" fontAlgn="auto" hangingPunct="1">
              <a:spcBef>
                <a:spcPts val="0"/>
              </a:spcBef>
              <a:spcAft>
                <a:spcPts val="0"/>
              </a:spcAft>
              <a:defRPr/>
            </a:pPr>
            <a:r>
              <a:rPr lang="en-US" altLang="zh-CN" dirty="0" smtClean="0">
                <a:solidFill>
                  <a:schemeClr val="tx1"/>
                </a:solidFill>
                <a:latin typeface="华文中宋" pitchFamily="2" charset="-122"/>
                <a:ea typeface="华文中宋" pitchFamily="2" charset="-122"/>
              </a:rPr>
              <a:t>     ——</a:t>
            </a:r>
            <a:r>
              <a:rPr lang="zh-CN" altLang="en-US" dirty="0" smtClean="0">
                <a:solidFill>
                  <a:schemeClr val="tx1"/>
                </a:solidFill>
                <a:latin typeface="华文中宋" pitchFamily="2" charset="-122"/>
                <a:ea typeface="华文中宋" pitchFamily="2" charset="-122"/>
              </a:rPr>
              <a:t>学校组织</a:t>
            </a:r>
            <a:r>
              <a:rPr lang="zh-CN" altLang="en-US" dirty="0" smtClean="0">
                <a:solidFill>
                  <a:srgbClr val="0000FF"/>
                </a:solidFill>
                <a:latin typeface="华文中宋" pitchFamily="2" charset="-122"/>
                <a:ea typeface="华文中宋" pitchFamily="2" charset="-122"/>
              </a:rPr>
              <a:t>入校实验室安全教育培训</a:t>
            </a:r>
            <a:r>
              <a:rPr lang="zh-CN" altLang="en-US" dirty="0" smtClean="0">
                <a:solidFill>
                  <a:schemeClr val="tx1"/>
                </a:solidFill>
                <a:latin typeface="华文中宋" pitchFamily="2" charset="-122"/>
                <a:ea typeface="华文中宋" pitchFamily="2" charset="-122"/>
              </a:rPr>
              <a:t>，每学年组织新入校的教职工和学生参加</a:t>
            </a:r>
            <a:endParaRPr lang="en-US" altLang="zh-CN" dirty="0" smtClean="0">
              <a:solidFill>
                <a:schemeClr val="tx1"/>
              </a:solidFill>
              <a:latin typeface="华文中宋" pitchFamily="2" charset="-122"/>
              <a:ea typeface="华文中宋" pitchFamily="2" charset="-122"/>
            </a:endParaRPr>
          </a:p>
          <a:p>
            <a:pPr marL="803275" indent="-803275" eaLnBrk="1" fontAlgn="auto" hangingPunct="1">
              <a:spcBef>
                <a:spcPts val="0"/>
              </a:spcBef>
              <a:spcAft>
                <a:spcPts val="0"/>
              </a:spcAft>
              <a:defRPr/>
            </a:pPr>
            <a:r>
              <a:rPr lang="en-US" altLang="zh-CN" dirty="0" smtClean="0">
                <a:solidFill>
                  <a:schemeClr val="tx1"/>
                </a:solidFill>
                <a:latin typeface="华文中宋" pitchFamily="2" charset="-122"/>
                <a:ea typeface="华文中宋" pitchFamily="2" charset="-122"/>
              </a:rPr>
              <a:t>     ——</a:t>
            </a:r>
            <a:r>
              <a:rPr lang="zh-CN" altLang="en-US" dirty="0" smtClean="0">
                <a:solidFill>
                  <a:schemeClr val="tx1"/>
                </a:solidFill>
                <a:latin typeface="华文中宋" pitchFamily="2" charset="-122"/>
                <a:ea typeface="华文中宋" pitchFamily="2" charset="-122"/>
              </a:rPr>
              <a:t>教学科研二级单位负责开展</a:t>
            </a:r>
            <a:r>
              <a:rPr lang="zh-CN" altLang="en-US" dirty="0" smtClean="0">
                <a:solidFill>
                  <a:srgbClr val="0000FF"/>
                </a:solidFill>
                <a:latin typeface="华文中宋" pitchFamily="2" charset="-122"/>
                <a:ea typeface="华文中宋" pitchFamily="2" charset="-122"/>
              </a:rPr>
              <a:t>普及性实验室安全教育培训</a:t>
            </a:r>
            <a:r>
              <a:rPr lang="zh-CN" altLang="en-US" dirty="0" smtClean="0">
                <a:solidFill>
                  <a:schemeClr val="tx1"/>
                </a:solidFill>
                <a:latin typeface="华文中宋" pitchFamily="2" charset="-122"/>
                <a:ea typeface="华文中宋" pitchFamily="2" charset="-122"/>
              </a:rPr>
              <a:t>，定期组织安全教育培训和安全知识讲座</a:t>
            </a:r>
            <a:endParaRPr lang="en-US" altLang="zh-CN" dirty="0" smtClean="0">
              <a:solidFill>
                <a:schemeClr val="tx1"/>
              </a:solidFill>
              <a:latin typeface="华文中宋" pitchFamily="2" charset="-122"/>
              <a:ea typeface="华文中宋" pitchFamily="2" charset="-122"/>
            </a:endParaRPr>
          </a:p>
          <a:p>
            <a:pPr marL="803275" indent="-803275" eaLnBrk="1" fontAlgn="auto" hangingPunct="1">
              <a:spcBef>
                <a:spcPts val="0"/>
              </a:spcBef>
              <a:spcAft>
                <a:spcPts val="0"/>
              </a:spcAft>
              <a:defRPr/>
            </a:pPr>
            <a:r>
              <a:rPr lang="en-US" altLang="zh-CN" dirty="0" smtClean="0">
                <a:solidFill>
                  <a:schemeClr val="tx1"/>
                </a:solidFill>
                <a:latin typeface="华文中宋" pitchFamily="2" charset="-122"/>
                <a:ea typeface="华文中宋" pitchFamily="2" charset="-122"/>
              </a:rPr>
              <a:t>     ——</a:t>
            </a:r>
            <a:r>
              <a:rPr lang="zh-CN" altLang="en-US" dirty="0" smtClean="0">
                <a:solidFill>
                  <a:schemeClr val="tx1"/>
                </a:solidFill>
                <a:latin typeface="华文中宋" pitchFamily="2" charset="-122"/>
                <a:ea typeface="华文中宋" pitchFamily="2" charset="-122"/>
              </a:rPr>
              <a:t>实验用房责任教师负责开展</a:t>
            </a:r>
            <a:r>
              <a:rPr lang="zh-CN" altLang="en-US" dirty="0" smtClean="0">
                <a:solidFill>
                  <a:srgbClr val="0000FF"/>
                </a:solidFill>
                <a:latin typeface="华文中宋" pitchFamily="2" charset="-122"/>
                <a:ea typeface="华文中宋" pitchFamily="2" charset="-122"/>
              </a:rPr>
              <a:t>针对性实验室安全教育培训（含业务培训）</a:t>
            </a:r>
            <a:r>
              <a:rPr lang="zh-CN" altLang="en-US" dirty="0" smtClean="0">
                <a:solidFill>
                  <a:schemeClr val="tx1"/>
                </a:solidFill>
                <a:latin typeface="华文中宋" pitchFamily="2" charset="-122"/>
                <a:ea typeface="华文中宋" pitchFamily="2" charset="-122"/>
              </a:rPr>
              <a:t>，针对进入本实验用房的人员</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灯片编号占位符 18"/>
          <p:cNvSpPr>
            <a:spLocks noGrp="1"/>
          </p:cNvSpPr>
          <p:nvPr>
            <p:ph type="sldNum" sz="quarter" idx="12"/>
          </p:nvPr>
        </p:nvSpPr>
        <p:spPr bwMode="auto">
          <a:xfrm>
            <a:off x="8310563"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4B708460-BDAE-40E2-B8ED-5853844060BE}" type="slidenum">
              <a:rPr lang="en-US" altLang="zh-CN" smtClean="0">
                <a:solidFill>
                  <a:schemeClr val="tx1"/>
                </a:solidFill>
                <a:latin typeface="Arial" pitchFamily="34" charset="0"/>
                <a:cs typeface="Arial" pitchFamily="34" charset="0"/>
              </a:rPr>
              <a:pPr fontAlgn="base">
                <a:spcBef>
                  <a:spcPct val="0"/>
                </a:spcBef>
                <a:spcAft>
                  <a:spcPct val="0"/>
                </a:spcAft>
                <a:defRPr/>
              </a:pPr>
              <a:t>64</a:t>
            </a:fld>
            <a:endParaRPr lang="en-US" altLang="zh-CN" smtClean="0">
              <a:solidFill>
                <a:schemeClr val="tx1"/>
              </a:solidFill>
              <a:latin typeface="Arial" pitchFamily="34" charset="0"/>
              <a:cs typeface="Arial" pitchFamily="34" charset="0"/>
            </a:endParaRPr>
          </a:p>
        </p:txBody>
      </p:sp>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第三章 准入培训与文化宣传</a:t>
            </a:r>
          </a:p>
        </p:txBody>
      </p:sp>
      <p:sp>
        <p:nvSpPr>
          <p:cNvPr id="15" name="TextBox 14"/>
          <p:cNvSpPr txBox="1">
            <a:spLocks noChangeArrowheads="1"/>
          </p:cNvSpPr>
          <p:nvPr/>
        </p:nvSpPr>
        <p:spPr bwMode="auto">
          <a:xfrm>
            <a:off x="428625" y="1785938"/>
            <a:ext cx="8358188" cy="1092200"/>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14</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特殊人员准入及培训</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algn="just"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  交换（交流）生、兼职教授（博导）、外教、访问学者、交流访问人员等人员，</a:t>
            </a:r>
            <a:endParaRPr lang="en-US" altLang="zh-CN" dirty="0" smtClean="0">
              <a:solidFill>
                <a:schemeClr val="tx1"/>
              </a:solidFill>
              <a:latin typeface="华文中宋" pitchFamily="2" charset="-122"/>
              <a:ea typeface="华文中宋" pitchFamily="2" charset="-122"/>
            </a:endParaRPr>
          </a:p>
          <a:p>
            <a:pPr algn="just" eaLnBrk="1" fontAlgn="auto" hangingPunct="1">
              <a:spcBef>
                <a:spcPts val="0"/>
              </a:spcBef>
              <a:spcAft>
                <a:spcPts val="0"/>
              </a:spcAft>
              <a:defRPr/>
            </a:pPr>
            <a:r>
              <a:rPr lang="en-US" altLang="zh-CN" dirty="0">
                <a:solidFill>
                  <a:schemeClr val="tx1"/>
                </a:solidFill>
                <a:latin typeface="华文中宋" pitchFamily="2" charset="-122"/>
                <a:ea typeface="华文中宋" pitchFamily="2" charset="-122"/>
              </a:rPr>
              <a:t> </a:t>
            </a:r>
            <a:r>
              <a:rPr lang="en-US" altLang="zh-CN" dirty="0" smtClean="0">
                <a:solidFill>
                  <a:schemeClr val="tx1"/>
                </a:solidFill>
                <a:latin typeface="华文中宋" pitchFamily="2" charset="-122"/>
                <a:ea typeface="华文中宋" pitchFamily="2" charset="-122"/>
              </a:rPr>
              <a:t> </a:t>
            </a:r>
            <a:r>
              <a:rPr lang="zh-CN" altLang="en-US" dirty="0" smtClean="0">
                <a:solidFill>
                  <a:schemeClr val="tx1"/>
                </a:solidFill>
                <a:latin typeface="华文中宋" pitchFamily="2" charset="-122"/>
                <a:ea typeface="华文中宋" pitchFamily="2" charset="-122"/>
              </a:rPr>
              <a:t>  由承接单位（含教学科研二级单位）负责其安全准入教育与培训</a:t>
            </a:r>
          </a:p>
        </p:txBody>
      </p:sp>
      <p:sp>
        <p:nvSpPr>
          <p:cNvPr id="19" name="TextBox 18"/>
          <p:cNvSpPr txBox="1">
            <a:spLocks noChangeArrowheads="1"/>
          </p:cNvSpPr>
          <p:nvPr/>
        </p:nvSpPr>
        <p:spPr bwMode="auto">
          <a:xfrm>
            <a:off x="428625" y="3511550"/>
            <a:ext cx="8501063" cy="1722438"/>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eaLnBrk="1" fontAlgn="auto" hangingPunct="1">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15</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安全文化宣传</a:t>
            </a:r>
            <a:endPar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endParaRPr>
          </a:p>
          <a:p>
            <a:pPr marL="358775" indent="-358775" eaLnBrk="1" fontAlgn="auto" hangingPunct="1">
              <a:spcBef>
                <a:spcPts val="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鼓励教学科研二级单位及实验室采取多元化文化宣传手段普及实验室安全知识，培养师生实验室安全意识</a:t>
            </a:r>
          </a:p>
          <a:p>
            <a:pPr marL="358775" indent="-358775" eaLnBrk="1" fontAlgn="auto" hangingPunct="1">
              <a:spcBef>
                <a:spcPts val="600"/>
              </a:spcBef>
              <a:spcAft>
                <a:spcPts val="0"/>
              </a:spcAft>
              <a:buFont typeface="Wingdings" pitchFamily="2" charset="2"/>
              <a:buChar char="n"/>
              <a:defRPr/>
            </a:pPr>
            <a:r>
              <a:rPr lang="zh-CN" altLang="en-US" dirty="0" smtClean="0">
                <a:solidFill>
                  <a:schemeClr val="tx1"/>
                </a:solidFill>
                <a:latin typeface="华文中宋" pitchFamily="2" charset="-122"/>
                <a:ea typeface="华文中宋" pitchFamily="2" charset="-122"/>
              </a:rPr>
              <a:t>定期开展实验室安全文化活动，在校园内大力营造实验室安全文化氛围，提高广大师生对实验室安全的关注度</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灯片编号占位符 18"/>
          <p:cNvSpPr>
            <a:spLocks noGrp="1"/>
          </p:cNvSpPr>
          <p:nvPr>
            <p:ph type="sldNum" sz="quarter" idx="12"/>
          </p:nvPr>
        </p:nvSpPr>
        <p:spPr bwMode="auto">
          <a:xfrm>
            <a:off x="828675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CF01D573-98CE-42A7-BB23-FD23BBA9F2AD}" type="slidenum">
              <a:rPr lang="en-US" altLang="zh-CN" smtClean="0">
                <a:solidFill>
                  <a:schemeClr val="tx1"/>
                </a:solidFill>
                <a:latin typeface="Arial" pitchFamily="34" charset="0"/>
                <a:cs typeface="Arial" pitchFamily="34" charset="0"/>
              </a:rPr>
              <a:pPr fontAlgn="base">
                <a:spcBef>
                  <a:spcPct val="0"/>
                </a:spcBef>
                <a:spcAft>
                  <a:spcPct val="0"/>
                </a:spcAft>
                <a:defRPr/>
              </a:pPr>
              <a:t>65</a:t>
            </a:fld>
            <a:endParaRPr lang="en-US" altLang="zh-CN" smtClean="0">
              <a:solidFill>
                <a:schemeClr val="tx1"/>
              </a:solidFill>
              <a:latin typeface="Arial" pitchFamily="34" charset="0"/>
              <a:cs typeface="Arial" pitchFamily="34" charset="0"/>
            </a:endParaRPr>
          </a:p>
        </p:txBody>
      </p:sp>
      <p:sp>
        <p:nvSpPr>
          <p:cNvPr id="16"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第四章  主要管理内容</a:t>
            </a:r>
          </a:p>
        </p:txBody>
      </p:sp>
      <p:graphicFrame>
        <p:nvGraphicFramePr>
          <p:cNvPr id="15" name="图示 14"/>
          <p:cNvGraphicFramePr/>
          <p:nvPr/>
        </p:nvGraphicFramePr>
        <p:xfrm>
          <a:off x="928662" y="1785926"/>
          <a:ext cx="7286676" cy="47149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 name="AutoShape 34"/>
          <p:cNvSpPr>
            <a:spLocks noChangeArrowheads="1"/>
          </p:cNvSpPr>
          <p:nvPr/>
        </p:nvSpPr>
        <p:spPr bwMode="auto">
          <a:xfrm>
            <a:off x="679450" y="1857375"/>
            <a:ext cx="892175" cy="4529138"/>
          </a:xfrm>
          <a:prstGeom prst="roundRect">
            <a:avLst>
              <a:gd name="adj" fmla="val 4167"/>
            </a:avLst>
          </a:prstGeom>
          <a:noFill/>
          <a:ln w="9525" algn="ctr">
            <a:noFill/>
            <a:round/>
            <a:headEnd/>
            <a:tailEnd/>
          </a:ln>
          <a:effectLst/>
        </p:spPr>
        <p:txBody>
          <a:bodyPr vert="eaVert" lIns="144000" anchor="ctr"/>
          <a:lstStyle/>
          <a:p>
            <a:pPr algn="ctr" fontAlgn="auto">
              <a:spcBef>
                <a:spcPct val="20000"/>
              </a:spcBef>
              <a:spcAft>
                <a:spcPts val="0"/>
              </a:spcAft>
              <a:buFont typeface="Arial" pitchFamily="34" charset="0"/>
              <a:buNone/>
              <a:defRPr/>
            </a:pPr>
            <a:r>
              <a:rPr lang="zh-CN" altLang="en-US" sz="28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细化管理内容</a:t>
            </a:r>
            <a:r>
              <a:rPr lang="en-US" altLang="zh-CN" sz="28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8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十一项</a:t>
            </a:r>
            <a:r>
              <a:rPr lang="en-US" altLang="zh-CN" sz="28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endParaRPr lang="zh-CN" altLang="en-US" sz="28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灯片编号占位符 18"/>
          <p:cNvSpPr>
            <a:spLocks noGrp="1"/>
          </p:cNvSpPr>
          <p:nvPr>
            <p:ph type="sldNum" sz="quarter" idx="12"/>
          </p:nvPr>
        </p:nvSpPr>
        <p:spPr bwMode="auto">
          <a:xfrm>
            <a:off x="8382000" y="6357938"/>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34F57CF9-A743-422B-94C0-A68E24909315}" type="slidenum">
              <a:rPr lang="en-US" altLang="zh-CN" smtClean="0">
                <a:solidFill>
                  <a:schemeClr val="tx1"/>
                </a:solidFill>
                <a:latin typeface="Arial" pitchFamily="34" charset="0"/>
                <a:cs typeface="Arial" pitchFamily="34" charset="0"/>
              </a:rPr>
              <a:pPr fontAlgn="base">
                <a:spcBef>
                  <a:spcPct val="0"/>
                </a:spcBef>
                <a:spcAft>
                  <a:spcPct val="0"/>
                </a:spcAft>
                <a:defRPr/>
              </a:pPr>
              <a:t>66</a:t>
            </a:fld>
            <a:endParaRPr lang="en-US" altLang="zh-CN" smtClean="0">
              <a:solidFill>
                <a:schemeClr val="tx1"/>
              </a:solidFill>
              <a:latin typeface="Arial" pitchFamily="34" charset="0"/>
              <a:cs typeface="Arial" pitchFamily="34" charset="0"/>
            </a:endParaRPr>
          </a:p>
        </p:txBody>
      </p:sp>
      <p:sp>
        <p:nvSpPr>
          <p:cNvPr id="23" name="矩形 22"/>
          <p:cNvSpPr/>
          <p:nvPr/>
        </p:nvSpPr>
        <p:spPr>
          <a:xfrm>
            <a:off x="642938" y="5786438"/>
            <a:ext cx="8215312" cy="830262"/>
          </a:xfrm>
          <a:prstGeom prst="rect">
            <a:avLst/>
          </a:prstGeom>
        </p:spPr>
        <p:txBody>
          <a:bodyPr>
            <a:spAutoFit/>
          </a:bodyPr>
          <a:lstStyle/>
          <a:p>
            <a:pPr algn="just" fontAlgn="auto">
              <a:spcBef>
                <a:spcPts val="0"/>
              </a:spcBef>
              <a:spcAft>
                <a:spcPts val="0"/>
              </a:spcAft>
              <a:defRPr/>
            </a:pPr>
            <a:r>
              <a:rPr lang="en-US" altLang="zh-CN" sz="1600" dirty="0">
                <a:latin typeface="华文中宋" pitchFamily="2" charset="-122"/>
                <a:ea typeface="华文中宋" pitchFamily="2" charset="-122"/>
              </a:rPr>
              <a:t>    </a:t>
            </a:r>
            <a:r>
              <a:rPr lang="en-US" altLang="zh-CN" sz="1600" dirty="0">
                <a:solidFill>
                  <a:srgbClr val="0000FF"/>
                </a:solidFill>
                <a:latin typeface="华文中宋" pitchFamily="2" charset="-122"/>
                <a:ea typeface="华文中宋" pitchFamily="2" charset="-122"/>
              </a:rPr>
              <a:t>《</a:t>
            </a:r>
            <a:r>
              <a:rPr lang="zh-CN" altLang="en-US" sz="1600" dirty="0">
                <a:solidFill>
                  <a:srgbClr val="0000FF"/>
                </a:solidFill>
                <a:latin typeface="华文中宋" pitchFamily="2" charset="-122"/>
                <a:ea typeface="华文中宋" pitchFamily="2" charset="-122"/>
              </a:rPr>
              <a:t>北京科技大学危险化学品管理办法</a:t>
            </a:r>
            <a:r>
              <a:rPr lang="en-US" altLang="zh-CN" sz="1600" dirty="0">
                <a:solidFill>
                  <a:srgbClr val="0000FF"/>
                </a:solidFill>
                <a:latin typeface="华文中宋" pitchFamily="2" charset="-122"/>
                <a:ea typeface="华文中宋" pitchFamily="2" charset="-122"/>
              </a:rPr>
              <a:t>》</a:t>
            </a:r>
            <a:r>
              <a:rPr lang="zh-CN" altLang="en-US" sz="1600" dirty="0">
                <a:latin typeface="华文中宋" pitchFamily="2" charset="-122"/>
                <a:ea typeface="华文中宋" pitchFamily="2" charset="-122"/>
              </a:rPr>
              <a:t>修订中，目前仍执行</a:t>
            </a:r>
            <a:r>
              <a:rPr lang="en-US" altLang="zh-CN" sz="1600" kern="100" dirty="0">
                <a:latin typeface="华文中宋" pitchFamily="2" charset="-122"/>
                <a:ea typeface="华文中宋" pitchFamily="2" charset="-122"/>
                <a:cs typeface="Times New Roman"/>
              </a:rPr>
              <a:t>《</a:t>
            </a:r>
            <a:r>
              <a:rPr lang="zh-CN" altLang="en-US" sz="1600" kern="100" dirty="0">
                <a:latin typeface="华文中宋" pitchFamily="2" charset="-122"/>
                <a:ea typeface="华文中宋" pitchFamily="2" charset="-122"/>
                <a:cs typeface="Times New Roman"/>
              </a:rPr>
              <a:t>北京科技大学危险化学品安全管理条例</a:t>
            </a:r>
            <a:r>
              <a:rPr lang="en-US" altLang="zh-CN" sz="1600" kern="100" dirty="0">
                <a:latin typeface="华文中宋" pitchFamily="2" charset="-122"/>
                <a:ea typeface="华文中宋" pitchFamily="2" charset="-122"/>
                <a:cs typeface="Times New Roman"/>
              </a:rPr>
              <a:t>》</a:t>
            </a:r>
            <a:r>
              <a:rPr lang="zh-CN" altLang="en-US" sz="1600" kern="100" dirty="0">
                <a:latin typeface="华文中宋" pitchFamily="2" charset="-122"/>
                <a:ea typeface="华文中宋" pitchFamily="2" charset="-122"/>
                <a:cs typeface="Times New Roman"/>
              </a:rPr>
              <a:t>、</a:t>
            </a:r>
            <a:r>
              <a:rPr lang="zh-CN" sz="1600" kern="100" dirty="0">
                <a:latin typeface="华文中宋" pitchFamily="2" charset="-122"/>
                <a:ea typeface="华文中宋" pitchFamily="2" charset="-122"/>
                <a:cs typeface="Times New Roman"/>
              </a:rPr>
              <a:t>《北京科技大学危险化学品安全管理补充规定》</a:t>
            </a:r>
            <a:r>
              <a:rPr lang="zh-CN" altLang="en-US" sz="1600" kern="100" dirty="0">
                <a:latin typeface="华文中宋" pitchFamily="2" charset="-122"/>
                <a:ea typeface="华文中宋" pitchFamily="2" charset="-122"/>
                <a:cs typeface="Times New Roman"/>
              </a:rPr>
              <a:t>、</a:t>
            </a:r>
            <a:r>
              <a:rPr lang="zh-CN" sz="1600" kern="100" dirty="0">
                <a:latin typeface="华文中宋" pitchFamily="2" charset="-122"/>
                <a:ea typeface="华文中宋" pitchFamily="2" charset="-122"/>
                <a:cs typeface="Times New Roman"/>
              </a:rPr>
              <a:t> 《北京科技大学易制毒化学品安全管理规定》</a:t>
            </a:r>
            <a:r>
              <a:rPr lang="zh-CN" altLang="en-US" sz="1600" kern="100" dirty="0">
                <a:latin typeface="华文中宋" pitchFamily="2" charset="-122"/>
                <a:ea typeface="华文中宋" pitchFamily="2" charset="-122"/>
                <a:cs typeface="Times New Roman"/>
              </a:rPr>
              <a:t>、</a:t>
            </a:r>
            <a:r>
              <a:rPr lang="zh-CN" sz="1600" kern="100" dirty="0">
                <a:latin typeface="华文中宋" pitchFamily="2" charset="-122"/>
                <a:ea typeface="华文中宋" pitchFamily="2" charset="-122"/>
                <a:cs typeface="Times New Roman"/>
              </a:rPr>
              <a:t> 《北京科技大学实验室危险化学品废物处理实施办法》</a:t>
            </a:r>
            <a:r>
              <a:rPr lang="zh-CN" altLang="en-US" sz="1600" kern="100" dirty="0">
                <a:latin typeface="华文中宋" pitchFamily="2" charset="-122"/>
                <a:ea typeface="华文中宋" pitchFamily="2" charset="-122"/>
                <a:cs typeface="Times New Roman"/>
              </a:rPr>
              <a:t>。</a:t>
            </a:r>
            <a:endParaRPr lang="zh-CN" altLang="en-US" dirty="0">
              <a:latin typeface="+mn-lt"/>
              <a:ea typeface="+mn-ea"/>
            </a:endParaRP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第四章 主要管理内容</a:t>
            </a:r>
          </a:p>
        </p:txBody>
      </p:sp>
      <p:sp>
        <p:nvSpPr>
          <p:cNvPr id="13" name="TextBox 12"/>
          <p:cNvSpPr txBox="1">
            <a:spLocks noChangeArrowheads="1"/>
          </p:cNvSpPr>
          <p:nvPr/>
        </p:nvSpPr>
        <p:spPr bwMode="auto">
          <a:xfrm>
            <a:off x="571500" y="1801813"/>
            <a:ext cx="8501063" cy="1646237"/>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16</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危险化学品安全管理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按规定申领、储存和使用，并做好耗用和消纳记录</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储存、使用场地应符合要求，张贴安全警示标识，配备安全设施和防护用品，明示应急处置方式</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具体参照</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北京科技大学危险化学品管理办法</a:t>
            </a:r>
            <a:r>
              <a:rPr lang="en-US" altLang="zh-CN" dirty="0" smtClean="0">
                <a:latin typeface="华文中宋" pitchFamily="2" charset="-122"/>
                <a:ea typeface="华文中宋" pitchFamily="2" charset="-122"/>
              </a:rPr>
              <a:t>》</a:t>
            </a:r>
            <a:endParaRPr lang="en-US" altLang="zh-CN" dirty="0">
              <a:latin typeface="华文中宋" pitchFamily="2" charset="-122"/>
              <a:ea typeface="华文中宋" pitchFamily="2" charset="-122"/>
            </a:endParaRPr>
          </a:p>
        </p:txBody>
      </p:sp>
      <p:sp>
        <p:nvSpPr>
          <p:cNvPr id="14" name="TextBox 13"/>
          <p:cNvSpPr txBox="1">
            <a:spLocks noChangeArrowheads="1"/>
          </p:cNvSpPr>
          <p:nvPr/>
        </p:nvSpPr>
        <p:spPr bwMode="auto">
          <a:xfrm>
            <a:off x="571500" y="3643313"/>
            <a:ext cx="8501063" cy="1924050"/>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17</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危险废弃物安全管理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危险化学品废弃物的处置</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实验室临时存储，教学科研二级单位根据情况建设专门临时存放点，学校加强集中消纳的组织</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有毒有害气体的排放</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实验室须配置通风设施，教学科研二级单位须在相应楼宇安装气体净化装置或采取其他防护措施，定期检修保养</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具体参照</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北京科技大学危险化学品管理办法</a:t>
            </a:r>
            <a:r>
              <a:rPr lang="en-US" altLang="zh-CN" dirty="0" smtClean="0">
                <a:latin typeface="华文中宋" pitchFamily="2" charset="-122"/>
                <a:ea typeface="华文中宋" pitchFamily="2" charset="-122"/>
              </a:rPr>
              <a:t>》</a:t>
            </a:r>
            <a:endParaRPr lang="zh-CN" altLang="en-US" dirty="0" smtClean="0">
              <a:latin typeface="华文中宋" pitchFamily="2" charset="-122"/>
              <a:ea typeface="华文中宋" pitchFamily="2" charset="-122"/>
            </a:endParaRPr>
          </a:p>
        </p:txBody>
      </p:sp>
      <p:sp>
        <p:nvSpPr>
          <p:cNvPr id="8" name="线形标注 2 7"/>
          <p:cNvSpPr/>
          <p:nvPr/>
        </p:nvSpPr>
        <p:spPr>
          <a:xfrm>
            <a:off x="5000625" y="1022350"/>
            <a:ext cx="3714750" cy="2401888"/>
          </a:xfrm>
          <a:prstGeom prst="borderCallout2">
            <a:avLst>
              <a:gd name="adj1" fmla="val 18750"/>
              <a:gd name="adj2" fmla="val -8333"/>
              <a:gd name="adj3" fmla="val 18750"/>
              <a:gd name="adj4" fmla="val -16667"/>
              <a:gd name="adj5" fmla="val 51688"/>
              <a:gd name="adj6" fmla="val -40689"/>
            </a:avLst>
          </a:prstGeom>
        </p:spPr>
        <p:style>
          <a:lnRef idx="2">
            <a:schemeClr val="dk1"/>
          </a:lnRef>
          <a:fillRef idx="1">
            <a:schemeClr val="lt1"/>
          </a:fillRef>
          <a:effectRef idx="0">
            <a:schemeClr val="dk1"/>
          </a:effectRef>
          <a:fontRef idx="minor">
            <a:schemeClr val="dk1"/>
          </a:fontRef>
        </p:style>
        <p:txBody>
          <a:bodyPr anchor="ctr"/>
          <a:lstStyle/>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严禁私自购买危险化学品</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必须按规定办理审批手续（填写申请表）</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使用必须双人收发、双人管理</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妥善保管</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使用必须做好耗用记录（使用登记簿）</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易反应的分开存放</a:t>
            </a:r>
            <a:endParaRPr lang="en-US" altLang="zh-CN" dirty="0">
              <a:latin typeface="华文中宋" pitchFamily="2" charset="-122"/>
              <a:ea typeface="华文中宋" pitchFamily="2" charset="-122"/>
            </a:endParaRPr>
          </a:p>
        </p:txBody>
      </p:sp>
      <p:sp>
        <p:nvSpPr>
          <p:cNvPr id="9" name="线形标注 2 8"/>
          <p:cNvSpPr/>
          <p:nvPr/>
        </p:nvSpPr>
        <p:spPr>
          <a:xfrm>
            <a:off x="5000625" y="2643188"/>
            <a:ext cx="3714750" cy="2071687"/>
          </a:xfrm>
          <a:prstGeom prst="borderCallout2">
            <a:avLst>
              <a:gd name="adj1" fmla="val 18750"/>
              <a:gd name="adj2" fmla="val -8333"/>
              <a:gd name="adj3" fmla="val 18750"/>
              <a:gd name="adj4" fmla="val -16667"/>
              <a:gd name="adj5" fmla="val 51688"/>
              <a:gd name="adj6" fmla="val -40689"/>
            </a:avLst>
          </a:prstGeom>
        </p:spPr>
        <p:style>
          <a:lnRef idx="2">
            <a:schemeClr val="dk1"/>
          </a:lnRef>
          <a:fillRef idx="1">
            <a:schemeClr val="lt1"/>
          </a:fillRef>
          <a:effectRef idx="0">
            <a:schemeClr val="dk1"/>
          </a:effectRef>
          <a:fontRef idx="minor">
            <a:schemeClr val="dk1"/>
          </a:fontRef>
        </p:style>
        <p:txBody>
          <a:bodyPr anchor="ctr"/>
          <a:lstStyle/>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严禁随意倾倒废液，随意丢弃废弃试剂瓶</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设定单独区域存放</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成份、浓度等信息要明确标识</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合理利用，减少废弃物产生（中和反应、无害化处理）</a:t>
            </a:r>
            <a:endParaRPr lang="en-US" altLang="zh-CN" dirty="0">
              <a:latin typeface="华文中宋" pitchFamily="2" charset="-122"/>
              <a:ea typeface="华文中宋" pitchFamily="2" charset="-122"/>
            </a:endParaRPr>
          </a:p>
        </p:txBody>
      </p:sp>
      <p:sp>
        <p:nvSpPr>
          <p:cNvPr id="12"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grpId="1" nodeType="clickEffect">
                                  <p:stCondLst>
                                    <p:cond delay="0"/>
                                  </p:stCondLst>
                                  <p:childTnLst>
                                    <p:animEffect transition="out" filter="blinds(horizontal)">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xit" presetSubtype="10" fill="hold" grpId="1" nodeType="clickEffect">
                                  <p:stCondLst>
                                    <p:cond delay="0"/>
                                  </p:stCondLst>
                                  <p:childTnLst>
                                    <p:animEffect transition="out" filter="blinds(horizontal)">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灯片编号占位符 10"/>
          <p:cNvSpPr txBox="1">
            <a:spLocks/>
          </p:cNvSpPr>
          <p:nvPr/>
        </p:nvSpPr>
        <p:spPr bwMode="auto">
          <a:xfrm>
            <a:off x="8382000" y="6350000"/>
            <a:ext cx="762000" cy="365125"/>
          </a:xfrm>
          <a:prstGeom prst="rect">
            <a:avLst/>
          </a:prstGeom>
          <a:noFill/>
          <a:ln w="9525">
            <a:noFill/>
            <a:miter lim="800000"/>
            <a:headEnd/>
            <a:tailEnd/>
          </a:ln>
        </p:spPr>
        <p:txBody>
          <a:bodyPr lIns="45720" rIns="45720" anchor="ctr"/>
          <a:lstStyle/>
          <a:p>
            <a:pPr algn="ctr"/>
            <a:fld id="{809C031E-742C-4D59-ABCB-94179CF64329}" type="slidenum">
              <a:rPr lang="en-US" altLang="zh-CN" sz="1100">
                <a:ea typeface="黑体" pitchFamily="2" charset="-122"/>
                <a:cs typeface="Arial" pitchFamily="34" charset="0"/>
              </a:rPr>
              <a:pPr algn="ctr"/>
              <a:t>67</a:t>
            </a:fld>
            <a:endParaRPr lang="en-US" altLang="zh-CN" sz="1100">
              <a:ea typeface="黑体" pitchFamily="2" charset="-122"/>
              <a:cs typeface="Arial" pitchFamily="34" charset="0"/>
            </a:endParaRP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第四章 主要管理内容</a:t>
            </a:r>
          </a:p>
        </p:txBody>
      </p:sp>
      <p:sp>
        <p:nvSpPr>
          <p:cNvPr id="12" name="TextBox 11"/>
          <p:cNvSpPr txBox="1">
            <a:spLocks noChangeArrowheads="1"/>
          </p:cNvSpPr>
          <p:nvPr/>
        </p:nvSpPr>
        <p:spPr bwMode="auto">
          <a:xfrm>
            <a:off x="571500" y="1828800"/>
            <a:ext cx="8501063" cy="1924050"/>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18</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压力气瓶安全管理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按规定申领、储存和使用压力气瓶。制定并明示安全操作规程与事故应急预案，指定专人负责，做好使用记录</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使用前须检查气瓶安全状况并确认其盛装气体，使用中不得对瓶体进行挖补、焊接或修理，使用完毕须及时关闭气瓶并确认其安全状况</a:t>
            </a:r>
            <a:endParaRPr lang="en-US" altLang="zh-CN" dirty="0" smtClean="0">
              <a:latin typeface="华文中宋" pitchFamily="2" charset="-122"/>
              <a:ea typeface="华文中宋" pitchFamily="2" charset="-122"/>
            </a:endParaRP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具体参照</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北京科技大学实验室压力气瓶安全管理办法</a:t>
            </a:r>
            <a:r>
              <a:rPr lang="en-US" altLang="zh-CN" dirty="0" smtClean="0">
                <a:latin typeface="华文中宋" pitchFamily="2" charset="-122"/>
                <a:ea typeface="华文中宋" pitchFamily="2" charset="-122"/>
              </a:rPr>
              <a:t>》</a:t>
            </a:r>
            <a:endParaRPr lang="zh-CN" altLang="en-US" dirty="0" smtClean="0">
              <a:latin typeface="华文中宋" pitchFamily="2" charset="-122"/>
              <a:ea typeface="华文中宋" pitchFamily="2" charset="-122"/>
            </a:endParaRPr>
          </a:p>
        </p:txBody>
      </p:sp>
      <p:sp>
        <p:nvSpPr>
          <p:cNvPr id="14" name="TextBox 13"/>
          <p:cNvSpPr txBox="1">
            <a:spLocks noChangeArrowheads="1"/>
          </p:cNvSpPr>
          <p:nvPr/>
        </p:nvSpPr>
        <p:spPr bwMode="auto">
          <a:xfrm>
            <a:off x="571500" y="4000500"/>
            <a:ext cx="8501063" cy="2200275"/>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19</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特种设备安全管理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严格按照相关管理规定购置、安装、使用及检验特种设备。制定操作规则和事故应急预案，指定专人负责，建立技术档案，并定期检验</a:t>
            </a:r>
            <a:endParaRPr lang="en-US" altLang="zh-CN" dirty="0" smtClean="0">
              <a:latin typeface="华文中宋" pitchFamily="2" charset="-122"/>
              <a:ea typeface="华文中宋" pitchFamily="2" charset="-122"/>
            </a:endParaRP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不得自行设计、制造和使用自制的特种设备，也不得对原有的特种设备擅自进行改造或维修</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特种设备购置后须取得登记证后方可使用，设备使用人员须持证上岗</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具体参照</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北京科技大学特种设备安全管理办法</a:t>
            </a:r>
            <a:r>
              <a:rPr lang="en-US" altLang="zh-CN" dirty="0" smtClean="0">
                <a:latin typeface="华文中宋" pitchFamily="2" charset="-122"/>
                <a:ea typeface="华文中宋" pitchFamily="2" charset="-122"/>
              </a:rPr>
              <a:t>》</a:t>
            </a:r>
            <a:endParaRPr lang="zh-CN" altLang="en-US" dirty="0" smtClean="0">
              <a:latin typeface="华文中宋" pitchFamily="2" charset="-122"/>
              <a:ea typeface="华文中宋" pitchFamily="2" charset="-122"/>
            </a:endParaRPr>
          </a:p>
        </p:txBody>
      </p:sp>
      <p:sp>
        <p:nvSpPr>
          <p:cNvPr id="7" name="线形标注 2 6"/>
          <p:cNvSpPr/>
          <p:nvPr/>
        </p:nvSpPr>
        <p:spPr>
          <a:xfrm>
            <a:off x="5003800" y="957263"/>
            <a:ext cx="3671888" cy="2286000"/>
          </a:xfrm>
          <a:prstGeom prst="borderCallout2">
            <a:avLst>
              <a:gd name="adj1" fmla="val 17706"/>
              <a:gd name="adj2" fmla="val -627"/>
              <a:gd name="adj3" fmla="val 18750"/>
              <a:gd name="adj4" fmla="val -16667"/>
              <a:gd name="adj5" fmla="val 42986"/>
              <a:gd name="adj6" fmla="val -29773"/>
            </a:avLst>
          </a:prstGeom>
        </p:spPr>
        <p:style>
          <a:lnRef idx="2">
            <a:schemeClr val="dk1"/>
          </a:lnRef>
          <a:fillRef idx="1">
            <a:schemeClr val="lt1"/>
          </a:fillRef>
          <a:effectRef idx="0">
            <a:schemeClr val="dk1"/>
          </a:effectRef>
          <a:fontRef idx="minor">
            <a:schemeClr val="dk1"/>
          </a:fontRef>
        </p:style>
        <p:txBody>
          <a:bodyPr anchor="ctr"/>
          <a:lstStyle/>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严禁私自购买压力气瓶</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必须由专人运输和安装</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易燃、易爆、助燃分类分区存放、须明确危险标识</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严禁靠近</a:t>
            </a:r>
            <a:r>
              <a:rPr lang="en-US" altLang="zh-CN" dirty="0">
                <a:latin typeface="华文中宋" pitchFamily="2" charset="-122"/>
                <a:ea typeface="华文中宋" pitchFamily="2" charset="-122"/>
              </a:rPr>
              <a:t>40</a:t>
            </a:r>
            <a:r>
              <a:rPr lang="zh-CN" altLang="en-US" dirty="0"/>
              <a:t>℃</a:t>
            </a:r>
            <a:r>
              <a:rPr lang="zh-CN" altLang="en-US" dirty="0">
                <a:latin typeface="华文中宋" pitchFamily="2" charset="-122"/>
                <a:ea typeface="华文中宋" pitchFamily="2" charset="-122"/>
              </a:rPr>
              <a:t>以上热源</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须固定</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有毒有害气体加装报警装置</a:t>
            </a:r>
            <a:endParaRPr lang="en-US" altLang="zh-CN" dirty="0">
              <a:latin typeface="华文中宋" pitchFamily="2" charset="-122"/>
              <a:ea typeface="华文中宋" pitchFamily="2" charset="-122"/>
            </a:endParaRPr>
          </a:p>
          <a:p>
            <a:pPr marL="342900" indent="-342900" fontAlgn="auto">
              <a:spcBef>
                <a:spcPts val="0"/>
              </a:spcBef>
              <a:spcAft>
                <a:spcPts val="0"/>
              </a:spcAft>
              <a:buFont typeface="+mj-ea"/>
              <a:buAutoNum type="circleNumDbPlain"/>
              <a:defRPr/>
            </a:pPr>
            <a:r>
              <a:rPr lang="zh-CN" altLang="en-US" dirty="0">
                <a:latin typeface="华文中宋" pitchFamily="2" charset="-122"/>
                <a:ea typeface="华文中宋" pitchFamily="2" charset="-122"/>
              </a:rPr>
              <a:t>集中气源分户取用</a:t>
            </a:r>
            <a:endParaRPr lang="en-US" altLang="zh-CN" dirty="0">
              <a:latin typeface="华文中宋" pitchFamily="2" charset="-122"/>
              <a:ea typeface="华文中宋" pitchFamily="2" charset="-122"/>
            </a:endParaRP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grpId="1" nodeType="clickEffect">
                                  <p:stCondLst>
                                    <p:cond delay="0"/>
                                  </p:stCondLst>
                                  <p:childTnLst>
                                    <p:animEffect transition="out" filter="blinds(horizontal)">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灯片编号占位符 10"/>
          <p:cNvSpPr txBox="1">
            <a:spLocks/>
          </p:cNvSpPr>
          <p:nvPr/>
        </p:nvSpPr>
        <p:spPr bwMode="auto">
          <a:xfrm>
            <a:off x="8382000" y="6350000"/>
            <a:ext cx="762000" cy="365125"/>
          </a:xfrm>
          <a:prstGeom prst="rect">
            <a:avLst/>
          </a:prstGeom>
          <a:noFill/>
          <a:ln w="9525">
            <a:noFill/>
            <a:miter lim="800000"/>
            <a:headEnd/>
            <a:tailEnd/>
          </a:ln>
        </p:spPr>
        <p:txBody>
          <a:bodyPr lIns="45720" rIns="45720" anchor="ctr"/>
          <a:lstStyle/>
          <a:p>
            <a:pPr algn="ctr"/>
            <a:fld id="{CA9A5558-0635-4D63-BB8F-09AF4B555972}" type="slidenum">
              <a:rPr lang="en-US" altLang="zh-CN" sz="1100">
                <a:ea typeface="黑体" pitchFamily="2" charset="-122"/>
                <a:cs typeface="Arial" pitchFamily="34" charset="0"/>
              </a:rPr>
              <a:pPr algn="ctr"/>
              <a:t>68</a:t>
            </a:fld>
            <a:endParaRPr lang="en-US" altLang="zh-CN" sz="1100">
              <a:ea typeface="黑体" pitchFamily="2" charset="-122"/>
              <a:cs typeface="Arial" pitchFamily="34" charset="0"/>
            </a:endParaRP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第四章 主要管理内容</a:t>
            </a:r>
          </a:p>
        </p:txBody>
      </p:sp>
      <p:sp>
        <p:nvSpPr>
          <p:cNvPr id="12" name="TextBox 11"/>
          <p:cNvSpPr txBox="1">
            <a:spLocks noChangeArrowheads="1"/>
          </p:cNvSpPr>
          <p:nvPr/>
        </p:nvSpPr>
        <p:spPr bwMode="auto">
          <a:xfrm>
            <a:off x="357188" y="1828800"/>
            <a:ext cx="8786812" cy="2201863"/>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20</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辐射安全管理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严格遵守申报制度。购置单位须取得国家环保主管部门颁发的许可证方可使用</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使用场所满足要求，入口处张贴放射性危险标志，安装安全防护联用锁及报警装置或工作信号装置，制定管理制度及应急预案，指定专人管理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辐射工作人员须佩带剂量笔，定期接受剂量监测，严格遵守操作规程和使用规定，定期接受培训，定期参加职业病体检</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具体参照</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北京科技大学放射性同位素与射线装置安全和防护管理办法</a:t>
            </a:r>
            <a:r>
              <a:rPr lang="en-US" altLang="zh-CN" dirty="0" smtClean="0">
                <a:latin typeface="华文中宋" pitchFamily="2" charset="-122"/>
                <a:ea typeface="华文中宋" pitchFamily="2" charset="-122"/>
              </a:rPr>
              <a:t>》</a:t>
            </a:r>
          </a:p>
        </p:txBody>
      </p:sp>
      <p:sp>
        <p:nvSpPr>
          <p:cNvPr id="7" name="TextBox 6"/>
          <p:cNvSpPr txBox="1">
            <a:spLocks noChangeArrowheads="1"/>
          </p:cNvSpPr>
          <p:nvPr/>
        </p:nvSpPr>
        <p:spPr bwMode="auto">
          <a:xfrm>
            <a:off x="357188" y="4071938"/>
            <a:ext cx="8786812" cy="2478087"/>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21</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其他仪器设备安全管理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必须制定明确的仪器设备操作规程并予以明示。使用人员通过培训后方可操作；</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使用仪器设备须严格按照操作规程进行。操作前须做好准备工作，操作时须严格遵守操作规程并有人值守，用完仪器设备须认真进行安全检查；</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定期维护、保养并做好记录。及时报废超期服役及具有重大安全隐患的设备</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加强对</a:t>
            </a:r>
            <a:r>
              <a:rPr lang="zh-CN" altLang="en-US" dirty="0" smtClean="0">
                <a:solidFill>
                  <a:srgbClr val="0000FF"/>
                </a:solidFill>
                <a:latin typeface="华文中宋" pitchFamily="2" charset="-122"/>
                <a:ea typeface="华文中宋" pitchFamily="2" charset="-122"/>
              </a:rPr>
              <a:t>低温冷藏冷冻设备</a:t>
            </a:r>
            <a:r>
              <a:rPr lang="zh-CN" altLang="en-US" dirty="0" smtClean="0">
                <a:latin typeface="华文中宋" pitchFamily="2" charset="-122"/>
                <a:ea typeface="华文中宋" pitchFamily="2" charset="-122"/>
              </a:rPr>
              <a:t>、</a:t>
            </a:r>
            <a:r>
              <a:rPr lang="zh-CN" altLang="en-US" dirty="0" smtClean="0">
                <a:solidFill>
                  <a:srgbClr val="0000FF"/>
                </a:solidFill>
                <a:latin typeface="华文中宋" pitchFamily="2" charset="-122"/>
                <a:ea typeface="华文中宋" pitchFamily="2" charset="-122"/>
              </a:rPr>
              <a:t>高温加热设备</a:t>
            </a:r>
            <a:r>
              <a:rPr lang="zh-CN" altLang="en-US" dirty="0" smtClean="0">
                <a:latin typeface="华文中宋" pitchFamily="2" charset="-122"/>
                <a:ea typeface="华文中宋" pitchFamily="2" charset="-122"/>
              </a:rPr>
              <a:t>、高压设备等仪器设备的管理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不得在高温加热设备或易产生火花、电弧的电气设备房间存放易挥发的高危液体</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自制自研的仪器设备要充分考虑安全因素，严格按照设计规范和国家相关标准</a:t>
            </a: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灯片编号占位符 10"/>
          <p:cNvSpPr txBox="1">
            <a:spLocks/>
          </p:cNvSpPr>
          <p:nvPr/>
        </p:nvSpPr>
        <p:spPr bwMode="auto">
          <a:xfrm>
            <a:off x="8382000" y="6350000"/>
            <a:ext cx="762000" cy="365125"/>
          </a:xfrm>
          <a:prstGeom prst="rect">
            <a:avLst/>
          </a:prstGeom>
          <a:noFill/>
          <a:ln w="9525">
            <a:noFill/>
            <a:miter lim="800000"/>
            <a:headEnd/>
            <a:tailEnd/>
          </a:ln>
        </p:spPr>
        <p:txBody>
          <a:bodyPr lIns="45720" rIns="45720" anchor="ctr"/>
          <a:lstStyle/>
          <a:p>
            <a:pPr algn="ctr"/>
            <a:fld id="{EEC2FE83-FA6D-4FD2-B276-A4411AE7C788}" type="slidenum">
              <a:rPr lang="en-US" altLang="zh-CN" sz="1100">
                <a:ea typeface="黑体" pitchFamily="2" charset="-122"/>
                <a:cs typeface="Arial" pitchFamily="34" charset="0"/>
              </a:rPr>
              <a:pPr algn="ctr"/>
              <a:t>69</a:t>
            </a:fld>
            <a:endParaRPr lang="en-US" altLang="zh-CN" sz="1100">
              <a:ea typeface="黑体" pitchFamily="2" charset="-122"/>
              <a:cs typeface="Arial" pitchFamily="34" charset="0"/>
            </a:endParaRP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第四章 主要管理内容</a:t>
            </a:r>
          </a:p>
        </p:txBody>
      </p:sp>
      <p:sp>
        <p:nvSpPr>
          <p:cNvPr id="12" name="TextBox 11"/>
          <p:cNvSpPr txBox="1">
            <a:spLocks noChangeArrowheads="1"/>
          </p:cNvSpPr>
          <p:nvPr/>
        </p:nvSpPr>
        <p:spPr bwMode="auto">
          <a:xfrm>
            <a:off x="357188" y="1828800"/>
            <a:ext cx="8786812" cy="2755900"/>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22</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生物安全管理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生物实验室的设置应报国家有关部门批准，确定实验室级别并获得相应证书</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进行高致病性病原微生物实验活动时，须取得卫生部颁发的资格证书，符合</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卫生部高致病病原微生物实验室活动管理办法</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的规定</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从事动物实验应按照规定做好实验动物的防疫免疫工作，实验动物须从具备资质单位购买，并经学校相关部门审批备案</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从事基因实验研究，须对</a:t>
            </a:r>
            <a:r>
              <a:rPr lang="en-US" altLang="zh-CN" dirty="0" smtClean="0">
                <a:latin typeface="华文中宋" pitchFamily="2" charset="-122"/>
                <a:ea typeface="华文中宋" pitchFamily="2" charset="-122"/>
              </a:rPr>
              <a:t>DNA</a:t>
            </a:r>
            <a:r>
              <a:rPr lang="zh-CN" altLang="en-US" dirty="0" smtClean="0">
                <a:latin typeface="华文中宋" pitchFamily="2" charset="-122"/>
                <a:ea typeface="华文中宋" pitchFamily="2" charset="-122"/>
              </a:rPr>
              <a:t>供体、载体、宿主及遗传工程体进行安全性评价</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具体参照</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病原微生物实验室生物安全管理条例</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病原微生物实验室生物安全环境管理办法</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等法律法规及</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实验室生物安全通用要求</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执行</a:t>
            </a:r>
          </a:p>
        </p:txBody>
      </p:sp>
      <p:sp>
        <p:nvSpPr>
          <p:cNvPr id="8" name="TextBox 7"/>
          <p:cNvSpPr txBox="1">
            <a:spLocks noChangeArrowheads="1"/>
          </p:cNvSpPr>
          <p:nvPr/>
        </p:nvSpPr>
        <p:spPr bwMode="auto">
          <a:xfrm>
            <a:off x="357188" y="4500563"/>
            <a:ext cx="8786812" cy="2200275"/>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23</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保密安全管理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实验室定期统计本室承担的涉密科研项目，上报保卫保密处确定项目密级，并按照保密管理要求采取相应保密措施</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涉密实验室按要求完善防范设施，不得安装无线收发装置及其他无线智能设备</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涉密实验场地，一般不对外开放。特殊情况须报保卫处审核批准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教学科研二级单位应定期对涉密工作人员进行保密教育，杜绝泄密事故发生</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具体参照学校保密相关规章制度执行</a:t>
            </a: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灯片编号占位符 8"/>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A1140E91-8421-4661-9956-5B7D4789A6A7}" type="slidenum">
              <a:rPr lang="en-US" altLang="zh-CN" smtClean="0">
                <a:solidFill>
                  <a:schemeClr val="tx1"/>
                </a:solidFill>
                <a:latin typeface="Arial" pitchFamily="34" charset="0"/>
                <a:cs typeface="Arial" pitchFamily="34" charset="0"/>
              </a:rPr>
              <a:pPr fontAlgn="base">
                <a:spcBef>
                  <a:spcPct val="0"/>
                </a:spcBef>
                <a:spcAft>
                  <a:spcPct val="0"/>
                </a:spcAft>
                <a:defRPr/>
              </a:pPr>
              <a:t>7</a:t>
            </a:fld>
            <a:endParaRPr lang="en-US" altLang="zh-CN" smtClean="0">
              <a:solidFill>
                <a:schemeClr val="tx1"/>
              </a:solidFill>
              <a:latin typeface="Arial" pitchFamily="34" charset="0"/>
              <a:cs typeface="Arial" pitchFamily="34" charset="0"/>
            </a:endParaRPr>
          </a:p>
        </p:txBody>
      </p:sp>
      <p:graphicFrame>
        <p:nvGraphicFramePr>
          <p:cNvPr id="5" name="Group 2"/>
          <p:cNvGraphicFramePr>
            <a:graphicFrameLocks noGrp="1"/>
          </p:cNvGraphicFramePr>
          <p:nvPr/>
        </p:nvGraphicFramePr>
        <p:xfrm>
          <a:off x="214313" y="1917700"/>
          <a:ext cx="8686800" cy="4511040"/>
        </p:xfrm>
        <a:graphic>
          <a:graphicData uri="http://schemas.openxmlformats.org/drawingml/2006/table">
            <a:tbl>
              <a:tblPr/>
              <a:tblGrid>
                <a:gridCol w="623887"/>
                <a:gridCol w="873125"/>
                <a:gridCol w="7189788"/>
              </a:tblGrid>
              <a:tr h="323884">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600" b="1"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序号</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FABF8F"/>
                    </a:solidFill>
                  </a:tcPr>
                </a:tc>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600" b="1" i="0" u="none" strike="noStrike" cap="none" normalizeH="0" baseline="0" dirty="0" smtClean="0">
                          <a:ln>
                            <a:noFill/>
                          </a:ln>
                          <a:solidFill>
                            <a:schemeClr val="tx1"/>
                          </a:solidFill>
                          <a:effectLst/>
                          <a:latin typeface="华文中宋" pitchFamily="2" charset="-122"/>
                          <a:ea typeface="华文中宋" pitchFamily="2" charset="-122"/>
                          <a:sym typeface="宋体" pitchFamily="2" charset="-122"/>
                        </a:rPr>
                        <a:t>分类</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FABF8F"/>
                    </a:solidFill>
                  </a:tcPr>
                </a:tc>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600" b="1" i="0" u="none" strike="noStrike" cap="none" normalizeH="0" baseline="0" dirty="0" smtClean="0">
                          <a:ln>
                            <a:noFill/>
                          </a:ln>
                          <a:solidFill>
                            <a:schemeClr val="tx1"/>
                          </a:solidFill>
                          <a:effectLst/>
                          <a:latin typeface="华文中宋" pitchFamily="2" charset="-122"/>
                          <a:ea typeface="华文中宋" pitchFamily="2" charset="-122"/>
                          <a:sym typeface="黑体" pitchFamily="49" charset="-122"/>
                        </a:rPr>
                        <a:t>主要法规及政策名录</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FABF8F"/>
                    </a:solidFill>
                  </a:tcPr>
                </a:tc>
              </a:tr>
              <a:tr h="706657">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6</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辐射安全管理</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《中华人民共和国放射性污染防治法》、</a:t>
                      </a:r>
                      <a:r>
                        <a:rPr kumimoji="0" lang="zh-CN" altLang="en-US" sz="1400" b="0" i="0" u="none" strike="noStrike" kern="1200" cap="none" normalizeH="0" baseline="0" dirty="0" smtClean="0">
                          <a:ln>
                            <a:noFill/>
                          </a:ln>
                          <a:solidFill>
                            <a:srgbClr val="C00000"/>
                          </a:solidFill>
                          <a:effectLst/>
                          <a:latin typeface="华文中宋" pitchFamily="2" charset="-122"/>
                          <a:ea typeface="华文中宋" pitchFamily="2" charset="-122"/>
                          <a:cs typeface="+mn-cs"/>
                          <a:sym typeface="宋体" pitchFamily="2" charset="-122"/>
                        </a:rPr>
                        <a:t>《放射性同位素与射线装置安全和防护条例》</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、《民用核安全设备监督管理条例》、《放射性同位素与射线装置安全许可管理办法》、《电离辐射防护与辐射源安全基本标准》、</a:t>
                      </a:r>
                      <a:r>
                        <a:rPr kumimoji="0" lang="zh-CN" altLang="en-US" sz="1400" b="0" i="0" u="none" strike="noStrike" kern="1200" cap="none" normalizeH="0" baseline="0" dirty="0" smtClean="0">
                          <a:ln>
                            <a:noFill/>
                          </a:ln>
                          <a:solidFill>
                            <a:srgbClr val="C00000"/>
                          </a:solidFill>
                          <a:effectLst/>
                          <a:latin typeface="华文中宋" pitchFamily="2" charset="-122"/>
                          <a:ea typeface="华文中宋" pitchFamily="2" charset="-122"/>
                          <a:cs typeface="+mn-cs"/>
                          <a:sym typeface="宋体" pitchFamily="2" charset="-122"/>
                        </a:rPr>
                        <a:t>《放射源分类办法》</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a:t>
                      </a:r>
                      <a:r>
                        <a:rPr kumimoji="0" lang="zh-CN" altLang="en-US" sz="1400" b="0" i="0" u="none" strike="noStrike" kern="1200" cap="none" normalizeH="0" baseline="0" dirty="0" smtClean="0">
                          <a:ln>
                            <a:noFill/>
                          </a:ln>
                          <a:solidFill>
                            <a:srgbClr val="C00000"/>
                          </a:solidFill>
                          <a:effectLst/>
                          <a:latin typeface="华文中宋" pitchFamily="2" charset="-122"/>
                          <a:ea typeface="华文中宋" pitchFamily="2" charset="-122"/>
                          <a:cs typeface="+mn-cs"/>
                          <a:sym typeface="宋体" pitchFamily="2" charset="-122"/>
                        </a:rPr>
                        <a:t>《射线装置分类方法》</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r h="500549">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smtClean="0">
                          <a:ln>
                            <a:noFill/>
                          </a:ln>
                          <a:solidFill>
                            <a:schemeClr val="tx1"/>
                          </a:solidFill>
                          <a:effectLst/>
                          <a:latin typeface="华文中宋" pitchFamily="2" charset="-122"/>
                          <a:ea typeface="华文中宋" pitchFamily="2" charset="-122"/>
                          <a:cs typeface="+mn-cs"/>
                          <a:sym typeface="宋体" pitchFamily="2" charset="-122"/>
                        </a:rPr>
                        <a:t>7</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smtClean="0">
                          <a:ln>
                            <a:noFill/>
                          </a:ln>
                          <a:solidFill>
                            <a:schemeClr val="tx1"/>
                          </a:solidFill>
                          <a:effectLst/>
                          <a:latin typeface="华文中宋" pitchFamily="2" charset="-122"/>
                          <a:ea typeface="华文中宋" pitchFamily="2" charset="-122"/>
                          <a:cs typeface="+mn-cs"/>
                          <a:sym typeface="宋体" pitchFamily="2" charset="-122"/>
                        </a:rPr>
                        <a:t>特种设备管理</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《特种设备安全监察条例》、</a:t>
                      </a:r>
                      <a:r>
                        <a:rPr kumimoji="0" lang="zh-CN" altLang="en-US" sz="1400" b="0" i="0" u="none" strike="noStrike" kern="1200" cap="none" normalizeH="0" baseline="0" dirty="0" smtClean="0">
                          <a:ln>
                            <a:noFill/>
                          </a:ln>
                          <a:solidFill>
                            <a:srgbClr val="C00000"/>
                          </a:solidFill>
                          <a:effectLst/>
                          <a:latin typeface="华文中宋" pitchFamily="2" charset="-122"/>
                          <a:ea typeface="华文中宋" pitchFamily="2" charset="-122"/>
                          <a:cs typeface="+mn-cs"/>
                          <a:sym typeface="宋体" pitchFamily="2" charset="-122"/>
                        </a:rPr>
                        <a:t>《气瓶安全监察规定》</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、《特种设备目录》</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r h="706657">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smtClean="0">
                          <a:ln>
                            <a:noFill/>
                          </a:ln>
                          <a:solidFill>
                            <a:schemeClr val="tx1"/>
                          </a:solidFill>
                          <a:effectLst/>
                          <a:latin typeface="华文中宋" pitchFamily="2" charset="-122"/>
                          <a:ea typeface="华文中宋" pitchFamily="2" charset="-122"/>
                          <a:cs typeface="+mn-cs"/>
                          <a:sym typeface="宋体" pitchFamily="2" charset="-122"/>
                        </a:rPr>
                        <a:t>8</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smtClean="0">
                          <a:ln>
                            <a:noFill/>
                          </a:ln>
                          <a:solidFill>
                            <a:schemeClr val="tx1"/>
                          </a:solidFill>
                          <a:effectLst/>
                          <a:latin typeface="华文中宋" pitchFamily="2" charset="-122"/>
                          <a:ea typeface="华文中宋" pitchFamily="2" charset="-122"/>
                          <a:cs typeface="+mn-cs"/>
                          <a:sym typeface="宋体" pitchFamily="2" charset="-122"/>
                        </a:rPr>
                        <a:t>生物安全管理</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中华人民共和国传染病防治法》、《病原微生物实验室生物安全管理条例》、《农业转基因生物安全管理条例》、《实验动物管理条例》、《病原微生物实验室生物安全环境管理办法》、《实验动物许可证管理办法》、《实验动物质量管理办法》</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r h="500549">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smtClean="0">
                          <a:ln>
                            <a:noFill/>
                          </a:ln>
                          <a:solidFill>
                            <a:schemeClr val="tx1"/>
                          </a:solidFill>
                          <a:effectLst/>
                          <a:latin typeface="华文中宋" pitchFamily="2" charset="-122"/>
                          <a:ea typeface="华文中宋" pitchFamily="2" charset="-122"/>
                          <a:cs typeface="+mn-cs"/>
                          <a:sym typeface="宋体" pitchFamily="2" charset="-122"/>
                        </a:rPr>
                        <a:t>9</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smtClean="0">
                          <a:ln>
                            <a:noFill/>
                          </a:ln>
                          <a:solidFill>
                            <a:schemeClr val="tx1"/>
                          </a:solidFill>
                          <a:effectLst/>
                          <a:latin typeface="华文中宋" pitchFamily="2" charset="-122"/>
                          <a:ea typeface="华文中宋" pitchFamily="2" charset="-122"/>
                          <a:cs typeface="+mn-cs"/>
                          <a:sym typeface="宋体" pitchFamily="2" charset="-122"/>
                        </a:rPr>
                        <a:t>信息安全管理</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Times New Roman" pitchFamily="18" charset="0"/>
                        </a:rPr>
                        <a:t>中华人民共和国计算机信息系统安全保护条例</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r h="706657">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smtClean="0">
                          <a:ln>
                            <a:noFill/>
                          </a:ln>
                          <a:solidFill>
                            <a:schemeClr val="tx1"/>
                          </a:solidFill>
                          <a:effectLst/>
                          <a:latin typeface="华文中宋" pitchFamily="2" charset="-122"/>
                          <a:ea typeface="华文中宋" pitchFamily="2" charset="-122"/>
                          <a:cs typeface="+mn-cs"/>
                          <a:sym typeface="宋体" pitchFamily="2" charset="-122"/>
                        </a:rPr>
                        <a:t>10</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危险性废弃物管理</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国家危险废物名录》、《中华人民共和国水污染防治法》、《中华人民共和国固体废物污染环境防治法》、《中华人民共和国环境噪声污染法》、《放射性废物安全管理条例》、《病害动物和病害动物产品生物安全处理规程》</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r h="912765">
                <a:tc>
                  <a:txBody>
                    <a:bodyPr/>
                    <a:lstStyle/>
                    <a:p>
                      <a:pPr marL="0" marR="0" lvl="0" indent="0" algn="ctr"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smtClean="0">
                          <a:ln>
                            <a:noFill/>
                          </a:ln>
                          <a:solidFill>
                            <a:schemeClr val="tx1"/>
                          </a:solidFill>
                          <a:effectLst/>
                          <a:latin typeface="华文中宋" pitchFamily="2" charset="-122"/>
                          <a:ea typeface="华文中宋" pitchFamily="2" charset="-122"/>
                          <a:cs typeface="+mn-cs"/>
                          <a:sym typeface="宋体" pitchFamily="2" charset="-122"/>
                        </a:rPr>
                        <a:t>11</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smtClean="0">
                          <a:ln>
                            <a:noFill/>
                          </a:ln>
                          <a:solidFill>
                            <a:schemeClr val="tx1"/>
                          </a:solidFill>
                          <a:effectLst/>
                          <a:latin typeface="华文中宋" pitchFamily="2" charset="-122"/>
                          <a:ea typeface="华文中宋" pitchFamily="2" charset="-122"/>
                          <a:cs typeface="+mn-cs"/>
                          <a:sym typeface="宋体" pitchFamily="2" charset="-122"/>
                        </a:rPr>
                        <a:t>安全事故管理</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40000"/>
                        </a:spcAft>
                        <a:buClrTx/>
                        <a:buSzTx/>
                        <a:buFont typeface="Arial" pitchFamily="34" charset="0"/>
                        <a:buNone/>
                        <a:tabLst/>
                      </a:pP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Times New Roman" pitchFamily="18" charset="0"/>
                        </a:rPr>
                        <a:t>中华人民共和国突发事件应对法</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》、《生产安全事故报告和调查处理条例》、《</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Times New Roman" pitchFamily="18" charset="0"/>
                        </a:rPr>
                        <a:t>国务院关于特大安全事故行政责任追究的规定</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》、《特别重大、重大突发公共事件分级标准》、《国家突发公共事件总体应急预案》、《国家安全生产事故灾难应急预案》、《</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Times New Roman" pitchFamily="18" charset="0"/>
                        </a:rPr>
                        <a:t>危险化学品事故应急救援预案编制导则</a:t>
                      </a:r>
                      <a:r>
                        <a:rPr kumimoji="0" lang="zh-CN" altLang="en-US" sz="1400" b="0" i="0" u="none" strike="noStrike" kern="1200" cap="none" normalizeH="0" baseline="0" dirty="0" smtClean="0">
                          <a:ln>
                            <a:noFill/>
                          </a:ln>
                          <a:solidFill>
                            <a:schemeClr val="tx1"/>
                          </a:solidFill>
                          <a:effectLst/>
                          <a:latin typeface="华文中宋" pitchFamily="2" charset="-122"/>
                          <a:ea typeface="华文中宋" pitchFamily="2" charset="-122"/>
                          <a:cs typeface="+mn-cs"/>
                          <a:sym typeface="宋体" pitchFamily="2" charset="-122"/>
                        </a:rPr>
                        <a:t>》</a:t>
                      </a:r>
                    </a:p>
                  </a:txBody>
                  <a:tcPr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7" name="AutoShape 34"/>
          <p:cNvSpPr>
            <a:spLocks noChangeArrowheads="1"/>
          </p:cNvSpPr>
          <p:nvPr/>
        </p:nvSpPr>
        <p:spPr bwMode="auto">
          <a:xfrm>
            <a:off x="0" y="1120775"/>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（一）法律法规及政策概述</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Tree>
  </p:cSld>
  <p:clrMapOvr>
    <a:masterClrMapping/>
  </p:clrMapOv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灯片编号占位符 10"/>
          <p:cNvSpPr txBox="1">
            <a:spLocks/>
          </p:cNvSpPr>
          <p:nvPr/>
        </p:nvSpPr>
        <p:spPr bwMode="auto">
          <a:xfrm>
            <a:off x="8382000" y="6350000"/>
            <a:ext cx="762000" cy="365125"/>
          </a:xfrm>
          <a:prstGeom prst="rect">
            <a:avLst/>
          </a:prstGeom>
          <a:noFill/>
          <a:ln w="9525">
            <a:noFill/>
            <a:miter lim="800000"/>
            <a:headEnd/>
            <a:tailEnd/>
          </a:ln>
        </p:spPr>
        <p:txBody>
          <a:bodyPr lIns="45720" rIns="45720" anchor="ctr"/>
          <a:lstStyle/>
          <a:p>
            <a:pPr algn="ctr"/>
            <a:fld id="{790A6B69-5222-4B4F-AA2A-71BEEAFDE968}" type="slidenum">
              <a:rPr lang="en-US" altLang="zh-CN" sz="1100">
                <a:ea typeface="黑体" pitchFamily="2" charset="-122"/>
                <a:cs typeface="Arial" pitchFamily="34" charset="0"/>
              </a:rPr>
              <a:pPr algn="ctr"/>
              <a:t>70</a:t>
            </a:fld>
            <a:endParaRPr lang="en-US" altLang="zh-CN" sz="1100">
              <a:ea typeface="黑体" pitchFamily="2" charset="-122"/>
              <a:cs typeface="Arial" pitchFamily="34" charset="0"/>
            </a:endParaRP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第四章 主要管理内容</a:t>
            </a:r>
          </a:p>
        </p:txBody>
      </p:sp>
      <p:sp>
        <p:nvSpPr>
          <p:cNvPr id="7" name="TextBox 6"/>
          <p:cNvSpPr txBox="1">
            <a:spLocks noChangeArrowheads="1"/>
          </p:cNvSpPr>
          <p:nvPr/>
        </p:nvSpPr>
        <p:spPr bwMode="auto">
          <a:xfrm>
            <a:off x="357188" y="1857375"/>
            <a:ext cx="8786812" cy="2478088"/>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24</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水电和消防（包括防雷）安全管理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定期检查上下水管路，严禁出现水龙头打开且无人监管的现象</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严格按照有关管理规定和规范铺设电气线路，并做好防护，配齐必要消防器材，严禁出现违反消防安全管理规定的行为。具体参照</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北京科技大学消防安全管理规定</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及有关法律法规执行</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严格按照有关管理规定安装楼宇直击雷防护装置，并做好室内重要仪器设备雷击防护，同时做好师生员工防雷减灾安全知识及技能培训。具体参照</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防雷减灾管理办法</a:t>
            </a:r>
            <a:r>
              <a:rPr lang="en-US" altLang="zh-CN" dirty="0" smtClean="0">
                <a:latin typeface="华文中宋" pitchFamily="2" charset="-122"/>
                <a:ea typeface="华文中宋" pitchFamily="2" charset="-122"/>
              </a:rPr>
              <a:t>》</a:t>
            </a:r>
            <a:r>
              <a:rPr lang="zh-CN" altLang="en-US" dirty="0" smtClean="0">
                <a:latin typeface="华文中宋" pitchFamily="2" charset="-122"/>
                <a:ea typeface="华文中宋" pitchFamily="2" charset="-122"/>
              </a:rPr>
              <a:t>（中国气象局第</a:t>
            </a:r>
            <a:r>
              <a:rPr lang="en-US" altLang="zh-CN" dirty="0" smtClean="0">
                <a:latin typeface="华文中宋" pitchFamily="2" charset="-122"/>
                <a:ea typeface="华文中宋" pitchFamily="2" charset="-122"/>
              </a:rPr>
              <a:t>24</a:t>
            </a:r>
            <a:r>
              <a:rPr lang="zh-CN" altLang="en-US" dirty="0" smtClean="0">
                <a:latin typeface="华文中宋" pitchFamily="2" charset="-122"/>
                <a:ea typeface="华文中宋" pitchFamily="2" charset="-122"/>
              </a:rPr>
              <a:t>号令）执行</a:t>
            </a:r>
          </a:p>
        </p:txBody>
      </p:sp>
      <p:sp>
        <p:nvSpPr>
          <p:cNvPr id="8" name="TextBox 7"/>
          <p:cNvSpPr txBox="1">
            <a:spLocks noChangeArrowheads="1"/>
          </p:cNvSpPr>
          <p:nvPr/>
        </p:nvSpPr>
        <p:spPr bwMode="auto">
          <a:xfrm>
            <a:off x="357188" y="4429125"/>
            <a:ext cx="8786812" cy="2200275"/>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25</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项目审核管理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建立科研项目安全审核制度。教学科研二级单位应对科研项目进行审核，评估安全危险因素。实验室应具备相应的安全设施、特殊实验室资质等条件</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建立实验室建设与改造项目安全审核制度。新建、扩建、改造实验场所时，须经过学校相关部门批准，充分考虑安全因素，严格按照要求进行；项目建成后，须通过相关部门安全验收、完成交接工作后方可投入使用</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不审核或审核不严格的，造成损失或其他严重后果的，须承担连带责任</a:t>
            </a: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灯片编号占位符 10"/>
          <p:cNvSpPr txBox="1">
            <a:spLocks/>
          </p:cNvSpPr>
          <p:nvPr/>
        </p:nvSpPr>
        <p:spPr bwMode="auto">
          <a:xfrm>
            <a:off x="8382000" y="6350000"/>
            <a:ext cx="762000" cy="365125"/>
          </a:xfrm>
          <a:prstGeom prst="rect">
            <a:avLst/>
          </a:prstGeom>
          <a:noFill/>
          <a:ln w="9525">
            <a:noFill/>
            <a:miter lim="800000"/>
            <a:headEnd/>
            <a:tailEnd/>
          </a:ln>
        </p:spPr>
        <p:txBody>
          <a:bodyPr lIns="45720" rIns="45720" anchor="ctr"/>
          <a:lstStyle/>
          <a:p>
            <a:pPr algn="ctr"/>
            <a:fld id="{B3BFBF03-5D9E-42B6-997B-FEBA9FA48B77}" type="slidenum">
              <a:rPr lang="en-US" altLang="zh-CN" sz="1100">
                <a:ea typeface="黑体" pitchFamily="2" charset="-122"/>
                <a:cs typeface="Arial" pitchFamily="34" charset="0"/>
              </a:rPr>
              <a:pPr algn="ctr"/>
              <a:t>71</a:t>
            </a:fld>
            <a:endParaRPr lang="en-US" altLang="zh-CN" sz="1100">
              <a:ea typeface="黑体" pitchFamily="2" charset="-122"/>
              <a:cs typeface="Arial" pitchFamily="34" charset="0"/>
            </a:endParaRP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第四章 主要管理内容</a:t>
            </a:r>
          </a:p>
        </p:txBody>
      </p:sp>
      <p:sp>
        <p:nvSpPr>
          <p:cNvPr id="7" name="TextBox 6"/>
          <p:cNvSpPr txBox="1">
            <a:spLocks noChangeArrowheads="1"/>
          </p:cNvSpPr>
          <p:nvPr/>
        </p:nvSpPr>
        <p:spPr bwMode="auto">
          <a:xfrm>
            <a:off x="357188" y="1785938"/>
            <a:ext cx="8786812" cy="4970462"/>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26</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日常内务管理</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实验用房应明确责任教师，张贴实验室铭牌</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严格实验室门禁卡（或钥匙）的配发和管理。不得私自配置门禁卡（或钥匙）或将其借给他人使用</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配备防护手套、护目镜、洗眼器、急救包等防护用品。</a:t>
            </a:r>
            <a:r>
              <a:rPr lang="zh-CN" altLang="en-US" dirty="0" smtClean="0">
                <a:latin typeface="华文中宋" pitchFamily="2" charset="-122"/>
                <a:ea typeface="华文中宋" pitchFamily="2" charset="-122"/>
                <a:hlinkClick r:id="rId2" action="ppaction://hlinkpres?slideindex=1&amp;slidetitle="/>
              </a:rPr>
              <a:t>长发及松散衣服妥善</a:t>
            </a:r>
            <a:r>
              <a:rPr lang="zh-CN" altLang="en-US" dirty="0" smtClean="0">
                <a:latin typeface="华文中宋" pitchFamily="2" charset="-122"/>
                <a:ea typeface="华文中宋" pitchFamily="2" charset="-122"/>
              </a:rPr>
              <a:t>固定，严禁佩戴隐形眼镜，严禁穿凉鞋或者脚部暴露的鞋子，须根据实验内容采取相应的防护措施并佩戴相应的防护用品</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实验过程中不得擅自离岗，危险性实验须两人以上同时在场，过夜实验时须两人以上同时在场并须提前申请，由导师及教学科研二级单位批准后方可</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严禁在实验室吸烟、烹饪、饮食及进行娱乐活动，禁止与工作无关的外来人员进入实验室，非实验要求不得在实验室内留宿</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建立卫生值日制度，不得在实验室堆放杂物，确保安全出口、疏散通道畅通；</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实验结束或离开实验室时，须关闭仪器设备、电源（确因特殊需要不能关闭的须做好安全防范）、水源、气源、门窗等，检查无误后方可离开</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实验室教职工调离、离职或退休，或者学生退学、离校时应将本人名下的各类实验室物品交接于实验用房责任教师，经其审核后报教学科研二级单位批准，方可办理相应手续</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8AD51EB7-8B15-4AC3-8FF6-3C7A094ADAD5}" type="slidenum">
              <a:rPr lang="en-US" altLang="zh-CN" smtClean="0">
                <a:solidFill>
                  <a:schemeClr val="tx1"/>
                </a:solidFill>
                <a:latin typeface="Arial" pitchFamily="34" charset="0"/>
                <a:cs typeface="Arial" pitchFamily="34" charset="0"/>
              </a:rPr>
              <a:pPr fontAlgn="base">
                <a:spcBef>
                  <a:spcPct val="0"/>
                </a:spcBef>
                <a:spcAft>
                  <a:spcPct val="0"/>
                </a:spcAft>
                <a:defRPr/>
              </a:pPr>
              <a:t>72</a:t>
            </a:fld>
            <a:endParaRPr lang="en-US" altLang="zh-CN" smtClean="0">
              <a:solidFill>
                <a:schemeClr val="tx1"/>
              </a:solidFill>
              <a:latin typeface="Arial" pitchFamily="34" charset="0"/>
              <a:cs typeface="Arial" pitchFamily="34" charset="0"/>
            </a:endParaRPr>
          </a:p>
        </p:txBody>
      </p:sp>
      <p:sp>
        <p:nvSpPr>
          <p:cNvPr id="10"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第五章 安全检查与隐患整改</a:t>
            </a:r>
          </a:p>
        </p:txBody>
      </p:sp>
      <p:sp>
        <p:nvSpPr>
          <p:cNvPr id="12" name="TextBox 11"/>
          <p:cNvSpPr txBox="1">
            <a:spLocks noChangeArrowheads="1"/>
          </p:cNvSpPr>
          <p:nvPr/>
        </p:nvSpPr>
        <p:spPr bwMode="auto">
          <a:xfrm>
            <a:off x="357188" y="1828800"/>
            <a:ext cx="8572500" cy="1093788"/>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27</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确定三级检查制度</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实行学校、教学科研二级单位、实验室三级安全检查制度，进行定期或不定期的安全检查或抽查</a:t>
            </a:r>
          </a:p>
        </p:txBody>
      </p:sp>
      <p:sp>
        <p:nvSpPr>
          <p:cNvPr id="14" name="TextBox 13"/>
          <p:cNvSpPr txBox="1">
            <a:spLocks noChangeArrowheads="1"/>
          </p:cNvSpPr>
          <p:nvPr/>
        </p:nvSpPr>
        <p:spPr bwMode="auto">
          <a:xfrm>
            <a:off x="357188" y="2928938"/>
            <a:ext cx="8572500" cy="1092200"/>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28</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制定检查指导依据</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研究并制定实验室安全检查项目规范或指标体系，指导学校、教学科研二级单位及实验室安全检查或抽查</a:t>
            </a:r>
          </a:p>
        </p:txBody>
      </p:sp>
      <p:sp>
        <p:nvSpPr>
          <p:cNvPr id="16" name="TextBox 15"/>
          <p:cNvSpPr txBox="1">
            <a:spLocks noChangeArrowheads="1"/>
          </p:cNvSpPr>
          <p:nvPr/>
        </p:nvSpPr>
        <p:spPr bwMode="auto">
          <a:xfrm>
            <a:off x="357188" y="4122738"/>
            <a:ext cx="8643937" cy="2476500"/>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29</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学校安全检查规定</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solidFill>
                  <a:srgbClr val="0000FF"/>
                </a:solidFill>
                <a:latin typeface="华文中宋" pitchFamily="2" charset="-122"/>
                <a:ea typeface="华文中宋" pitchFamily="2" charset="-122"/>
              </a:rPr>
              <a:t>实验室技术安全工作组</a:t>
            </a:r>
            <a:r>
              <a:rPr lang="zh-CN" altLang="en-US" dirty="0" smtClean="0">
                <a:latin typeface="华文中宋" pitchFamily="2" charset="-122"/>
                <a:ea typeface="华文中宋" pitchFamily="2" charset="-122"/>
              </a:rPr>
              <a:t>负责对全校实验室安全检查工作进行指导、监督，</a:t>
            </a:r>
            <a:r>
              <a:rPr lang="zh-CN" altLang="en-US" dirty="0" smtClean="0">
                <a:solidFill>
                  <a:srgbClr val="0000FF"/>
                </a:solidFill>
                <a:latin typeface="华文中宋" pitchFamily="2" charset="-122"/>
                <a:ea typeface="华文中宋" pitchFamily="2" charset="-122"/>
              </a:rPr>
              <a:t>每季度组织一次</a:t>
            </a:r>
            <a:r>
              <a:rPr lang="zh-CN" altLang="en-US" dirty="0" smtClean="0">
                <a:latin typeface="华文中宋" pitchFamily="2" charset="-122"/>
                <a:ea typeface="华文中宋" pitchFamily="2" charset="-122"/>
              </a:rPr>
              <a:t>全校实验室安全检查，并根据需要进行专项抽查，被检查单位及实验室须主动配合。对检查中存在安全隐患的教学科研二级单位和实验室，实验室技术安全工作组有权责令其进行整改。对不整改或出现严重问题的实验室，将进行</a:t>
            </a:r>
            <a:r>
              <a:rPr lang="zh-CN" altLang="en-US" dirty="0" smtClean="0">
                <a:solidFill>
                  <a:srgbClr val="0000FF"/>
                </a:solidFill>
                <a:latin typeface="华文中宋" pitchFamily="2" charset="-122"/>
                <a:ea typeface="华文中宋" pitchFamily="2" charset="-122"/>
              </a:rPr>
              <a:t>封门</a:t>
            </a:r>
            <a:r>
              <a:rPr lang="zh-CN" altLang="en-US" dirty="0" smtClean="0">
                <a:latin typeface="华文中宋" pitchFamily="2" charset="-122"/>
                <a:ea typeface="华文中宋" pitchFamily="2" charset="-122"/>
              </a:rPr>
              <a:t>，直至整改完成</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实验室技术安全工作组聘请具有实验室工作及管理经验的教师组成</a:t>
            </a:r>
            <a:r>
              <a:rPr lang="zh-CN" altLang="en-US" dirty="0" smtClean="0">
                <a:solidFill>
                  <a:srgbClr val="0000FF"/>
                </a:solidFill>
                <a:latin typeface="华文中宋" pitchFamily="2" charset="-122"/>
                <a:ea typeface="华文中宋" pitchFamily="2" charset="-122"/>
              </a:rPr>
              <a:t>实验室安全督查小组</a:t>
            </a:r>
            <a:r>
              <a:rPr lang="zh-CN" altLang="en-US" dirty="0" smtClean="0">
                <a:latin typeface="华文中宋" pitchFamily="2" charset="-122"/>
                <a:ea typeface="华文中宋" pitchFamily="2" charset="-122"/>
              </a:rPr>
              <a:t>，负责对实验室安全进行日常巡查和指导</a:t>
            </a:r>
          </a:p>
        </p:txBody>
      </p:sp>
      <p:sp>
        <p:nvSpPr>
          <p:cNvPr id="9"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BE506283-BB17-427D-9816-B0B532251DB7}" type="slidenum">
              <a:rPr lang="en-US" altLang="zh-CN" smtClean="0">
                <a:solidFill>
                  <a:schemeClr val="tx1"/>
                </a:solidFill>
                <a:latin typeface="Arial" pitchFamily="34" charset="0"/>
                <a:cs typeface="Arial" pitchFamily="34" charset="0"/>
              </a:rPr>
              <a:pPr fontAlgn="base">
                <a:spcBef>
                  <a:spcPct val="0"/>
                </a:spcBef>
                <a:spcAft>
                  <a:spcPct val="0"/>
                </a:spcAft>
                <a:defRPr/>
              </a:pPr>
              <a:t>73</a:t>
            </a:fld>
            <a:endParaRPr lang="en-US" altLang="zh-CN" smtClean="0">
              <a:solidFill>
                <a:schemeClr val="tx1"/>
              </a:solidFill>
              <a:latin typeface="Arial" pitchFamily="34" charset="0"/>
              <a:cs typeface="Arial" pitchFamily="34" charset="0"/>
            </a:endParaRPr>
          </a:p>
        </p:txBody>
      </p:sp>
      <p:sp>
        <p:nvSpPr>
          <p:cNvPr id="10"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第五章 安全检查与隐患整改</a:t>
            </a:r>
          </a:p>
        </p:txBody>
      </p:sp>
      <p:sp>
        <p:nvSpPr>
          <p:cNvPr id="12" name="TextBox 11"/>
          <p:cNvSpPr txBox="1">
            <a:spLocks noChangeArrowheads="1"/>
          </p:cNvSpPr>
          <p:nvPr/>
        </p:nvSpPr>
        <p:spPr bwMode="auto">
          <a:xfrm>
            <a:off x="357188" y="1828800"/>
            <a:ext cx="8572500" cy="1647825"/>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30</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教学科研二级单位安全检查规定</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latin typeface="华文中宋" pitchFamily="2" charset="-122"/>
                <a:ea typeface="华文中宋" pitchFamily="2" charset="-122"/>
              </a:rPr>
              <a:t>教学科研二级单位须</a:t>
            </a:r>
            <a:r>
              <a:rPr lang="zh-CN" altLang="en-US" dirty="0" smtClean="0">
                <a:solidFill>
                  <a:srgbClr val="0000FF"/>
                </a:solidFill>
                <a:latin typeface="华文中宋" pitchFamily="2" charset="-122"/>
                <a:ea typeface="华文中宋" pitchFamily="2" charset="-122"/>
              </a:rPr>
              <a:t>定期（至少每月一次）</a:t>
            </a:r>
            <a:r>
              <a:rPr lang="zh-CN" altLang="en-US" dirty="0" smtClean="0">
                <a:latin typeface="华文中宋" pitchFamily="2" charset="-122"/>
                <a:ea typeface="华文中宋" pitchFamily="2" charset="-122"/>
              </a:rPr>
              <a:t>组织本单位实验室安全检查工作，不定期开展安全抽查，并须按月上报自查及整改情况。教学科研二级单位须做好实验室安全检查记录并存档备查，及时梳理与分析检查中发现的问题和隐患、制定整改方案并落实整改措施</a:t>
            </a:r>
          </a:p>
        </p:txBody>
      </p:sp>
      <p:sp>
        <p:nvSpPr>
          <p:cNvPr id="16" name="TextBox 15"/>
          <p:cNvSpPr txBox="1">
            <a:spLocks noChangeArrowheads="1"/>
          </p:cNvSpPr>
          <p:nvPr/>
        </p:nvSpPr>
        <p:spPr bwMode="auto">
          <a:xfrm>
            <a:off x="357188" y="3643313"/>
            <a:ext cx="8643937" cy="2000250"/>
          </a:xfrm>
          <a:prstGeom prst="rect">
            <a:avLst/>
          </a:prstGeom>
          <a:noFill/>
          <a:ln>
            <a:noFill/>
          </a:ln>
          <a:extLst/>
        </p:spPr>
        <p:txBody>
          <a:bodyPr>
            <a:spAutoFit/>
          </a:bodyPr>
          <a:lstStyle>
            <a:lvl1pPr eaLnBrk="0" hangingPunct="0">
              <a:defRPr kumimoji="1">
                <a:solidFill>
                  <a:schemeClr val="tx2"/>
                </a:solidFill>
                <a:latin typeface="Times New Roman" panose="02020603050405020304" pitchFamily="18" charset="0"/>
                <a:ea typeface="楷体_GB2312" pitchFamily="49" charset="-122"/>
              </a:defRPr>
            </a:lvl1pPr>
            <a:lvl2pPr marL="742950" indent="-285750" eaLnBrk="0" hangingPunct="0">
              <a:defRPr kumimoji="1">
                <a:solidFill>
                  <a:schemeClr val="tx2"/>
                </a:solidFill>
                <a:latin typeface="Times New Roman" panose="02020603050405020304" pitchFamily="18" charset="0"/>
                <a:ea typeface="楷体_GB2312" pitchFamily="49" charset="-122"/>
              </a:defRPr>
            </a:lvl2pPr>
            <a:lvl3pPr marL="1143000" indent="-228600" eaLnBrk="0" hangingPunct="0">
              <a:defRPr kumimoji="1">
                <a:solidFill>
                  <a:schemeClr val="tx2"/>
                </a:solidFill>
                <a:latin typeface="Times New Roman" panose="02020603050405020304" pitchFamily="18" charset="0"/>
                <a:ea typeface="楷体_GB2312" pitchFamily="49" charset="-122"/>
              </a:defRPr>
            </a:lvl3pPr>
            <a:lvl4pPr marL="1600200" indent="-228600" eaLnBrk="0" hangingPunct="0">
              <a:defRPr kumimoji="1">
                <a:solidFill>
                  <a:schemeClr val="tx2"/>
                </a:solidFill>
                <a:latin typeface="Times New Roman" panose="02020603050405020304" pitchFamily="18" charset="0"/>
                <a:ea typeface="楷体_GB2312" pitchFamily="49" charset="-122"/>
              </a:defRPr>
            </a:lvl4pPr>
            <a:lvl5pPr marL="2057400" indent="-228600" eaLnBrk="0" hangingPunct="0">
              <a:defRPr kumimoji="1">
                <a:solidFill>
                  <a:schemeClr val="tx2"/>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kumimoji="1">
                <a:solidFill>
                  <a:schemeClr val="tx2"/>
                </a:solidFill>
                <a:latin typeface="Times New Roman" panose="02020603050405020304" pitchFamily="18" charset="0"/>
                <a:ea typeface="楷体_GB2312" pitchFamily="49" charset="-122"/>
              </a:defRPr>
            </a:lvl9pPr>
          </a:lstStyle>
          <a:p>
            <a:pPr fontAlgn="auto">
              <a:spcBef>
                <a:spcPts val="0"/>
              </a:spcBef>
              <a:spcAft>
                <a:spcPts val="600"/>
              </a:spcAft>
              <a:defRPr/>
            </a:pP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第</a:t>
            </a:r>
            <a:r>
              <a:rPr lang="en-US" altLang="zh-CN"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31</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条  </a:t>
            </a:r>
            <a:r>
              <a:rPr lang="zh-CN" altLang="en-US" sz="2400" b="1" dirty="0">
                <a:solidFill>
                  <a:srgbClr val="C00000"/>
                </a:solidFill>
                <a:effectLst>
                  <a:outerShdw blurRad="38100" dist="38100" dir="2700000" algn="tl">
                    <a:srgbClr val="C0C0C0"/>
                  </a:outerShdw>
                </a:effectLst>
                <a:latin typeface="华文中宋" pitchFamily="2" charset="-122"/>
                <a:ea typeface="华文中宋" pitchFamily="2" charset="-122"/>
              </a:rPr>
              <a:t>实验室</a:t>
            </a:r>
            <a:r>
              <a:rPr lang="zh-CN" altLang="en-US" sz="2400" b="1" dirty="0" smtClean="0">
                <a:solidFill>
                  <a:srgbClr val="C00000"/>
                </a:solidFill>
                <a:effectLst>
                  <a:outerShdw blurRad="38100" dist="38100" dir="2700000" algn="tl">
                    <a:srgbClr val="C0C0C0"/>
                  </a:outerShdw>
                </a:effectLst>
                <a:latin typeface="华文中宋" pitchFamily="2" charset="-122"/>
                <a:ea typeface="华文中宋" pitchFamily="2" charset="-122"/>
              </a:rPr>
              <a:t>安全检查规定</a:t>
            </a:r>
          </a:p>
          <a:p>
            <a:pPr marL="469900" indent="-469900" algn="just" fontAlgn="auto">
              <a:spcBef>
                <a:spcPts val="0"/>
              </a:spcBef>
              <a:spcAft>
                <a:spcPts val="0"/>
              </a:spcAft>
              <a:buClr>
                <a:schemeClr val="tx1">
                  <a:lumMod val="85000"/>
                  <a:lumOff val="15000"/>
                </a:schemeClr>
              </a:buClr>
              <a:buSzPct val="95000"/>
              <a:buFont typeface="Wingdings" pitchFamily="2" charset="2"/>
              <a:buChar char="n"/>
              <a:defRPr/>
            </a:pPr>
            <a:r>
              <a:rPr lang="zh-CN" altLang="en-US" dirty="0" smtClean="0">
                <a:solidFill>
                  <a:srgbClr val="0000FF"/>
                </a:solidFill>
                <a:latin typeface="华文中宋" pitchFamily="2" charset="-122"/>
                <a:ea typeface="华文中宋" pitchFamily="2" charset="-122"/>
              </a:rPr>
              <a:t>实验用房责任教师</a:t>
            </a:r>
            <a:r>
              <a:rPr lang="zh-CN" altLang="en-US" dirty="0" smtClean="0">
                <a:solidFill>
                  <a:schemeClr val="tx1"/>
                </a:solidFill>
                <a:latin typeface="华文中宋" pitchFamily="2" charset="-122"/>
                <a:ea typeface="华文中宋" pitchFamily="2" charset="-122"/>
              </a:rPr>
              <a:t>须落实实验室安全</a:t>
            </a:r>
            <a:r>
              <a:rPr lang="zh-CN" altLang="en-US" dirty="0" smtClean="0">
                <a:solidFill>
                  <a:srgbClr val="0000FF"/>
                </a:solidFill>
                <a:latin typeface="华文中宋" pitchFamily="2" charset="-122"/>
                <a:ea typeface="华文中宋" pitchFamily="2" charset="-122"/>
              </a:rPr>
              <a:t>日查</a:t>
            </a:r>
            <a:r>
              <a:rPr lang="zh-CN" altLang="en-US" dirty="0" smtClean="0">
                <a:solidFill>
                  <a:schemeClr val="tx1"/>
                </a:solidFill>
                <a:latin typeface="华文中宋" pitchFamily="2" charset="-122"/>
                <a:ea typeface="华文中宋" pitchFamily="2" charset="-122"/>
              </a:rPr>
              <a:t>制度，指定专人每日对实验室安全状况进行巡视检查并做好记录。对检查中发现的隐患须及时有效进行整改。对检查中发现的重大或一时无法解决的安全隐患，须以书面形式及时向教学科研二级单位、保卫保密处、资产管理处报告，并采取积极防范措施</a:t>
            </a:r>
          </a:p>
          <a:p>
            <a:pPr marL="469900" indent="-469900" algn="just" fontAlgn="auto">
              <a:spcBef>
                <a:spcPts val="600"/>
              </a:spcBef>
              <a:spcAft>
                <a:spcPts val="0"/>
              </a:spcAft>
              <a:buClr>
                <a:schemeClr val="tx1">
                  <a:lumMod val="85000"/>
                  <a:lumOff val="15000"/>
                </a:schemeClr>
              </a:buClr>
              <a:buSzPct val="95000"/>
              <a:buFont typeface="Wingdings" pitchFamily="2" charset="2"/>
              <a:buChar char="n"/>
              <a:defRPr/>
            </a:pPr>
            <a:r>
              <a:rPr lang="zh-CN" altLang="en-US" dirty="0" smtClean="0">
                <a:solidFill>
                  <a:schemeClr val="tx1"/>
                </a:solidFill>
                <a:latin typeface="华文中宋" pitchFamily="2" charset="-122"/>
                <a:ea typeface="华文中宋" pitchFamily="2" charset="-122"/>
              </a:rPr>
              <a:t>对存在的安全隐患，任何单位和个人不得隐瞒不报或拖延上报</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7771D8A1-213E-4462-A71E-E71AECF1536F}" type="slidenum">
              <a:rPr lang="en-US" altLang="zh-CN" smtClean="0">
                <a:solidFill>
                  <a:schemeClr val="tx1"/>
                </a:solidFill>
                <a:latin typeface="Arial" pitchFamily="34" charset="0"/>
                <a:cs typeface="Arial" pitchFamily="34" charset="0"/>
              </a:rPr>
              <a:pPr fontAlgn="base">
                <a:spcBef>
                  <a:spcPct val="0"/>
                </a:spcBef>
                <a:spcAft>
                  <a:spcPct val="0"/>
                </a:spcAft>
                <a:defRPr/>
              </a:pPr>
              <a:t>74</a:t>
            </a:fld>
            <a:endParaRPr lang="en-US" altLang="zh-CN" smtClean="0">
              <a:solidFill>
                <a:schemeClr val="tx1"/>
              </a:solidFill>
              <a:latin typeface="Arial" pitchFamily="34" charset="0"/>
              <a:cs typeface="Arial" pitchFamily="34" charset="0"/>
            </a:endParaRPr>
          </a:p>
        </p:txBody>
      </p:sp>
      <p:sp>
        <p:nvSpPr>
          <p:cNvPr id="10"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第六章 安全奖惩与事故处理</a:t>
            </a:r>
          </a:p>
        </p:txBody>
      </p:sp>
      <p:sp>
        <p:nvSpPr>
          <p:cNvPr id="7" name="矩形 17"/>
          <p:cNvSpPr>
            <a:spLocks noChangeArrowheads="1"/>
          </p:cNvSpPr>
          <p:nvPr/>
        </p:nvSpPr>
        <p:spPr bwMode="auto">
          <a:xfrm>
            <a:off x="642938" y="1857375"/>
            <a:ext cx="8143875" cy="1949450"/>
          </a:xfrm>
          <a:prstGeom prst="rect">
            <a:avLst/>
          </a:prstGeom>
          <a:noFill/>
          <a:ln w="9525">
            <a:noFill/>
            <a:miter lim="800000"/>
            <a:headEnd/>
            <a:tailEnd/>
          </a:ln>
        </p:spPr>
        <p:txBody>
          <a:bodyPr>
            <a:spAutoFit/>
          </a:bodyPr>
          <a:lstStyle/>
          <a:p>
            <a:pPr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32</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责任追究</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各单位、实验室及个人须严格遵守本规定及相关管理制度。对违反实验室安全规章制度的单位负责人、实验室责任教师及实验人员，视情节采取书面检查、通报批评、诫勉谈话、单位考核差评、取消评优评奖资格、责令经济赔偿、行政处分等形式给予处罚。具体按照</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北京科技大学实验室技术安全责任追究暂行规定</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执行</a:t>
            </a:r>
          </a:p>
        </p:txBody>
      </p:sp>
      <p:sp>
        <p:nvSpPr>
          <p:cNvPr id="8" name="矩形 18"/>
          <p:cNvSpPr>
            <a:spLocks noChangeArrowheads="1"/>
          </p:cNvSpPr>
          <p:nvPr/>
        </p:nvSpPr>
        <p:spPr bwMode="auto">
          <a:xfrm>
            <a:off x="674688" y="3762375"/>
            <a:ext cx="8183562" cy="1666875"/>
          </a:xfrm>
          <a:prstGeom prst="rect">
            <a:avLst/>
          </a:prstGeom>
          <a:noFill/>
          <a:ln w="9525">
            <a:noFill/>
            <a:miter lim="800000"/>
            <a:headEnd/>
            <a:tailEnd/>
          </a:ln>
        </p:spPr>
        <p:txBody>
          <a:bodyPr>
            <a:spAutoFit/>
          </a:bodyPr>
          <a:lstStyle/>
          <a:p>
            <a:pPr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33</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事故处理</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实验室发生安全事故，应立即启动应急预案，采取有效措施防止事态扩大和蔓延，做好应急处置工作。同时报告教学科研二级单位、保卫保密处、资产管理处等部门。事故所在单位应写出事故报告，交保卫保密处及资产管理处，并配合调查和处理</a:t>
            </a:r>
            <a:endParaRPr lang="zh-CN" altLang="en-US" dirty="0">
              <a:solidFill>
                <a:schemeClr val="tx1">
                  <a:lumMod val="95000"/>
                  <a:lumOff val="5000"/>
                </a:schemeClr>
              </a:solidFill>
              <a:latin typeface="华文中宋" pitchFamily="2" charset="-122"/>
              <a:ea typeface="华文中宋" pitchFamily="2" charset="-122"/>
            </a:endParaRPr>
          </a:p>
        </p:txBody>
      </p:sp>
      <p:sp>
        <p:nvSpPr>
          <p:cNvPr id="9" name="矩形 19"/>
          <p:cNvSpPr>
            <a:spLocks noChangeArrowheads="1"/>
          </p:cNvSpPr>
          <p:nvPr/>
        </p:nvSpPr>
        <p:spPr bwMode="auto">
          <a:xfrm>
            <a:off x="714375" y="5402263"/>
            <a:ext cx="8072438" cy="1384300"/>
          </a:xfrm>
          <a:prstGeom prst="rect">
            <a:avLst/>
          </a:prstGeom>
          <a:noFill/>
          <a:ln w="9525">
            <a:noFill/>
            <a:miter lim="800000"/>
            <a:headEnd/>
            <a:tailEnd/>
          </a:ln>
        </p:spPr>
        <p:txBody>
          <a:bodyPr>
            <a:spAutoFit/>
          </a:bodyPr>
          <a:lstStyle/>
          <a:p>
            <a:pPr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34</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奖励</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学校设立实验室安全工作先进奖，对在实验室技术安全管理、安全技术创新、安全科学研究等方面有突出贡献或表现优秀的教学科研二级单位、实验室或个人给予奖励</a:t>
            </a:r>
          </a:p>
        </p:txBody>
      </p:sp>
      <p:sp>
        <p:nvSpPr>
          <p:cNvPr id="12"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第七章 附则</a:t>
            </a:r>
          </a:p>
        </p:txBody>
      </p:sp>
      <p:sp>
        <p:nvSpPr>
          <p:cNvPr id="7" name="矩形 17"/>
          <p:cNvSpPr>
            <a:spLocks noChangeArrowheads="1"/>
          </p:cNvSpPr>
          <p:nvPr/>
        </p:nvSpPr>
        <p:spPr bwMode="auto">
          <a:xfrm>
            <a:off x="642938" y="1785938"/>
            <a:ext cx="8143875" cy="1103312"/>
          </a:xfrm>
          <a:prstGeom prst="rect">
            <a:avLst/>
          </a:prstGeom>
          <a:noFill/>
          <a:ln w="9525">
            <a:noFill/>
            <a:miter lim="800000"/>
            <a:headEnd/>
            <a:tailEnd/>
          </a:ln>
        </p:spPr>
        <p:txBody>
          <a:bodyPr>
            <a:spAutoFit/>
          </a:bodyPr>
          <a:lstStyle/>
          <a:p>
            <a:pPr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35</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补充性规定</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教学科研二级单位应根据本规定，结合实际情况另行制定管理办法。本规定未尽事项，按国家有关法律法规执行</a:t>
            </a:r>
          </a:p>
        </p:txBody>
      </p:sp>
      <p:sp>
        <p:nvSpPr>
          <p:cNvPr id="8" name="矩形 18"/>
          <p:cNvSpPr>
            <a:spLocks noChangeArrowheads="1"/>
          </p:cNvSpPr>
          <p:nvPr/>
        </p:nvSpPr>
        <p:spPr bwMode="auto">
          <a:xfrm>
            <a:off x="642938" y="4000500"/>
            <a:ext cx="8183562" cy="1103313"/>
          </a:xfrm>
          <a:prstGeom prst="rect">
            <a:avLst/>
          </a:prstGeom>
          <a:noFill/>
          <a:ln w="9525">
            <a:noFill/>
            <a:miter lim="800000"/>
            <a:headEnd/>
            <a:tailEnd/>
          </a:ln>
        </p:spPr>
        <p:txBody>
          <a:bodyPr>
            <a:spAutoFit/>
          </a:bodyPr>
          <a:lstStyle/>
          <a:p>
            <a:pPr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37</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校外实验或实习安全管理</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在校外实验、实习的技术安全管理由教学科研二级单位负责，须遵守所在实验、实习场所有关规定，无具体规定时可参照本规定执行</a:t>
            </a:r>
            <a:endParaRPr lang="zh-CN" altLang="en-US" dirty="0">
              <a:solidFill>
                <a:schemeClr val="tx1">
                  <a:lumMod val="95000"/>
                  <a:lumOff val="5000"/>
                </a:schemeClr>
              </a:solidFill>
              <a:latin typeface="华文中宋" pitchFamily="2" charset="-122"/>
              <a:ea typeface="华文中宋" pitchFamily="2" charset="-122"/>
            </a:endParaRPr>
          </a:p>
        </p:txBody>
      </p:sp>
      <p:sp>
        <p:nvSpPr>
          <p:cNvPr id="93188"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575FD293-8F8D-47FE-A27F-8A21B1DB67D9}" type="slidenum">
              <a:rPr lang="en-US" altLang="zh-CN" smtClean="0">
                <a:solidFill>
                  <a:schemeClr val="tx1"/>
                </a:solidFill>
                <a:latin typeface="Arial" pitchFamily="34" charset="0"/>
                <a:cs typeface="Arial" pitchFamily="34" charset="0"/>
              </a:rPr>
              <a:pPr fontAlgn="base">
                <a:spcBef>
                  <a:spcPct val="0"/>
                </a:spcBef>
                <a:spcAft>
                  <a:spcPct val="0"/>
                </a:spcAft>
                <a:defRPr/>
              </a:pPr>
              <a:t>75</a:t>
            </a:fld>
            <a:endParaRPr lang="en-US" altLang="zh-CN" smtClean="0">
              <a:solidFill>
                <a:schemeClr val="tx1"/>
              </a:solidFill>
              <a:latin typeface="Arial" pitchFamily="34" charset="0"/>
              <a:cs typeface="Arial" pitchFamily="34" charset="0"/>
            </a:endParaRPr>
          </a:p>
        </p:txBody>
      </p:sp>
      <p:sp>
        <p:nvSpPr>
          <p:cNvPr id="9" name="矩形 17"/>
          <p:cNvSpPr>
            <a:spLocks noChangeArrowheads="1"/>
          </p:cNvSpPr>
          <p:nvPr/>
        </p:nvSpPr>
        <p:spPr bwMode="auto">
          <a:xfrm>
            <a:off x="642938" y="2857500"/>
            <a:ext cx="8143875" cy="1103313"/>
          </a:xfrm>
          <a:prstGeom prst="rect">
            <a:avLst/>
          </a:prstGeom>
          <a:noFill/>
          <a:ln w="9525">
            <a:noFill/>
            <a:miter lim="800000"/>
            <a:headEnd/>
            <a:tailEnd/>
          </a:ln>
        </p:spPr>
        <p:txBody>
          <a:bodyPr>
            <a:spAutoFit/>
          </a:bodyPr>
          <a:lstStyle/>
          <a:p>
            <a:pPr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36</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其他场所安全管理</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各类生产车间、实习场所、试剂库、电梯或锅炉运行场所等非实验室场所的技术安全管理由相关职能部门负责，参照本规定执行</a:t>
            </a:r>
          </a:p>
        </p:txBody>
      </p:sp>
      <p:sp>
        <p:nvSpPr>
          <p:cNvPr id="13" name="矩形 18"/>
          <p:cNvSpPr>
            <a:spLocks noChangeArrowheads="1"/>
          </p:cNvSpPr>
          <p:nvPr/>
        </p:nvSpPr>
        <p:spPr bwMode="auto">
          <a:xfrm>
            <a:off x="642938" y="5072063"/>
            <a:ext cx="8215312" cy="1666875"/>
          </a:xfrm>
          <a:prstGeom prst="rect">
            <a:avLst/>
          </a:prstGeom>
          <a:noFill/>
          <a:ln w="9525">
            <a:noFill/>
            <a:miter lim="800000"/>
            <a:headEnd/>
            <a:tailEnd/>
          </a:ln>
        </p:spPr>
        <p:txBody>
          <a:bodyPr>
            <a:spAutoFit/>
          </a:bodyPr>
          <a:lstStyle/>
          <a:p>
            <a:pPr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38</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效力条款</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本规定经</a:t>
            </a:r>
            <a:r>
              <a:rPr lang="en-US" altLang="zh-CN" dirty="0">
                <a:latin typeface="华文中宋" pitchFamily="2" charset="-122"/>
                <a:ea typeface="华文中宋" pitchFamily="2" charset="-122"/>
              </a:rPr>
              <a:t>2015</a:t>
            </a:r>
            <a:r>
              <a:rPr lang="zh-CN" altLang="en-US" dirty="0">
                <a:latin typeface="华文中宋" pitchFamily="2" charset="-122"/>
                <a:ea typeface="华文中宋" pitchFamily="2" charset="-122"/>
              </a:rPr>
              <a:t>年</a:t>
            </a:r>
            <a:r>
              <a:rPr lang="en-US" altLang="zh-CN" dirty="0">
                <a:latin typeface="华文中宋" pitchFamily="2" charset="-122"/>
                <a:ea typeface="华文中宋" pitchFamily="2" charset="-122"/>
              </a:rPr>
              <a:t>6</a:t>
            </a:r>
            <a:r>
              <a:rPr lang="zh-CN" altLang="en-US" dirty="0">
                <a:latin typeface="华文中宋" pitchFamily="2" charset="-122"/>
                <a:ea typeface="华文中宋" pitchFamily="2" charset="-122"/>
              </a:rPr>
              <a:t>月</a:t>
            </a:r>
            <a:r>
              <a:rPr lang="en-US" altLang="zh-CN" dirty="0">
                <a:latin typeface="华文中宋" pitchFamily="2" charset="-122"/>
                <a:ea typeface="华文中宋" pitchFamily="2" charset="-122"/>
              </a:rPr>
              <a:t>8</a:t>
            </a:r>
            <a:r>
              <a:rPr lang="zh-CN" altLang="en-US" dirty="0">
                <a:latin typeface="华文中宋" pitchFamily="2" charset="-122"/>
                <a:ea typeface="华文中宋" pitchFamily="2" charset="-122"/>
              </a:rPr>
              <a:t>日第</a:t>
            </a:r>
            <a:r>
              <a:rPr lang="en-US" altLang="zh-CN" dirty="0">
                <a:latin typeface="华文中宋" pitchFamily="2" charset="-122"/>
                <a:ea typeface="华文中宋" pitchFamily="2" charset="-122"/>
              </a:rPr>
              <a:t>18</a:t>
            </a:r>
            <a:r>
              <a:rPr lang="zh-CN" altLang="en-US" dirty="0">
                <a:latin typeface="华文中宋" pitchFamily="2" charset="-122"/>
                <a:ea typeface="华文中宋" pitchFamily="2" charset="-122"/>
              </a:rPr>
              <a:t>次校长办公会讨论通过，自</a:t>
            </a:r>
            <a:r>
              <a:rPr lang="zh-CN" altLang="en-US" dirty="0">
                <a:solidFill>
                  <a:srgbClr val="0000FF"/>
                </a:solidFill>
                <a:latin typeface="华文中宋" pitchFamily="2" charset="-122"/>
                <a:ea typeface="华文中宋" pitchFamily="2" charset="-122"/>
              </a:rPr>
              <a:t>公布之日</a:t>
            </a:r>
            <a:r>
              <a:rPr lang="zh-CN" altLang="en-US" dirty="0">
                <a:latin typeface="华文中宋" pitchFamily="2" charset="-122"/>
                <a:ea typeface="华文中宋" pitchFamily="2" charset="-122"/>
              </a:rPr>
              <a:t>起施行，由资产管理处负责解释。原</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北京科技大学技术安全管理规定（试行）</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（校发</a:t>
            </a:r>
            <a:r>
              <a:rPr lang="en-US" altLang="zh-CN" dirty="0">
                <a:latin typeface="华文中宋" pitchFamily="2" charset="-122"/>
                <a:ea typeface="华文中宋" pitchFamily="2" charset="-122"/>
              </a:rPr>
              <a:t>【2012】3</a:t>
            </a:r>
            <a:r>
              <a:rPr lang="zh-CN" altLang="en-US" dirty="0">
                <a:latin typeface="华文中宋" pitchFamily="2" charset="-122"/>
                <a:ea typeface="华文中宋" pitchFamily="2" charset="-122"/>
              </a:rPr>
              <a:t>号）同时废止</a:t>
            </a:r>
            <a:endParaRPr lang="en-US" altLang="zh-CN" dirty="0">
              <a:latin typeface="华文中宋" pitchFamily="2" charset="-122"/>
              <a:ea typeface="华文中宋" pitchFamily="2" charset="-122"/>
            </a:endParaRPr>
          </a:p>
          <a:p>
            <a:pPr marL="469900" indent="-469900" fontAlgn="auto" latinLnBrk="1">
              <a:lnSpc>
                <a:spcPts val="2200"/>
              </a:lnSpc>
              <a:spcBef>
                <a:spcPts val="0"/>
              </a:spcBef>
              <a:spcAft>
                <a:spcPts val="0"/>
              </a:spcAft>
              <a:buSzPct val="95000"/>
              <a:buFont typeface="Wingdings" pitchFamily="2" charset="2"/>
              <a:buChar char="n"/>
              <a:defRPr/>
            </a:pPr>
            <a:r>
              <a:rPr lang="zh-CN" altLang="en-US" dirty="0">
                <a:solidFill>
                  <a:schemeClr val="tx1">
                    <a:lumMod val="95000"/>
                    <a:lumOff val="5000"/>
                  </a:schemeClr>
                </a:solidFill>
                <a:latin typeface="华文中宋" pitchFamily="2" charset="-122"/>
                <a:ea typeface="华文中宋" pitchFamily="2" charset="-122"/>
              </a:rPr>
              <a:t>公布日期</a:t>
            </a:r>
            <a:r>
              <a:rPr lang="en-US" altLang="zh-CN" dirty="0">
                <a:solidFill>
                  <a:schemeClr val="tx1">
                    <a:lumMod val="95000"/>
                    <a:lumOff val="5000"/>
                  </a:schemeClr>
                </a:solidFill>
                <a:latin typeface="华文中宋" pitchFamily="2" charset="-122"/>
                <a:ea typeface="华文中宋" pitchFamily="2" charset="-122"/>
              </a:rPr>
              <a:t>——2015</a:t>
            </a:r>
            <a:r>
              <a:rPr lang="zh-CN" altLang="en-US" dirty="0">
                <a:solidFill>
                  <a:schemeClr val="tx1">
                    <a:lumMod val="95000"/>
                    <a:lumOff val="5000"/>
                  </a:schemeClr>
                </a:solidFill>
                <a:latin typeface="华文中宋" pitchFamily="2" charset="-122"/>
                <a:ea typeface="华文中宋" pitchFamily="2" charset="-122"/>
              </a:rPr>
              <a:t>年</a:t>
            </a:r>
            <a:r>
              <a:rPr lang="en-US" altLang="zh-CN" dirty="0">
                <a:solidFill>
                  <a:schemeClr val="tx1">
                    <a:lumMod val="95000"/>
                    <a:lumOff val="5000"/>
                  </a:schemeClr>
                </a:solidFill>
                <a:latin typeface="华文中宋" pitchFamily="2" charset="-122"/>
                <a:ea typeface="华文中宋" pitchFamily="2" charset="-122"/>
              </a:rPr>
              <a:t>6</a:t>
            </a:r>
            <a:r>
              <a:rPr lang="zh-CN" altLang="en-US" dirty="0">
                <a:solidFill>
                  <a:schemeClr val="tx1">
                    <a:lumMod val="95000"/>
                    <a:lumOff val="5000"/>
                  </a:schemeClr>
                </a:solidFill>
                <a:latin typeface="华文中宋" pitchFamily="2" charset="-122"/>
                <a:ea typeface="华文中宋" pitchFamily="2" charset="-122"/>
              </a:rPr>
              <a:t>月</a:t>
            </a:r>
            <a:r>
              <a:rPr lang="en-US" altLang="zh-CN" dirty="0">
                <a:solidFill>
                  <a:schemeClr val="tx1">
                    <a:lumMod val="95000"/>
                    <a:lumOff val="5000"/>
                  </a:schemeClr>
                </a:solidFill>
                <a:latin typeface="华文中宋" pitchFamily="2" charset="-122"/>
                <a:ea typeface="华文中宋" pitchFamily="2" charset="-122"/>
              </a:rPr>
              <a:t>23</a:t>
            </a:r>
            <a:r>
              <a:rPr lang="zh-CN" altLang="en-US" dirty="0">
                <a:solidFill>
                  <a:schemeClr val="tx1">
                    <a:lumMod val="95000"/>
                    <a:lumOff val="5000"/>
                  </a:schemeClr>
                </a:solidFill>
                <a:latin typeface="华文中宋" pitchFamily="2" charset="-122"/>
                <a:ea typeface="华文中宋" pitchFamily="2" charset="-122"/>
              </a:rPr>
              <a:t>日</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2"/>
          <p:cNvSpPr txBox="1">
            <a:spLocks/>
          </p:cNvSpPr>
          <p:nvPr/>
        </p:nvSpPr>
        <p:spPr bwMode="auto">
          <a:xfrm>
            <a:off x="4676775" y="2781300"/>
            <a:ext cx="3856038" cy="2214563"/>
          </a:xfrm>
          <a:prstGeom prst="rect">
            <a:avLst/>
          </a:prstGeom>
          <a:noFill/>
          <a:ln w="9525">
            <a:noFill/>
            <a:miter lim="800000"/>
            <a:headEnd/>
            <a:tailEnd/>
          </a:ln>
        </p:spPr>
        <p:txBody>
          <a:bodyPr/>
          <a:lstStyle/>
          <a:p>
            <a:pPr fontAlgn="auto">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第一章  总则</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第二章  责任追究种类及其适用</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第三章  责任追究程序</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a:p>
            <a:pPr fontAlgn="auto">
              <a:spcBef>
                <a:spcPts val="1200"/>
              </a:spcBef>
              <a:spcAft>
                <a:spcPts val="0"/>
              </a:spcAft>
              <a:buClr>
                <a:srgbClr val="0BD0D9"/>
              </a:buClr>
              <a:buSzPct val="95000"/>
              <a:buFont typeface="Wingdings" pitchFamily="2" charset="2"/>
              <a:buNone/>
              <a:defRPr/>
            </a:pPr>
            <a:r>
              <a:rPr lang="zh-CN" altLang="en-US"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rPr>
              <a:t>第四章  附则</a:t>
            </a:r>
            <a:endParaRPr lang="en-US" altLang="zh-CN" sz="2000" b="1" dirty="0">
              <a:solidFill>
                <a:schemeClr val="tx1">
                  <a:lumMod val="85000"/>
                  <a:lumOff val="15000"/>
                </a:schemeClr>
              </a:solidFill>
              <a:effectLst>
                <a:outerShdw blurRad="38100" dist="38100" dir="2700000" algn="tl">
                  <a:srgbClr val="C0C0C0"/>
                </a:outerShdw>
              </a:effectLst>
              <a:latin typeface="黑体" panose="02010609060101010101" pitchFamily="49" charset="-122"/>
              <a:ea typeface="黑体" panose="02010609060101010101" pitchFamily="49" charset="-122"/>
            </a:endParaRPr>
          </a:p>
        </p:txBody>
      </p:sp>
      <p:sp>
        <p:nvSpPr>
          <p:cNvPr id="94210"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95E666D0-FBBF-416E-8C86-EDC5B9418B83}" type="slidenum">
              <a:rPr lang="en-US" altLang="zh-CN" smtClean="0">
                <a:solidFill>
                  <a:schemeClr val="tx1"/>
                </a:solidFill>
                <a:latin typeface="Arial" pitchFamily="34" charset="0"/>
                <a:cs typeface="Arial" pitchFamily="34" charset="0"/>
              </a:rPr>
              <a:pPr fontAlgn="base">
                <a:spcBef>
                  <a:spcPct val="0"/>
                </a:spcBef>
                <a:spcAft>
                  <a:spcPct val="0"/>
                </a:spcAft>
                <a:defRPr/>
              </a:pPr>
              <a:t>76</a:t>
            </a:fld>
            <a:endParaRPr lang="en-US" altLang="zh-CN" smtClean="0">
              <a:solidFill>
                <a:schemeClr val="tx1"/>
              </a:solidFill>
              <a:latin typeface="Arial" pitchFamily="34" charset="0"/>
              <a:cs typeface="Arial" pitchFamily="34" charset="0"/>
            </a:endParaRPr>
          </a:p>
        </p:txBody>
      </p:sp>
      <p:pic>
        <p:nvPicPr>
          <p:cNvPr id="83972" name="Picture 2" descr="C:\Users\DELL\AppData\Roaming\feiq\RichOle\2875131818.bmp"/>
          <p:cNvPicPr>
            <a:picLocks noChangeAspect="1" noChangeArrowheads="1"/>
          </p:cNvPicPr>
          <p:nvPr/>
        </p:nvPicPr>
        <p:blipFill>
          <a:blip r:embed="rId2"/>
          <a:srcRect/>
          <a:stretch>
            <a:fillRect/>
          </a:stretch>
        </p:blipFill>
        <p:spPr bwMode="auto">
          <a:xfrm>
            <a:off x="900113" y="1844675"/>
            <a:ext cx="3455987" cy="4640263"/>
          </a:xfrm>
          <a:prstGeom prst="rect">
            <a:avLst/>
          </a:prstGeom>
          <a:noFill/>
          <a:ln w="9525">
            <a:noFill/>
            <a:miter lim="800000"/>
            <a:headEnd/>
            <a:tailEnd/>
          </a:ln>
        </p:spPr>
      </p:pic>
      <p:sp>
        <p:nvSpPr>
          <p:cNvPr id="6"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第一章 总则</a:t>
            </a:r>
          </a:p>
        </p:txBody>
      </p:sp>
      <p:sp>
        <p:nvSpPr>
          <p:cNvPr id="95234"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DA418CCC-7D66-4A8B-BBED-EC03A3EAA5A5}" type="slidenum">
              <a:rPr lang="en-US" altLang="zh-CN" smtClean="0">
                <a:solidFill>
                  <a:schemeClr val="tx1"/>
                </a:solidFill>
                <a:latin typeface="Arial" pitchFamily="34" charset="0"/>
                <a:cs typeface="Arial" pitchFamily="34" charset="0"/>
              </a:rPr>
              <a:pPr fontAlgn="base">
                <a:spcBef>
                  <a:spcPct val="0"/>
                </a:spcBef>
                <a:spcAft>
                  <a:spcPct val="0"/>
                </a:spcAft>
                <a:defRPr/>
              </a:pPr>
              <a:t>77</a:t>
            </a:fld>
            <a:endParaRPr lang="en-US" altLang="zh-CN" smtClean="0">
              <a:solidFill>
                <a:schemeClr val="tx1"/>
              </a:solidFill>
              <a:latin typeface="Arial" pitchFamily="34" charset="0"/>
              <a:cs typeface="Arial" pitchFamily="34" charset="0"/>
            </a:endParaRPr>
          </a:p>
        </p:txBody>
      </p:sp>
      <p:sp>
        <p:nvSpPr>
          <p:cNvPr id="12" name="矩形 17"/>
          <p:cNvSpPr>
            <a:spLocks noChangeArrowheads="1"/>
          </p:cNvSpPr>
          <p:nvPr/>
        </p:nvSpPr>
        <p:spPr bwMode="auto">
          <a:xfrm>
            <a:off x="428625" y="2000250"/>
            <a:ext cx="8143875" cy="2025650"/>
          </a:xfrm>
          <a:prstGeom prst="rect">
            <a:avLst/>
          </a:prstGeom>
          <a:noFill/>
          <a:ln w="9525">
            <a:noFill/>
            <a:miter lim="800000"/>
            <a:headEnd/>
            <a:tailEnd/>
          </a:ln>
        </p:spPr>
        <p:txBody>
          <a:bodyPr>
            <a:spAutoFit/>
          </a:bodyPr>
          <a:lstStyle/>
          <a:p>
            <a:pPr algn="just"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宗旨与依据</a:t>
            </a: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为加强学校实验室安全管理，防止实验室安全事故发生，保障教职工及学生的人身、财产安全，促进学校各项事业健康、稳定发展</a:t>
            </a:r>
            <a:endParaRPr lang="en-US" altLang="zh-CN" dirty="0">
              <a:latin typeface="华文中宋" pitchFamily="2" charset="-122"/>
              <a:ea typeface="华文中宋" pitchFamily="2" charset="-122"/>
            </a:endParaRP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依据国家相关法律法规和</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北京科技大学实验室技术安全管理规定</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北京科技大学教职工行政处分暂行规定</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（校发</a:t>
            </a:r>
            <a:r>
              <a:rPr lang="en-US" altLang="zh-CN" dirty="0">
                <a:latin typeface="华文中宋" pitchFamily="2" charset="-122"/>
                <a:ea typeface="华文中宋" pitchFamily="2" charset="-122"/>
              </a:rPr>
              <a:t>【2011】55</a:t>
            </a:r>
            <a:r>
              <a:rPr lang="zh-CN" altLang="en-US" dirty="0">
                <a:latin typeface="华文中宋" pitchFamily="2" charset="-122"/>
                <a:ea typeface="华文中宋" pitchFamily="2" charset="-122"/>
              </a:rPr>
              <a:t>号）、</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北京科技大学学生违纪处理规定（试行）</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（校发</a:t>
            </a:r>
            <a:r>
              <a:rPr lang="en-US" altLang="zh-CN" dirty="0">
                <a:latin typeface="华文中宋" pitchFamily="2" charset="-122"/>
                <a:ea typeface="华文中宋" pitchFamily="2" charset="-122"/>
              </a:rPr>
              <a:t>【2005】74</a:t>
            </a:r>
            <a:r>
              <a:rPr lang="zh-CN" altLang="en-US" dirty="0">
                <a:latin typeface="华文中宋" pitchFamily="2" charset="-122"/>
                <a:ea typeface="华文中宋" pitchFamily="2" charset="-122"/>
              </a:rPr>
              <a:t>号）等文件</a:t>
            </a:r>
          </a:p>
        </p:txBody>
      </p:sp>
      <p:sp>
        <p:nvSpPr>
          <p:cNvPr id="18" name="矩形 17"/>
          <p:cNvSpPr>
            <a:spLocks noChangeArrowheads="1"/>
          </p:cNvSpPr>
          <p:nvPr/>
        </p:nvSpPr>
        <p:spPr bwMode="auto">
          <a:xfrm>
            <a:off x="428625" y="4071938"/>
            <a:ext cx="8143875" cy="2025650"/>
          </a:xfrm>
          <a:prstGeom prst="rect">
            <a:avLst/>
          </a:prstGeom>
          <a:noFill/>
          <a:ln w="9525">
            <a:noFill/>
            <a:miter lim="800000"/>
            <a:headEnd/>
            <a:tailEnd/>
          </a:ln>
        </p:spPr>
        <p:txBody>
          <a:bodyPr>
            <a:spAutoFit/>
          </a:bodyPr>
          <a:lstStyle/>
          <a:p>
            <a:pPr algn="just"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追责原则与适用范围</a:t>
            </a: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学校实验室技术安全工作坚持“</a:t>
            </a:r>
            <a:r>
              <a:rPr lang="zh-CN" altLang="en-US" dirty="0">
                <a:solidFill>
                  <a:srgbClr val="0000FF"/>
                </a:solidFill>
                <a:latin typeface="华文中宋" pitchFamily="2" charset="-122"/>
                <a:ea typeface="华文中宋" pitchFamily="2" charset="-122"/>
              </a:rPr>
              <a:t>谁主管，谁负责；谁使用，谁负责</a:t>
            </a:r>
            <a:r>
              <a:rPr lang="zh-CN" altLang="en-US" dirty="0">
                <a:latin typeface="华文中宋" pitchFamily="2" charset="-122"/>
                <a:ea typeface="华文中宋" pitchFamily="2" charset="-122"/>
              </a:rPr>
              <a:t>”的原则，逐级建立实验室安全责任体系，明确教学科研二级单位和实验用房的安全责任人及其工作职责，确保实验人员严格遵守有关管理规定</a:t>
            </a:r>
            <a:endParaRPr lang="en-US" altLang="zh-CN" dirty="0">
              <a:latin typeface="华文中宋" pitchFamily="2" charset="-122"/>
              <a:ea typeface="华文中宋" pitchFamily="2" charset="-122"/>
            </a:endParaRP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对违反实验室安全有关管理规定的单位及个人，依据本规定追究其相应责任</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责任追究种类及其适用</a:t>
            </a:r>
          </a:p>
        </p:txBody>
      </p:sp>
      <p:sp>
        <p:nvSpPr>
          <p:cNvPr id="9" name="矩形 17"/>
          <p:cNvSpPr>
            <a:spLocks noChangeArrowheads="1"/>
          </p:cNvSpPr>
          <p:nvPr/>
        </p:nvSpPr>
        <p:spPr bwMode="auto">
          <a:xfrm>
            <a:off x="642938" y="1928813"/>
            <a:ext cx="8143875" cy="4694237"/>
          </a:xfrm>
          <a:prstGeom prst="rect">
            <a:avLst/>
          </a:prstGeom>
          <a:noFill/>
          <a:ln w="9525">
            <a:noFill/>
            <a:miter lim="800000"/>
            <a:headEnd/>
            <a:tailEnd/>
          </a:ln>
        </p:spPr>
        <p:txBody>
          <a:bodyPr>
            <a:spAutoFit/>
          </a:bodyPr>
          <a:lstStyle/>
          <a:p>
            <a:pPr algn="just" fontAlgn="auto">
              <a:spcBef>
                <a:spcPts val="0"/>
              </a:spcBef>
              <a:spcAft>
                <a:spcPts val="60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责任追究种类</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latinLnBrk="1">
              <a:spcBef>
                <a:spcPts val="0"/>
              </a:spcBef>
              <a:spcAft>
                <a:spcPts val="0"/>
              </a:spcAft>
              <a:buSzPct val="95000"/>
              <a:buFont typeface="Wingdings" pitchFamily="2" charset="2"/>
              <a:buChar char="n"/>
              <a:defRPr/>
            </a:pPr>
            <a:r>
              <a:rPr lang="zh-CN" altLang="en-US" dirty="0">
                <a:solidFill>
                  <a:srgbClr val="0000FF"/>
                </a:solidFill>
                <a:latin typeface="华文中宋" pitchFamily="2" charset="-122"/>
                <a:ea typeface="华文中宋" pitchFamily="2" charset="-122"/>
              </a:rPr>
              <a:t>书面检查</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违规行为人以书面形式对违规行为作出检讨，包括违规事实、违规原因及整改措施</a:t>
            </a:r>
          </a:p>
          <a:p>
            <a:pPr marL="469900" indent="-469900" algn="just" fontAlgn="auto" latinLnBrk="1">
              <a:spcBef>
                <a:spcPts val="0"/>
              </a:spcBef>
              <a:spcAft>
                <a:spcPts val="0"/>
              </a:spcAft>
              <a:buSzPct val="95000"/>
              <a:buFont typeface="Wingdings" pitchFamily="2" charset="2"/>
              <a:buChar char="n"/>
              <a:defRPr/>
            </a:pPr>
            <a:r>
              <a:rPr lang="zh-CN" altLang="en-US" dirty="0">
                <a:solidFill>
                  <a:srgbClr val="0000FF"/>
                </a:solidFill>
                <a:latin typeface="华文中宋" pitchFamily="2" charset="-122"/>
                <a:ea typeface="华文中宋" pitchFamily="2" charset="-122"/>
              </a:rPr>
              <a:t>诫勉谈话</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由特定主体对违规行为人进行谈话及诫勉教育，指出其存在问题，督促其整改，帮助其吸取教训 </a:t>
            </a:r>
          </a:p>
          <a:p>
            <a:pPr marL="469900" indent="-469900" algn="just" fontAlgn="auto" latinLnBrk="1">
              <a:spcBef>
                <a:spcPts val="0"/>
              </a:spcBef>
              <a:spcAft>
                <a:spcPts val="0"/>
              </a:spcAft>
              <a:buSzPct val="95000"/>
              <a:buFont typeface="Wingdings" pitchFamily="2" charset="2"/>
              <a:buChar char="n"/>
              <a:defRPr/>
            </a:pPr>
            <a:r>
              <a:rPr lang="zh-CN" altLang="en-US" dirty="0">
                <a:solidFill>
                  <a:srgbClr val="0000FF"/>
                </a:solidFill>
                <a:latin typeface="华文中宋" pitchFamily="2" charset="-122"/>
                <a:ea typeface="华文中宋" pitchFamily="2" charset="-122"/>
              </a:rPr>
              <a:t>通报批评</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以一定形式将违规行为人的违规事实在学校或教学科研二级单位内予以公布</a:t>
            </a:r>
          </a:p>
          <a:p>
            <a:pPr marL="469900" indent="-469900" algn="just" fontAlgn="auto" latinLnBrk="1">
              <a:spcBef>
                <a:spcPts val="0"/>
              </a:spcBef>
              <a:spcAft>
                <a:spcPts val="0"/>
              </a:spcAft>
              <a:buSzPct val="95000"/>
              <a:buFont typeface="Wingdings" pitchFamily="2" charset="2"/>
              <a:buChar char="n"/>
              <a:defRPr/>
            </a:pPr>
            <a:r>
              <a:rPr lang="zh-CN" altLang="en-US" dirty="0">
                <a:solidFill>
                  <a:srgbClr val="0000FF"/>
                </a:solidFill>
                <a:latin typeface="华文中宋" pitchFamily="2" charset="-122"/>
                <a:ea typeface="华文中宋" pitchFamily="2" charset="-122"/>
              </a:rPr>
              <a:t>单位考核差评</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对违规单位绩效考核记差，年度内该单位绩效考核差评累计六次年终考核结果降一等级</a:t>
            </a:r>
          </a:p>
          <a:p>
            <a:pPr marL="469900" indent="-469900" algn="just" fontAlgn="auto" latinLnBrk="1">
              <a:spcBef>
                <a:spcPts val="0"/>
              </a:spcBef>
              <a:spcAft>
                <a:spcPts val="0"/>
              </a:spcAft>
              <a:buSzPct val="95000"/>
              <a:buFont typeface="Wingdings" pitchFamily="2" charset="2"/>
              <a:buChar char="n"/>
              <a:defRPr/>
            </a:pPr>
            <a:r>
              <a:rPr lang="zh-CN" altLang="en-US" dirty="0">
                <a:solidFill>
                  <a:srgbClr val="0000FF"/>
                </a:solidFill>
                <a:latin typeface="华文中宋" pitchFamily="2" charset="-122"/>
                <a:ea typeface="华文中宋" pitchFamily="2" charset="-122"/>
              </a:rPr>
              <a:t>取消评优评奖资格</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违规行为人丧失参与学校或教学科研二级单位相关评奖评优的资格，或违规单位丧失参与学校相关评优评奖资格</a:t>
            </a:r>
          </a:p>
          <a:p>
            <a:pPr marL="469900" indent="-469900" algn="just" fontAlgn="auto" latinLnBrk="1">
              <a:spcBef>
                <a:spcPts val="0"/>
              </a:spcBef>
              <a:spcAft>
                <a:spcPts val="0"/>
              </a:spcAft>
              <a:buSzPct val="95000"/>
              <a:buFont typeface="Wingdings" pitchFamily="2" charset="2"/>
              <a:buChar char="n"/>
              <a:defRPr/>
            </a:pPr>
            <a:r>
              <a:rPr lang="zh-CN" altLang="en-US" dirty="0">
                <a:solidFill>
                  <a:srgbClr val="0000FF"/>
                </a:solidFill>
                <a:latin typeface="华文中宋" pitchFamily="2" charset="-122"/>
                <a:ea typeface="华文中宋" pitchFamily="2" charset="-122"/>
              </a:rPr>
              <a:t>责令经济赔偿</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违规行为给学校造成实际经济损失时，学校有权要求违规行为人赔偿相应的经济损失</a:t>
            </a:r>
          </a:p>
          <a:p>
            <a:pPr marL="469900" indent="-469900" algn="just" fontAlgn="auto" latinLnBrk="1">
              <a:spcBef>
                <a:spcPts val="0"/>
              </a:spcBef>
              <a:spcAft>
                <a:spcPts val="0"/>
              </a:spcAft>
              <a:buSzPct val="95000"/>
              <a:buFont typeface="Wingdings" pitchFamily="2" charset="2"/>
              <a:buChar char="n"/>
              <a:defRPr/>
            </a:pPr>
            <a:r>
              <a:rPr lang="zh-CN" altLang="en-US" dirty="0">
                <a:solidFill>
                  <a:srgbClr val="0000FF"/>
                </a:solidFill>
                <a:latin typeface="华文中宋" pitchFamily="2" charset="-122"/>
                <a:ea typeface="华文中宋" pitchFamily="2" charset="-122"/>
              </a:rPr>
              <a:t>行政处分</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处分种类及运用依照</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北京科技大学教职工行政处分暂行规定</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和</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北京科技大学学生违纪处理规定（试行）</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确定</a:t>
            </a:r>
          </a:p>
          <a:p>
            <a:pPr marL="469900" indent="-469900" algn="just" fontAlgn="auto" latinLnBrk="1">
              <a:spcBef>
                <a:spcPts val="0"/>
              </a:spcBef>
              <a:spcAft>
                <a:spcPts val="0"/>
              </a:spcAft>
              <a:buSzPct val="95000"/>
              <a:buFont typeface="Wingdings" pitchFamily="2" charset="2"/>
              <a:buChar char="n"/>
              <a:defRPr/>
            </a:pPr>
            <a:r>
              <a:rPr lang="zh-CN" altLang="en-US" dirty="0">
                <a:latin typeface="华文中宋" pitchFamily="2" charset="-122"/>
                <a:ea typeface="华文中宋" pitchFamily="2" charset="-122"/>
              </a:rPr>
              <a:t>以上责任追究的种类可以单独适用，也可以合并使用</a:t>
            </a:r>
          </a:p>
        </p:txBody>
      </p:sp>
      <p:sp>
        <p:nvSpPr>
          <p:cNvPr id="96259"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71A8980E-7EF0-447A-BB37-18321DCBBD03}" type="slidenum">
              <a:rPr lang="en-US" altLang="zh-CN" smtClean="0">
                <a:solidFill>
                  <a:schemeClr val="tx1"/>
                </a:solidFill>
                <a:latin typeface="Arial" pitchFamily="34" charset="0"/>
                <a:cs typeface="Arial" pitchFamily="34" charset="0"/>
              </a:rPr>
              <a:pPr fontAlgn="base">
                <a:spcBef>
                  <a:spcPct val="0"/>
                </a:spcBef>
                <a:spcAft>
                  <a:spcPct val="0"/>
                </a:spcAft>
                <a:defRPr/>
              </a:pPr>
              <a:t>78</a:t>
            </a:fld>
            <a:endParaRPr lang="en-US" altLang="zh-CN" smtClean="0">
              <a:solidFill>
                <a:schemeClr val="tx1"/>
              </a:solidFill>
              <a:latin typeface="Arial" pitchFamily="34" charset="0"/>
              <a:cs typeface="Arial" pitchFamily="34" charset="0"/>
            </a:endParaRPr>
          </a:p>
        </p:txBody>
      </p:sp>
      <p:sp>
        <p:nvSpPr>
          <p:cNvPr id="6"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1524000" y="2428868"/>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矩形 10"/>
          <p:cNvSpPr/>
          <p:nvPr/>
        </p:nvSpPr>
        <p:spPr>
          <a:xfrm>
            <a:off x="606425" y="1928813"/>
            <a:ext cx="3036888" cy="461962"/>
          </a:xfrm>
          <a:prstGeom prst="rect">
            <a:avLst/>
          </a:prstGeom>
        </p:spPr>
        <p:txBody>
          <a:bodyPr wrap="none">
            <a:spAutoFit/>
          </a:bodyPr>
          <a:lstStyle/>
          <a:p>
            <a:pPr fontAlgn="auto">
              <a:spcBef>
                <a:spcPts val="0"/>
              </a:spcBef>
              <a:spcAft>
                <a:spcPts val="60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责任追究种类</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97283"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35C8CCC0-E7E7-467F-91FC-AC67BC7DF1E9}" type="slidenum">
              <a:rPr lang="en-US" altLang="zh-CN" smtClean="0">
                <a:solidFill>
                  <a:schemeClr val="tx1"/>
                </a:solidFill>
                <a:latin typeface="Arial" pitchFamily="34" charset="0"/>
                <a:cs typeface="Arial" pitchFamily="34" charset="0"/>
              </a:rPr>
              <a:pPr fontAlgn="base">
                <a:spcBef>
                  <a:spcPct val="0"/>
                </a:spcBef>
                <a:spcAft>
                  <a:spcPct val="0"/>
                </a:spcAft>
                <a:defRPr/>
              </a:pPr>
              <a:t>79</a:t>
            </a:fld>
            <a:endParaRPr lang="en-US" altLang="zh-CN" smtClean="0">
              <a:solidFill>
                <a:schemeClr val="tx1"/>
              </a:solidFill>
              <a:latin typeface="Arial" pitchFamily="34" charset="0"/>
              <a:cs typeface="Arial" pitchFamily="34" charset="0"/>
            </a:endParaRPr>
          </a:p>
        </p:txBody>
      </p:sp>
      <p:sp>
        <p:nvSpPr>
          <p:cNvPr id="7"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责任追究种类及其适用</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bwMode="auto">
          <a:xfrm>
            <a:off x="428625" y="1857375"/>
            <a:ext cx="6392863" cy="2071688"/>
          </a:xfrm>
          <a:prstGeom prst="rect">
            <a:avLst/>
          </a:prstGeom>
          <a:noFill/>
          <a:ln w="9525">
            <a:noFill/>
            <a:miter lim="800000"/>
            <a:headEnd/>
            <a:tailEnd/>
          </a:ln>
        </p:spPr>
        <p:txBody>
          <a:bodyPr/>
          <a:lstStyle/>
          <a:p>
            <a:pPr marL="342900" indent="-342900"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1.《</a:t>
            </a:r>
            <a:r>
              <a:rPr lang="zh-CN" altLang="en-US" b="1" dirty="0">
                <a:solidFill>
                  <a:srgbClr val="C00000"/>
                </a:solidFill>
                <a:latin typeface="华文中宋" pitchFamily="2" charset="-122"/>
                <a:ea typeface="华文中宋" pitchFamily="2" charset="-122"/>
                <a:cs typeface="Times New Roman" pitchFamily="18" charset="0"/>
              </a:rPr>
              <a:t>中华人民共和国安全生产法</a:t>
            </a:r>
            <a:r>
              <a:rPr lang="en-US" altLang="zh-CN" b="1" dirty="0">
                <a:solidFill>
                  <a:srgbClr val="C00000"/>
                </a:solidFill>
                <a:latin typeface="华文中宋" pitchFamily="2" charset="-122"/>
                <a:ea typeface="华文中宋" pitchFamily="2" charset="-122"/>
                <a:cs typeface="Times New Roman" pitchFamily="18" charset="0"/>
              </a:rPr>
              <a:t>》</a:t>
            </a: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立法时间：</a:t>
            </a:r>
            <a:r>
              <a:rPr lang="en-US" altLang="zh-CN" dirty="0">
                <a:latin typeface="华文中宋" pitchFamily="2" charset="-122"/>
                <a:ea typeface="华文中宋" pitchFamily="2" charset="-122"/>
                <a:cs typeface="Times New Roman" pitchFamily="18" charset="0"/>
              </a:rPr>
              <a:t>2002</a:t>
            </a:r>
            <a:r>
              <a:rPr lang="zh-CN" altLang="en-US" dirty="0">
                <a:latin typeface="华文中宋" pitchFamily="2" charset="-122"/>
                <a:ea typeface="华文中宋" pitchFamily="2" charset="-122"/>
                <a:cs typeface="Times New Roman" pitchFamily="18" charset="0"/>
              </a:rPr>
              <a:t>年</a:t>
            </a:r>
            <a:r>
              <a:rPr lang="en-US" altLang="zh-CN" dirty="0">
                <a:latin typeface="华文中宋" pitchFamily="2" charset="-122"/>
                <a:ea typeface="华文中宋" pitchFamily="2" charset="-122"/>
                <a:cs typeface="Times New Roman" pitchFamily="18" charset="0"/>
              </a:rPr>
              <a:t>6</a:t>
            </a:r>
            <a:r>
              <a:rPr lang="zh-CN" altLang="en-US" dirty="0">
                <a:latin typeface="华文中宋" pitchFamily="2" charset="-122"/>
                <a:ea typeface="华文中宋" pitchFamily="2" charset="-122"/>
                <a:cs typeface="Times New Roman" pitchFamily="18" charset="0"/>
              </a:rPr>
              <a:t>月</a:t>
            </a:r>
            <a:r>
              <a:rPr lang="en-US" altLang="zh-CN" dirty="0">
                <a:latin typeface="华文中宋" pitchFamily="2" charset="-122"/>
                <a:ea typeface="华文中宋" pitchFamily="2" charset="-122"/>
                <a:cs typeface="Times New Roman" pitchFamily="18" charset="0"/>
              </a:rPr>
              <a:t>29</a:t>
            </a:r>
            <a:r>
              <a:rPr lang="zh-CN" altLang="en-US" dirty="0">
                <a:latin typeface="华文中宋" pitchFamily="2" charset="-122"/>
                <a:ea typeface="华文中宋" pitchFamily="2" charset="-122"/>
                <a:cs typeface="Times New Roman" pitchFamily="18" charset="0"/>
              </a:rPr>
              <a:t>日正式颁布，</a:t>
            </a:r>
            <a:r>
              <a:rPr lang="en-US" altLang="zh-CN" dirty="0">
                <a:latin typeface="华文中宋" pitchFamily="2" charset="-122"/>
                <a:ea typeface="华文中宋" pitchFamily="2" charset="-122"/>
                <a:cs typeface="Times New Roman" pitchFamily="18" charset="0"/>
              </a:rPr>
              <a:t>2009</a:t>
            </a:r>
            <a:r>
              <a:rPr lang="zh-CN" altLang="en-US" dirty="0">
                <a:latin typeface="华文中宋" pitchFamily="2" charset="-122"/>
                <a:ea typeface="华文中宋" pitchFamily="2" charset="-122"/>
                <a:cs typeface="Times New Roman" pitchFamily="18" charset="0"/>
              </a:rPr>
              <a:t>年</a:t>
            </a:r>
            <a:r>
              <a:rPr lang="en-US" altLang="zh-CN" dirty="0">
                <a:latin typeface="华文中宋" pitchFamily="2" charset="-122"/>
                <a:ea typeface="华文中宋" pitchFamily="2" charset="-122"/>
                <a:cs typeface="Times New Roman" pitchFamily="18" charset="0"/>
              </a:rPr>
              <a:t>8</a:t>
            </a:r>
            <a:r>
              <a:rPr lang="zh-CN" altLang="en-US" dirty="0">
                <a:latin typeface="华文中宋" pitchFamily="2" charset="-122"/>
                <a:ea typeface="华文中宋" pitchFamily="2" charset="-122"/>
                <a:cs typeface="Times New Roman" pitchFamily="18" charset="0"/>
              </a:rPr>
              <a:t>月</a:t>
            </a:r>
            <a:r>
              <a:rPr lang="en-US" altLang="zh-CN" dirty="0">
                <a:latin typeface="华文中宋" pitchFamily="2" charset="-122"/>
                <a:ea typeface="华文中宋" pitchFamily="2" charset="-122"/>
                <a:cs typeface="Times New Roman" pitchFamily="18" charset="0"/>
              </a:rPr>
              <a:t>27</a:t>
            </a:r>
            <a:r>
              <a:rPr lang="zh-CN" altLang="en-US" dirty="0">
                <a:latin typeface="华文中宋" pitchFamily="2" charset="-122"/>
                <a:ea typeface="华文中宋" pitchFamily="2" charset="-122"/>
                <a:cs typeface="Times New Roman" pitchFamily="18" charset="0"/>
              </a:rPr>
              <a:t>日第一次修正，</a:t>
            </a:r>
            <a:r>
              <a:rPr lang="en-US" altLang="zh-CN" dirty="0">
                <a:latin typeface="华文中宋" pitchFamily="2" charset="-122"/>
                <a:ea typeface="华文中宋" pitchFamily="2" charset="-122"/>
                <a:cs typeface="Times New Roman" pitchFamily="18" charset="0"/>
              </a:rPr>
              <a:t>2014</a:t>
            </a:r>
            <a:r>
              <a:rPr lang="zh-CN" altLang="en-US" dirty="0">
                <a:latin typeface="华文中宋" pitchFamily="2" charset="-122"/>
                <a:ea typeface="华文中宋" pitchFamily="2" charset="-122"/>
                <a:cs typeface="Times New Roman" pitchFamily="18" charset="0"/>
              </a:rPr>
              <a:t>年</a:t>
            </a:r>
            <a:r>
              <a:rPr lang="en-US" altLang="zh-CN" dirty="0">
                <a:latin typeface="华文中宋" pitchFamily="2" charset="-122"/>
                <a:ea typeface="华文中宋" pitchFamily="2" charset="-122"/>
                <a:cs typeface="Times New Roman" pitchFamily="18" charset="0"/>
              </a:rPr>
              <a:t>8</a:t>
            </a:r>
            <a:r>
              <a:rPr lang="zh-CN" altLang="en-US" dirty="0">
                <a:latin typeface="华文中宋" pitchFamily="2" charset="-122"/>
                <a:ea typeface="华文中宋" pitchFamily="2" charset="-122"/>
                <a:cs typeface="Times New Roman" pitchFamily="18" charset="0"/>
              </a:rPr>
              <a:t>月</a:t>
            </a:r>
            <a:r>
              <a:rPr lang="en-US" altLang="zh-CN" dirty="0">
                <a:latin typeface="华文中宋" pitchFamily="2" charset="-122"/>
                <a:ea typeface="华文中宋" pitchFamily="2" charset="-122"/>
                <a:cs typeface="Times New Roman" pitchFamily="18" charset="0"/>
              </a:rPr>
              <a:t>31</a:t>
            </a:r>
            <a:r>
              <a:rPr lang="zh-CN" altLang="en-US" dirty="0">
                <a:latin typeface="华文中宋" pitchFamily="2" charset="-122"/>
                <a:ea typeface="华文中宋" pitchFamily="2" charset="-122"/>
                <a:cs typeface="Times New Roman" pitchFamily="18" charset="0"/>
              </a:rPr>
              <a:t>日第二次修正。</a:t>
            </a:r>
            <a:endParaRPr lang="en-US" altLang="zh-CN" dirty="0">
              <a:latin typeface="华文中宋" pitchFamily="2" charset="-122"/>
              <a:ea typeface="华文中宋" pitchFamily="2" charset="-122"/>
              <a:cs typeface="Times New Roman" pitchFamily="18" charset="0"/>
            </a:endParaRPr>
          </a:p>
          <a:p>
            <a:pPr algn="just" fontAlgn="auto">
              <a:spcBef>
                <a:spcPts val="1200"/>
              </a:spcBef>
              <a:spcAft>
                <a:spcPts val="0"/>
              </a:spcAft>
              <a:buSzPct val="95000"/>
              <a:buFont typeface="Wingdings" pitchFamily="2" charset="2"/>
              <a:buChar char="n"/>
              <a:defRPr/>
            </a:pPr>
            <a:r>
              <a:rPr lang="zh-CN" altLang="en-US" b="1" dirty="0">
                <a:latin typeface="华文中宋" pitchFamily="2" charset="-122"/>
                <a:ea typeface="华文中宋" pitchFamily="2" charset="-122"/>
                <a:cs typeface="Times New Roman" pitchFamily="18" charset="0"/>
              </a:rPr>
              <a:t>  法律地位</a:t>
            </a:r>
            <a:r>
              <a:rPr lang="zh-CN" altLang="en-US" dirty="0">
                <a:latin typeface="华文中宋" pitchFamily="2" charset="-122"/>
                <a:ea typeface="华文中宋" pitchFamily="2" charset="-122"/>
                <a:cs typeface="Times New Roman" pitchFamily="18" charset="0"/>
              </a:rPr>
              <a:t>：是我国第一部全面规范安全生产的专门法律，在安全生产法律体系中是最基本的法律，也是安全生产法律体系中的</a:t>
            </a:r>
            <a:r>
              <a:rPr lang="zh-CN" altLang="en-US" dirty="0">
                <a:solidFill>
                  <a:srgbClr val="0000FF"/>
                </a:solidFill>
                <a:latin typeface="华文中宋" pitchFamily="2" charset="-122"/>
                <a:ea typeface="华文中宋" pitchFamily="2" charset="-122"/>
                <a:cs typeface="Times New Roman" pitchFamily="18" charset="0"/>
              </a:rPr>
              <a:t>主体法</a:t>
            </a:r>
            <a:r>
              <a:rPr lang="zh-CN" altLang="en-US" dirty="0">
                <a:latin typeface="华文中宋" pitchFamily="2" charset="-122"/>
                <a:ea typeface="华文中宋" pitchFamily="2" charset="-122"/>
                <a:cs typeface="Times New Roman" pitchFamily="18" charset="0"/>
              </a:rPr>
              <a:t>。 </a:t>
            </a:r>
            <a:endParaRPr lang="en-US" altLang="zh-CN" dirty="0">
              <a:latin typeface="华文中宋" pitchFamily="2" charset="-122"/>
              <a:ea typeface="华文中宋" pitchFamily="2" charset="-122"/>
              <a:cs typeface="Times New Roman" pitchFamily="18" charset="0"/>
            </a:endParaRPr>
          </a:p>
        </p:txBody>
      </p:sp>
      <p:sp>
        <p:nvSpPr>
          <p:cNvPr id="18435"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04172469-4245-44BB-AFBF-01DAC941408F}" type="slidenum">
              <a:rPr lang="en-US" altLang="zh-CN" sz="1100">
                <a:ea typeface="黑体" pitchFamily="2" charset="-122"/>
                <a:cs typeface="Arial" pitchFamily="34" charset="0"/>
              </a:rPr>
              <a:pPr algn="ctr"/>
              <a:t>8</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pic>
        <p:nvPicPr>
          <p:cNvPr id="18437" name="Picture 3"/>
          <p:cNvPicPr>
            <a:picLocks noChangeAspect="1" noChangeArrowheads="1"/>
          </p:cNvPicPr>
          <p:nvPr/>
        </p:nvPicPr>
        <p:blipFill>
          <a:blip r:embed="rId2"/>
          <a:srcRect/>
          <a:stretch>
            <a:fillRect/>
          </a:stretch>
        </p:blipFill>
        <p:spPr bwMode="auto">
          <a:xfrm>
            <a:off x="6858000" y="1785938"/>
            <a:ext cx="1609725" cy="2143125"/>
          </a:xfrm>
          <a:prstGeom prst="rect">
            <a:avLst/>
          </a:prstGeom>
          <a:noFill/>
          <a:ln w="9525">
            <a:noFill/>
            <a:miter lim="800000"/>
            <a:headEnd/>
            <a:tailEnd/>
          </a:ln>
        </p:spPr>
      </p:pic>
      <p:sp>
        <p:nvSpPr>
          <p:cNvPr id="12" name="矩形 11"/>
          <p:cNvSpPr/>
          <p:nvPr/>
        </p:nvSpPr>
        <p:spPr>
          <a:xfrm>
            <a:off x="428625" y="3929063"/>
            <a:ext cx="8358188" cy="2616101"/>
          </a:xfrm>
          <a:prstGeom prst="rect">
            <a:avLst/>
          </a:prstGeom>
        </p:spPr>
        <p:txBody>
          <a:bodyPr>
            <a:spAutoFit/>
          </a:bodyPr>
          <a:lstStyle/>
          <a:p>
            <a:pPr fontAlgn="auto">
              <a:spcBef>
                <a:spcPts val="1200"/>
              </a:spcBef>
              <a:spcAft>
                <a:spcPts val="0"/>
              </a:spcAft>
              <a:buSzPct val="95000"/>
              <a:buFont typeface="Wingdings" pitchFamily="2" charset="2"/>
              <a:buChar char="n"/>
              <a:defRPr/>
            </a:pPr>
            <a:r>
              <a:rPr lang="zh-CN" altLang="en-US" b="1" dirty="0">
                <a:solidFill>
                  <a:prstClr val="black"/>
                </a:solidFill>
                <a:latin typeface="华文中宋" pitchFamily="2" charset="-122"/>
                <a:ea typeface="华文中宋" pitchFamily="2" charset="-122"/>
                <a:cs typeface="Times New Roman" pitchFamily="18" charset="0"/>
              </a:rPr>
              <a:t>  适用范围</a:t>
            </a:r>
            <a:r>
              <a:rPr lang="zh-CN" altLang="en-US" dirty="0">
                <a:solidFill>
                  <a:prstClr val="black"/>
                </a:solidFill>
                <a:latin typeface="华文中宋" pitchFamily="2" charset="-122"/>
                <a:ea typeface="华文中宋" pitchFamily="2" charset="-122"/>
                <a:cs typeface="Times New Roman" pitchFamily="18" charset="0"/>
              </a:rPr>
              <a:t>：适用于中华人民共和国领域内</a:t>
            </a:r>
            <a:r>
              <a:rPr lang="zh-CN" altLang="en-US" dirty="0" smtClean="0">
                <a:solidFill>
                  <a:prstClr val="black"/>
                </a:solidFill>
                <a:latin typeface="华文中宋" pitchFamily="2" charset="-122"/>
                <a:ea typeface="华文中宋" pitchFamily="2" charset="-122"/>
                <a:cs typeface="Times New Roman" pitchFamily="18" charset="0"/>
              </a:rPr>
              <a:t>从事</a:t>
            </a:r>
            <a:r>
              <a:rPr lang="zh-CN" altLang="en-US" dirty="0" smtClean="0">
                <a:solidFill>
                  <a:srgbClr val="0000FF"/>
                </a:solidFill>
                <a:latin typeface="华文中宋" pitchFamily="2" charset="-122"/>
                <a:ea typeface="华文中宋" pitchFamily="2" charset="-122"/>
                <a:cs typeface="Times New Roman" pitchFamily="18" charset="0"/>
              </a:rPr>
              <a:t>生产经营</a:t>
            </a:r>
            <a:r>
              <a:rPr lang="zh-CN" altLang="en-US" dirty="0">
                <a:solidFill>
                  <a:srgbClr val="0000FF"/>
                </a:solidFill>
                <a:latin typeface="华文中宋" pitchFamily="2" charset="-122"/>
                <a:ea typeface="华文中宋" pitchFamily="2" charset="-122"/>
                <a:cs typeface="Times New Roman" pitchFamily="18" charset="0"/>
              </a:rPr>
              <a:t>活动</a:t>
            </a:r>
            <a:r>
              <a:rPr lang="zh-CN" altLang="en-US" dirty="0">
                <a:solidFill>
                  <a:prstClr val="black"/>
                </a:solidFill>
                <a:latin typeface="华文中宋" pitchFamily="2" charset="-122"/>
                <a:ea typeface="华文中宋" pitchFamily="2" charset="-122"/>
                <a:cs typeface="Times New Roman" pitchFamily="18" charset="0"/>
              </a:rPr>
              <a:t>的单位的安全生产；有关法律、行政法规对消防安全和道路交通安全、铁路交通安全、水上交通安全、民用航空安全另有规定的，适用其规定；没有规定的，适用</a:t>
            </a:r>
            <a:r>
              <a:rPr lang="en-US" altLang="zh-CN" dirty="0">
                <a:solidFill>
                  <a:prstClr val="black"/>
                </a:solidFill>
                <a:latin typeface="华文中宋" pitchFamily="2" charset="-122"/>
                <a:ea typeface="华文中宋" pitchFamily="2" charset="-122"/>
                <a:cs typeface="Times New Roman" pitchFamily="18" charset="0"/>
              </a:rPr>
              <a:t>《</a:t>
            </a:r>
            <a:r>
              <a:rPr lang="zh-CN" altLang="en-US" dirty="0">
                <a:solidFill>
                  <a:prstClr val="black"/>
                </a:solidFill>
                <a:latin typeface="华文中宋" pitchFamily="2" charset="-122"/>
                <a:ea typeface="华文中宋" pitchFamily="2" charset="-122"/>
                <a:cs typeface="Times New Roman" pitchFamily="18" charset="0"/>
              </a:rPr>
              <a:t>安全生产法</a:t>
            </a:r>
            <a:r>
              <a:rPr lang="en-US" altLang="zh-CN" dirty="0">
                <a:solidFill>
                  <a:prstClr val="black"/>
                </a:solidFill>
                <a:latin typeface="华文中宋" pitchFamily="2" charset="-122"/>
                <a:ea typeface="华文中宋" pitchFamily="2" charset="-122"/>
                <a:cs typeface="Times New Roman" pitchFamily="18" charset="0"/>
              </a:rPr>
              <a:t>》</a:t>
            </a:r>
            <a:r>
              <a:rPr lang="zh-CN" altLang="en-US" dirty="0">
                <a:solidFill>
                  <a:prstClr val="black"/>
                </a:solidFill>
                <a:latin typeface="华文中宋" pitchFamily="2" charset="-122"/>
                <a:ea typeface="华文中宋" pitchFamily="2" charset="-122"/>
                <a:cs typeface="Times New Roman" pitchFamily="18" charset="0"/>
              </a:rPr>
              <a:t>。</a:t>
            </a:r>
            <a:endParaRPr lang="en-US" altLang="zh-CN" dirty="0">
              <a:solidFill>
                <a:prstClr val="black"/>
              </a:solidFill>
              <a:latin typeface="华文中宋" pitchFamily="2" charset="-122"/>
              <a:ea typeface="华文中宋" pitchFamily="2" charset="-122"/>
              <a:cs typeface="Times New Roman" pitchFamily="18" charset="0"/>
            </a:endParaRPr>
          </a:p>
          <a:p>
            <a:pPr fontAlgn="auto">
              <a:spcBef>
                <a:spcPts val="1200"/>
              </a:spcBef>
              <a:spcAft>
                <a:spcPts val="0"/>
              </a:spcAft>
              <a:buSzPct val="95000"/>
              <a:buFont typeface="Wingdings" pitchFamily="2" charset="2"/>
              <a:buChar char="n"/>
              <a:defRPr/>
            </a:pPr>
            <a:r>
              <a:rPr lang="zh-CN" altLang="en-US" dirty="0">
                <a:solidFill>
                  <a:prstClr val="black"/>
                </a:solidFill>
                <a:latin typeface="华文中宋" pitchFamily="2" charset="-122"/>
                <a:ea typeface="华文中宋" pitchFamily="2" charset="-122"/>
                <a:cs typeface="Times New Roman" pitchFamily="18" charset="0"/>
              </a:rPr>
              <a:t> </a:t>
            </a:r>
            <a:r>
              <a:rPr lang="zh-CN" altLang="en-US" b="1" dirty="0">
                <a:solidFill>
                  <a:prstClr val="black"/>
                </a:solidFill>
                <a:latin typeface="华文中宋" pitchFamily="2" charset="-122"/>
                <a:ea typeface="华文中宋" pitchFamily="2" charset="-122"/>
                <a:cs typeface="Times New Roman" pitchFamily="18" charset="0"/>
              </a:rPr>
              <a:t> 主要内容</a:t>
            </a:r>
            <a:r>
              <a:rPr lang="zh-CN" altLang="en-US" dirty="0">
                <a:solidFill>
                  <a:prstClr val="black"/>
                </a:solidFill>
                <a:latin typeface="华文中宋" pitchFamily="2" charset="-122"/>
                <a:ea typeface="华文中宋" pitchFamily="2" charset="-122"/>
                <a:cs typeface="Times New Roman" pitchFamily="18" charset="0"/>
              </a:rPr>
              <a:t>：共包括总则，生产经营单位的安全生产保障，从业人员的权利和义务，安全生产的监督管理，安全生产事故的应急救援与调查处理，法律责任和附则七部分。</a:t>
            </a:r>
            <a:endParaRPr lang="en-US" altLang="zh-CN" dirty="0">
              <a:solidFill>
                <a:prstClr val="black"/>
              </a:solidFill>
              <a:latin typeface="华文中宋" pitchFamily="2" charset="-122"/>
              <a:ea typeface="华文中宋" pitchFamily="2" charset="-122"/>
              <a:cs typeface="Times New Roman" pitchFamily="18" charset="0"/>
            </a:endParaRPr>
          </a:p>
          <a:p>
            <a:pPr fontAlgn="auto">
              <a:spcBef>
                <a:spcPts val="1200"/>
              </a:spcBef>
              <a:spcAft>
                <a:spcPts val="0"/>
              </a:spcAft>
              <a:buSzPct val="95000"/>
              <a:buFont typeface="Wingdings" pitchFamily="2" charset="2"/>
              <a:buChar char="n"/>
              <a:defRPr/>
            </a:pPr>
            <a:r>
              <a:rPr lang="zh-CN" altLang="en-US" b="1" dirty="0" smtClean="0">
                <a:solidFill>
                  <a:prstClr val="black"/>
                </a:solidFill>
                <a:latin typeface="华文中宋" pitchFamily="2" charset="-122"/>
                <a:ea typeface="华文中宋" pitchFamily="2" charset="-122"/>
                <a:cs typeface="Times New Roman" pitchFamily="18" charset="0"/>
              </a:rPr>
              <a:t>注意</a:t>
            </a:r>
            <a:r>
              <a:rPr lang="zh-CN" altLang="en-US" dirty="0" smtClean="0">
                <a:solidFill>
                  <a:prstClr val="black"/>
                </a:solidFill>
                <a:latin typeface="华文中宋" pitchFamily="2" charset="-122"/>
                <a:ea typeface="华文中宋" pitchFamily="2" charset="-122"/>
                <a:cs typeface="Times New Roman" pitchFamily="18" charset="0"/>
              </a:rPr>
              <a:t>：法中的生产经营活动是</a:t>
            </a:r>
            <a:r>
              <a:rPr lang="zh-CN" altLang="en-US" dirty="0" smtClean="0">
                <a:solidFill>
                  <a:srgbClr val="0000FF"/>
                </a:solidFill>
                <a:latin typeface="华文中宋" pitchFamily="2" charset="-122"/>
                <a:ea typeface="华文中宋" pitchFamily="2" charset="-122"/>
                <a:cs typeface="Times New Roman" pitchFamily="18" charset="0"/>
              </a:rPr>
              <a:t>广义的概念</a:t>
            </a:r>
            <a:r>
              <a:rPr lang="zh-CN" altLang="en-US" dirty="0" smtClean="0">
                <a:solidFill>
                  <a:prstClr val="black"/>
                </a:solidFill>
                <a:latin typeface="华文中宋" pitchFamily="2" charset="-122"/>
                <a:ea typeface="华文中宋" pitchFamily="2" charset="-122"/>
                <a:cs typeface="Times New Roman" pitchFamily="18" charset="0"/>
              </a:rPr>
              <a:t>，既包括生产活动也包括经营活动，企业单位、</a:t>
            </a:r>
            <a:r>
              <a:rPr lang="zh-CN" altLang="en-US" dirty="0" smtClean="0">
                <a:solidFill>
                  <a:srgbClr val="0000FF"/>
                </a:solidFill>
                <a:latin typeface="华文中宋" pitchFamily="2" charset="-122"/>
                <a:ea typeface="华文中宋" pitchFamily="2" charset="-122"/>
                <a:cs typeface="Times New Roman" pitchFamily="18" charset="0"/>
              </a:rPr>
              <a:t>事业单位</a:t>
            </a:r>
            <a:r>
              <a:rPr lang="zh-CN" altLang="en-US" dirty="0" smtClean="0">
                <a:solidFill>
                  <a:prstClr val="black"/>
                </a:solidFill>
                <a:latin typeface="华文中宋" pitchFamily="2" charset="-122"/>
                <a:ea typeface="华文中宋" pitchFamily="2" charset="-122"/>
                <a:cs typeface="Times New Roman" pitchFamily="18" charset="0"/>
              </a:rPr>
              <a:t>、商业的、服务性的单位等都包括在内。</a:t>
            </a:r>
            <a:endParaRPr lang="zh-CN" altLang="en-US" dirty="0">
              <a:solidFill>
                <a:prstClr val="black">
                  <a:lumMod val="85000"/>
                  <a:lumOff val="15000"/>
                </a:prstClr>
              </a:solidFill>
              <a:effectLst>
                <a:outerShdw blurRad="38100" dist="38100" dir="2700000" algn="tl">
                  <a:srgbClr val="C0C0C0"/>
                </a:outerShdw>
              </a:effectLst>
              <a:latin typeface="华文中宋" pitchFamily="2" charset="-122"/>
              <a:ea typeface="华文中宋" pitchFamily="2" charset="-122"/>
            </a:endParaRP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灯片编号占位符 7"/>
          <p:cNvSpPr>
            <a:spLocks noGrp="1"/>
          </p:cNvSpPr>
          <p:nvPr>
            <p:ph type="sldNum" sz="quarter" idx="12"/>
          </p:nvPr>
        </p:nvSpPr>
        <p:spPr>
          <a:xfrm>
            <a:off x="7929563" y="6400800"/>
            <a:ext cx="914400" cy="284163"/>
          </a:xfrm>
        </p:spPr>
        <p:txBody>
          <a:bodyPr/>
          <a:lstStyle/>
          <a:p>
            <a:pPr>
              <a:defRPr/>
            </a:pPr>
            <a:fld id="{6E1B8044-7D1B-4CE4-B361-1068DB2F6E66}" type="slidenum">
              <a:rPr lang="zh-CN" altLang="en-US"/>
              <a:pPr>
                <a:defRPr/>
              </a:pPr>
              <a:t>80</a:t>
            </a:fld>
            <a:endParaRPr lang="zh-CN" altLang="en-US" dirty="0"/>
          </a:p>
        </p:txBody>
      </p:sp>
      <p:sp>
        <p:nvSpPr>
          <p:cNvPr id="9" name="矩形 17"/>
          <p:cNvSpPr>
            <a:spLocks noChangeArrowheads="1"/>
          </p:cNvSpPr>
          <p:nvPr/>
        </p:nvSpPr>
        <p:spPr bwMode="auto">
          <a:xfrm>
            <a:off x="214313" y="1857375"/>
            <a:ext cx="8929687" cy="4837113"/>
          </a:xfrm>
          <a:prstGeom prst="rect">
            <a:avLst/>
          </a:prstGeom>
          <a:noFill/>
          <a:ln w="9525">
            <a:noFill/>
            <a:miter lim="800000"/>
            <a:headEnd/>
            <a:tailEnd/>
          </a:ln>
        </p:spPr>
        <p:txBody>
          <a:bodyPr>
            <a:spAutoFit/>
          </a:bodyPr>
          <a:lstStyle/>
          <a:p>
            <a:pPr algn="just" fontAlgn="auto">
              <a:spcBef>
                <a:spcPts val="0"/>
              </a:spcBef>
              <a:spcAft>
                <a:spcPts val="600"/>
              </a:spcAft>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4</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责任追究适用</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106363" algn="just" fontAlgn="auto" latinLnBrk="1">
              <a:spcBef>
                <a:spcPts val="600"/>
              </a:spcBef>
              <a:spcAft>
                <a:spcPts val="0"/>
              </a:spcAft>
              <a:buSzPct val="95000"/>
              <a:buFont typeface="Wingdings" pitchFamily="2" charset="2"/>
              <a:buChar char="n"/>
              <a:defRPr/>
            </a:pPr>
            <a:r>
              <a:rPr lang="zh-CN" altLang="en-US" sz="2000" dirty="0">
                <a:latin typeface="华文中宋" pitchFamily="2" charset="-122"/>
                <a:ea typeface="华文中宋" pitchFamily="2" charset="-122"/>
              </a:rPr>
              <a:t>   </a:t>
            </a:r>
            <a:r>
              <a:rPr lang="zh-CN" altLang="en-US" dirty="0">
                <a:latin typeface="华文中宋" pitchFamily="2" charset="-122"/>
                <a:ea typeface="华文中宋" pitchFamily="2" charset="-122"/>
              </a:rPr>
              <a:t>有下列</a:t>
            </a:r>
            <a:r>
              <a:rPr lang="en-US" altLang="zh-CN" b="1" dirty="0">
                <a:solidFill>
                  <a:srgbClr val="C00000"/>
                </a:solidFill>
                <a:latin typeface="华文中宋" pitchFamily="2" charset="-122"/>
                <a:ea typeface="华文中宋" pitchFamily="2" charset="-122"/>
              </a:rPr>
              <a:t>12</a:t>
            </a:r>
            <a:r>
              <a:rPr lang="zh-CN" altLang="en-US" b="1" dirty="0">
                <a:solidFill>
                  <a:srgbClr val="C00000"/>
                </a:solidFill>
                <a:latin typeface="华文中宋" pitchFamily="2" charset="-122"/>
                <a:ea typeface="华文中宋" pitchFamily="2" charset="-122"/>
              </a:rPr>
              <a:t>类</a:t>
            </a:r>
            <a:r>
              <a:rPr lang="zh-CN" altLang="en-US" dirty="0">
                <a:latin typeface="华文中宋" pitchFamily="2" charset="-122"/>
                <a:ea typeface="华文中宋" pitchFamily="2" charset="-122"/>
              </a:rPr>
              <a:t>行为之一，但尚未造成严重后果的</a:t>
            </a:r>
            <a:endParaRPr lang="en-US" altLang="zh-CN" dirty="0">
              <a:latin typeface="华文中宋" pitchFamily="2" charset="-122"/>
              <a:ea typeface="华文中宋" pitchFamily="2" charset="-122"/>
            </a:endParaRPr>
          </a:p>
          <a:p>
            <a:pPr marL="469900" indent="-469900" algn="just" fontAlgn="auto" latinLnBrk="1">
              <a:spcBef>
                <a:spcPts val="600"/>
              </a:spcBef>
              <a:spcAft>
                <a:spcPts val="0"/>
              </a:spcAft>
              <a:buSzPct val="95000"/>
              <a:defRPr/>
            </a:pPr>
            <a:r>
              <a:rPr lang="en-US" altLang="zh-CN" dirty="0">
                <a:latin typeface="华文中宋" pitchFamily="2" charset="-122"/>
                <a:ea typeface="华文中宋" pitchFamily="2" charset="-122"/>
              </a:rPr>
              <a:t>          </a:t>
            </a:r>
            <a:r>
              <a:rPr lang="zh-CN" altLang="en-US" dirty="0">
                <a:latin typeface="华文中宋" pitchFamily="2" charset="-122"/>
                <a:ea typeface="华文中宋" pitchFamily="2" charset="-122"/>
              </a:rPr>
              <a:t>对单位：可给予</a:t>
            </a:r>
            <a:r>
              <a:rPr lang="zh-CN" altLang="en-US" dirty="0">
                <a:solidFill>
                  <a:srgbClr val="0000FF"/>
                </a:solidFill>
                <a:latin typeface="华文中宋" pitchFamily="2" charset="-122"/>
                <a:ea typeface="华文中宋" pitchFamily="2" charset="-122"/>
              </a:rPr>
              <a:t>通报批评</a:t>
            </a:r>
            <a:r>
              <a:rPr lang="zh-CN" altLang="en-US" dirty="0">
                <a:latin typeface="华文中宋" pitchFamily="2" charset="-122"/>
                <a:ea typeface="华文中宋" pitchFamily="2" charset="-122"/>
              </a:rPr>
              <a:t>或</a:t>
            </a:r>
            <a:r>
              <a:rPr lang="zh-CN" altLang="en-US" dirty="0">
                <a:solidFill>
                  <a:srgbClr val="0000FF"/>
                </a:solidFill>
                <a:latin typeface="华文中宋" pitchFamily="2" charset="-122"/>
                <a:ea typeface="华文中宋" pitchFamily="2" charset="-122"/>
              </a:rPr>
              <a:t>单位考核差评</a:t>
            </a:r>
            <a:endParaRPr lang="en-US" altLang="zh-CN" dirty="0">
              <a:solidFill>
                <a:srgbClr val="0000FF"/>
              </a:solidFill>
              <a:latin typeface="华文中宋" pitchFamily="2" charset="-122"/>
              <a:ea typeface="华文中宋" pitchFamily="2" charset="-122"/>
            </a:endParaRPr>
          </a:p>
          <a:p>
            <a:pPr marL="469900" indent="-469900" algn="just" fontAlgn="auto" latinLnBrk="1">
              <a:spcBef>
                <a:spcPts val="600"/>
              </a:spcBef>
              <a:spcAft>
                <a:spcPts val="0"/>
              </a:spcAft>
              <a:buSzPct val="95000"/>
              <a:defRPr/>
            </a:pPr>
            <a:r>
              <a:rPr lang="zh-CN" altLang="en-US" dirty="0">
                <a:latin typeface="华文中宋" pitchFamily="2" charset="-122"/>
                <a:ea typeface="华文中宋" pitchFamily="2" charset="-122"/>
              </a:rPr>
              <a:t>          对责任人员：可给予</a:t>
            </a:r>
            <a:r>
              <a:rPr lang="zh-CN" altLang="en-US" dirty="0">
                <a:solidFill>
                  <a:srgbClr val="0000FF"/>
                </a:solidFill>
                <a:latin typeface="华文中宋" pitchFamily="2" charset="-122"/>
                <a:ea typeface="华文中宋" pitchFamily="2" charset="-122"/>
              </a:rPr>
              <a:t>书面检查、诫勉谈话、通报批评</a:t>
            </a:r>
            <a:r>
              <a:rPr lang="zh-CN" altLang="en-US" dirty="0">
                <a:latin typeface="华文中宋" pitchFamily="2" charset="-122"/>
                <a:ea typeface="华文中宋" pitchFamily="2" charset="-122"/>
              </a:rPr>
              <a:t>或</a:t>
            </a:r>
            <a:r>
              <a:rPr lang="zh-CN" altLang="en-US" dirty="0">
                <a:solidFill>
                  <a:srgbClr val="FF0000"/>
                </a:solidFill>
                <a:latin typeface="华文中宋" pitchFamily="2" charset="-122"/>
                <a:ea typeface="华文中宋" pitchFamily="2" charset="-122"/>
              </a:rPr>
              <a:t>警告</a:t>
            </a:r>
            <a:r>
              <a:rPr lang="zh-CN" altLang="en-US" dirty="0">
                <a:solidFill>
                  <a:srgbClr val="0000FF"/>
                </a:solidFill>
                <a:latin typeface="华文中宋" pitchFamily="2" charset="-122"/>
                <a:ea typeface="华文中宋" pitchFamily="2" charset="-122"/>
              </a:rPr>
              <a:t>处分</a:t>
            </a:r>
            <a:endParaRPr lang="en-US" altLang="zh-CN" dirty="0">
              <a:solidFill>
                <a:srgbClr val="0000FF"/>
              </a:solidFill>
              <a:latin typeface="华文中宋" pitchFamily="2" charset="-122"/>
              <a:ea typeface="华文中宋" pitchFamily="2" charset="-122"/>
            </a:endParaRPr>
          </a:p>
          <a:p>
            <a:pPr marL="469900" indent="-469900" algn="just" fontAlgn="auto" latinLnBrk="1">
              <a:lnSpc>
                <a:spcPts val="2000"/>
              </a:lnSpc>
              <a:spcBef>
                <a:spcPts val="0"/>
              </a:spcBef>
              <a:spcAft>
                <a:spcPts val="0"/>
              </a:spcAft>
              <a:buSzPct val="95000"/>
              <a:defRPr/>
            </a:pPr>
            <a:endParaRPr lang="zh-CN" altLang="en-US" sz="1200" dirty="0">
              <a:solidFill>
                <a:srgbClr val="0000FF"/>
              </a:solidFill>
              <a:latin typeface="华文中宋" pitchFamily="2" charset="-122"/>
              <a:ea typeface="华文中宋" pitchFamily="2" charset="-122"/>
            </a:endParaRPr>
          </a:p>
          <a:p>
            <a:pPr marL="269875" algn="just" fontAlgn="auto" latinLnBrk="1">
              <a:lnSpc>
                <a:spcPts val="1600"/>
              </a:lnSpc>
              <a:spcBef>
                <a:spcPts val="60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1</a:t>
            </a:r>
            <a:r>
              <a:rPr lang="zh-CN" altLang="en-US" sz="1400" dirty="0">
                <a:latin typeface="华文中宋" pitchFamily="2" charset="-122"/>
                <a:ea typeface="华文中宋" pitchFamily="2" charset="-122"/>
              </a:rPr>
              <a:t>）</a:t>
            </a:r>
            <a:r>
              <a:rPr lang="zh-CN" altLang="en-US" sz="1400" dirty="0">
                <a:solidFill>
                  <a:srgbClr val="0000FF"/>
                </a:solidFill>
                <a:latin typeface="华文中宋" pitchFamily="2" charset="-122"/>
                <a:ea typeface="华文中宋" pitchFamily="2" charset="-122"/>
              </a:rPr>
              <a:t>未按要求制定实验室安全规章制度</a:t>
            </a:r>
            <a:r>
              <a:rPr lang="zh-CN" altLang="en-US" sz="1400" dirty="0">
                <a:latin typeface="华文中宋" pitchFamily="2" charset="-122"/>
                <a:ea typeface="华文中宋" pitchFamily="2" charset="-122"/>
              </a:rPr>
              <a:t>（包括操作规程、应急预案、实验室准入制度、值班制度等）</a:t>
            </a: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2</a:t>
            </a:r>
            <a:r>
              <a:rPr lang="zh-CN" altLang="en-US" sz="1400" dirty="0">
                <a:latin typeface="华文中宋" pitchFamily="2" charset="-122"/>
                <a:ea typeface="华文中宋" pitchFamily="2" charset="-122"/>
              </a:rPr>
              <a:t>）</a:t>
            </a:r>
            <a:r>
              <a:rPr lang="zh-CN" altLang="en-US" sz="1400" dirty="0">
                <a:solidFill>
                  <a:srgbClr val="0000FF"/>
                </a:solidFill>
                <a:latin typeface="华文中宋" pitchFamily="2" charset="-122"/>
                <a:ea typeface="华文中宋" pitchFamily="2" charset="-122"/>
              </a:rPr>
              <a:t>未落实安全管理责任制或未签订安全责任书</a:t>
            </a:r>
            <a:endParaRPr lang="zh-CN" altLang="en-US" sz="1400" dirty="0">
              <a:latin typeface="华文中宋" pitchFamily="2" charset="-122"/>
              <a:ea typeface="华文中宋" pitchFamily="2" charset="-122"/>
            </a:endParaRP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3</a:t>
            </a:r>
            <a:r>
              <a:rPr lang="zh-CN" altLang="en-US" sz="1400" dirty="0">
                <a:latin typeface="华文中宋" pitchFamily="2" charset="-122"/>
                <a:ea typeface="华文中宋" pitchFamily="2" charset="-122"/>
              </a:rPr>
              <a:t>）</a:t>
            </a:r>
            <a:r>
              <a:rPr lang="zh-CN" altLang="en-US" sz="1400" dirty="0">
                <a:solidFill>
                  <a:srgbClr val="0000FF"/>
                </a:solidFill>
                <a:latin typeface="华文中宋" pitchFamily="2" charset="-122"/>
                <a:ea typeface="华文中宋" pitchFamily="2" charset="-122"/>
              </a:rPr>
              <a:t>未履行实验室安全教育培训职责的或不认真接受实验室安全教育培训</a:t>
            </a:r>
            <a:endParaRPr lang="zh-CN" altLang="en-US" sz="1400" dirty="0">
              <a:latin typeface="华文中宋" pitchFamily="2" charset="-122"/>
              <a:ea typeface="华文中宋" pitchFamily="2" charset="-122"/>
            </a:endParaRP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4</a:t>
            </a:r>
            <a:r>
              <a:rPr lang="zh-CN" altLang="en-US" sz="1400" dirty="0">
                <a:latin typeface="华文中宋" pitchFamily="2" charset="-122"/>
                <a:ea typeface="华文中宋" pitchFamily="2" charset="-122"/>
              </a:rPr>
              <a:t>）</a:t>
            </a:r>
            <a:r>
              <a:rPr lang="zh-CN" altLang="en-US" sz="1400" dirty="0">
                <a:solidFill>
                  <a:srgbClr val="0000FF"/>
                </a:solidFill>
                <a:latin typeface="华文中宋" pitchFamily="2" charset="-122"/>
                <a:ea typeface="华文中宋" pitchFamily="2" charset="-122"/>
              </a:rPr>
              <a:t>未配备必要安全警示标识、安全防护设施及设备</a:t>
            </a: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5</a:t>
            </a:r>
            <a:r>
              <a:rPr lang="zh-CN" altLang="en-US" sz="1400" dirty="0">
                <a:latin typeface="华文中宋" pitchFamily="2" charset="-122"/>
                <a:ea typeface="华文中宋" pitchFamily="2" charset="-122"/>
              </a:rPr>
              <a:t>）</a:t>
            </a:r>
            <a:r>
              <a:rPr lang="zh-CN" altLang="en-US" sz="1400" dirty="0">
                <a:solidFill>
                  <a:srgbClr val="0000FF"/>
                </a:solidFill>
                <a:latin typeface="华文中宋" pitchFamily="2" charset="-122"/>
                <a:ea typeface="华文中宋" pitchFamily="2" charset="-122"/>
              </a:rPr>
              <a:t>未按规定储存、摆放实验室各类物品</a:t>
            </a:r>
            <a:r>
              <a:rPr lang="zh-CN" altLang="en-US" sz="1400" dirty="0">
                <a:latin typeface="华文中宋" pitchFamily="2" charset="-122"/>
                <a:ea typeface="华文中宋" pitchFamily="2" charset="-122"/>
              </a:rPr>
              <a:t>（包括危险化学品、压力气瓶等）造成安全隐患</a:t>
            </a:r>
          </a:p>
          <a:p>
            <a:pPr marL="363538" indent="-9366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6</a:t>
            </a:r>
            <a:r>
              <a:rPr lang="zh-CN" altLang="en-US" sz="1400" dirty="0">
                <a:latin typeface="华文中宋" pitchFamily="2" charset="-122"/>
                <a:ea typeface="华文中宋" pitchFamily="2" charset="-122"/>
              </a:rPr>
              <a:t>）违反、指使或强令他人违反操作规程及相关规定购买、运输、使用或处理实验室中危险化学品（不包括剧毒、易制毒、易制爆化学品）、危险化学品废弃物、压力气瓶、各类仪器设备、生物实验物品及相关废物</a:t>
            </a: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7</a:t>
            </a:r>
            <a:r>
              <a:rPr lang="zh-CN" altLang="en-US" sz="1400" dirty="0">
                <a:latin typeface="华文中宋" pitchFamily="2" charset="-122"/>
                <a:ea typeface="华文中宋" pitchFamily="2" charset="-122"/>
              </a:rPr>
              <a:t>）违反、指使或强令他人违反实验室准入制度、项目安全审核制度、生物安全、保密安全、水电消防（包括防雷）安全及日常内务安全规定</a:t>
            </a: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8</a:t>
            </a:r>
            <a:r>
              <a:rPr lang="zh-CN" altLang="en-US" sz="1400" dirty="0">
                <a:latin typeface="华文中宋" pitchFamily="2" charset="-122"/>
                <a:ea typeface="华文中宋" pitchFamily="2" charset="-122"/>
              </a:rPr>
              <a:t>）未对实验室安全设施及相关仪器设备定期检修和维护</a:t>
            </a: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9</a:t>
            </a:r>
            <a:r>
              <a:rPr lang="zh-CN" altLang="en-US" sz="1400" dirty="0">
                <a:latin typeface="华文中宋" pitchFamily="2" charset="-122"/>
                <a:ea typeface="华文中宋" pitchFamily="2" charset="-122"/>
              </a:rPr>
              <a:t>）</a:t>
            </a:r>
            <a:r>
              <a:rPr lang="zh-CN" altLang="en-US" sz="1400" dirty="0">
                <a:solidFill>
                  <a:srgbClr val="0000FF"/>
                </a:solidFill>
                <a:latin typeface="华文中宋" pitchFamily="2" charset="-122"/>
                <a:ea typeface="华文中宋" pitchFamily="2" charset="-122"/>
              </a:rPr>
              <a:t>不服从、不配合政府部门、学校实验室技术安全工作组、学校职能部门、本单位开展各类安全检查工作</a:t>
            </a: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10</a:t>
            </a:r>
            <a:r>
              <a:rPr lang="zh-CN" altLang="en-US" sz="1400" dirty="0">
                <a:latin typeface="华文中宋" pitchFamily="2" charset="-122"/>
                <a:ea typeface="华文中宋" pitchFamily="2" charset="-122"/>
              </a:rPr>
              <a:t>）接到口头或书面整改通知，</a:t>
            </a:r>
            <a:r>
              <a:rPr lang="zh-CN" altLang="en-US" sz="1400" dirty="0">
                <a:solidFill>
                  <a:srgbClr val="0000FF"/>
                </a:solidFill>
                <a:latin typeface="华文中宋" pitchFamily="2" charset="-122"/>
                <a:ea typeface="华文中宋" pitchFamily="2" charset="-122"/>
              </a:rPr>
              <a:t>拒不整改或不认真整改或未及时告知、组织、督促整改</a:t>
            </a: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11</a:t>
            </a:r>
            <a:r>
              <a:rPr lang="zh-CN" altLang="en-US" sz="1400" dirty="0">
                <a:latin typeface="华文中宋" pitchFamily="2" charset="-122"/>
                <a:ea typeface="华文中宋" pitchFamily="2" charset="-122"/>
              </a:rPr>
              <a:t>）未根据要求及时排查、消除实验室安全隐患的，或未组织、督促、协助消除实验室安全隐患</a:t>
            </a:r>
          </a:p>
          <a:p>
            <a:pPr marL="446088" indent="-176213" algn="just" fontAlgn="auto" latinLnBrk="1">
              <a:lnSpc>
                <a:spcPts val="1600"/>
              </a:lnSpc>
              <a:spcBef>
                <a:spcPts val="0"/>
              </a:spcBef>
              <a:spcAft>
                <a:spcPts val="0"/>
              </a:spcAft>
              <a:buSzPct val="95000"/>
              <a:defRPr/>
            </a:pPr>
            <a:r>
              <a:rPr lang="zh-CN" altLang="en-US" sz="1400" dirty="0">
                <a:latin typeface="华文中宋" pitchFamily="2" charset="-122"/>
                <a:ea typeface="华文中宋" pitchFamily="2" charset="-122"/>
              </a:rPr>
              <a:t>（</a:t>
            </a:r>
            <a:r>
              <a:rPr lang="en-US" altLang="zh-CN" sz="1400" dirty="0">
                <a:latin typeface="华文中宋" pitchFamily="2" charset="-122"/>
                <a:ea typeface="华文中宋" pitchFamily="2" charset="-122"/>
              </a:rPr>
              <a:t>12</a:t>
            </a:r>
            <a:r>
              <a:rPr lang="zh-CN" altLang="en-US" sz="1400" dirty="0">
                <a:latin typeface="华文中宋" pitchFamily="2" charset="-122"/>
                <a:ea typeface="华文中宋" pitchFamily="2" charset="-122"/>
              </a:rPr>
              <a:t>）发现实验室安全隐患未及时采取整改措施或隐瞒不报</a:t>
            </a:r>
          </a:p>
        </p:txBody>
      </p:sp>
      <p:cxnSp>
        <p:nvCxnSpPr>
          <p:cNvPr id="10" name="直接连接符 9"/>
          <p:cNvCxnSpPr/>
          <p:nvPr/>
        </p:nvCxnSpPr>
        <p:spPr>
          <a:xfrm rot="10800000" flipH="1">
            <a:off x="500063" y="3643313"/>
            <a:ext cx="8501062" cy="1587"/>
          </a:xfrm>
          <a:prstGeom prst="line">
            <a:avLst/>
          </a:prstGeom>
        </p:spPr>
        <p:style>
          <a:lnRef idx="1">
            <a:schemeClr val="accent1"/>
          </a:lnRef>
          <a:fillRef idx="0">
            <a:schemeClr val="accent1"/>
          </a:fillRef>
          <a:effectRef idx="0">
            <a:schemeClr val="accent1"/>
          </a:effectRef>
          <a:fontRef idx="minor">
            <a:schemeClr val="tx1"/>
          </a:fontRef>
        </p:style>
      </p:cxnSp>
      <p:sp>
        <p:nvSpPr>
          <p:cNvPr id="12"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责任追究种类及其适用</a:t>
            </a: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灯片编号占位符 7"/>
          <p:cNvSpPr>
            <a:spLocks noGrp="1"/>
          </p:cNvSpPr>
          <p:nvPr>
            <p:ph type="sldNum" sz="quarter" idx="12"/>
          </p:nvPr>
        </p:nvSpPr>
        <p:spPr>
          <a:xfrm>
            <a:off x="7929563" y="6400800"/>
            <a:ext cx="914400" cy="284163"/>
          </a:xfrm>
        </p:spPr>
        <p:txBody>
          <a:bodyPr/>
          <a:lstStyle/>
          <a:p>
            <a:pPr>
              <a:defRPr/>
            </a:pPr>
            <a:fld id="{7003E960-A744-45A8-8D84-7F6BBF82AB6E}" type="slidenum">
              <a:rPr lang="zh-CN" altLang="en-US"/>
              <a:pPr>
                <a:defRPr/>
              </a:pPr>
              <a:t>81</a:t>
            </a:fld>
            <a:endParaRPr lang="zh-CN" altLang="en-US" dirty="0"/>
          </a:p>
        </p:txBody>
      </p:sp>
      <p:sp>
        <p:nvSpPr>
          <p:cNvPr id="9" name="矩形 17"/>
          <p:cNvSpPr>
            <a:spLocks noChangeArrowheads="1"/>
          </p:cNvSpPr>
          <p:nvPr/>
        </p:nvSpPr>
        <p:spPr bwMode="auto">
          <a:xfrm>
            <a:off x="149225" y="1857375"/>
            <a:ext cx="8715375" cy="4908550"/>
          </a:xfrm>
          <a:prstGeom prst="rect">
            <a:avLst/>
          </a:prstGeom>
          <a:noFill/>
          <a:ln w="9525">
            <a:noFill/>
            <a:miter lim="800000"/>
            <a:headEnd/>
            <a:tailEnd/>
          </a:ln>
        </p:spPr>
        <p:txBody>
          <a:bodyPr>
            <a:spAutoFit/>
          </a:bodyPr>
          <a:lstStyle/>
          <a:p>
            <a:pPr algn="just" fontAlgn="auto">
              <a:spcBef>
                <a:spcPts val="0"/>
              </a:spcBef>
              <a:spcAft>
                <a:spcPts val="600"/>
              </a:spcAft>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5</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责任追究适用</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714375" indent="-268288" algn="just" fontAlgn="auto" latinLnBrk="1">
              <a:spcBef>
                <a:spcPts val="600"/>
              </a:spcBef>
              <a:spcAft>
                <a:spcPts val="0"/>
              </a:spcAft>
              <a:buSzPct val="95000"/>
              <a:buFont typeface="Wingdings" pitchFamily="2" charset="2"/>
              <a:buChar char="n"/>
              <a:tabLst>
                <a:tab pos="539750" algn="l"/>
              </a:tabLst>
              <a:defRPr/>
            </a:pPr>
            <a:r>
              <a:rPr lang="zh-CN" altLang="en-US" sz="2000" dirty="0">
                <a:latin typeface="华文中宋" pitchFamily="2" charset="-122"/>
                <a:ea typeface="华文中宋" pitchFamily="2" charset="-122"/>
              </a:rPr>
              <a:t>  </a:t>
            </a:r>
            <a:r>
              <a:rPr lang="zh-CN" altLang="en-US" dirty="0">
                <a:latin typeface="华文中宋" pitchFamily="2" charset="-122"/>
                <a:ea typeface="华文中宋" pitchFamily="2" charset="-122"/>
              </a:rPr>
              <a:t>有下列</a:t>
            </a:r>
            <a:r>
              <a:rPr lang="en-US" altLang="zh-CN" b="1" dirty="0">
                <a:solidFill>
                  <a:srgbClr val="C00000"/>
                </a:solidFill>
                <a:latin typeface="华文中宋" pitchFamily="2" charset="-122"/>
                <a:ea typeface="华文中宋" pitchFamily="2" charset="-122"/>
              </a:rPr>
              <a:t>7</a:t>
            </a:r>
            <a:r>
              <a:rPr lang="zh-CN" altLang="en-US" b="1" dirty="0">
                <a:solidFill>
                  <a:srgbClr val="C00000"/>
                </a:solidFill>
                <a:latin typeface="华文中宋" pitchFamily="2" charset="-122"/>
                <a:ea typeface="华文中宋" pitchFamily="2" charset="-122"/>
              </a:rPr>
              <a:t>类</a:t>
            </a:r>
            <a:r>
              <a:rPr lang="zh-CN" altLang="en-US" dirty="0">
                <a:latin typeface="华文中宋" pitchFamily="2" charset="-122"/>
                <a:ea typeface="华文中宋" pitchFamily="2" charset="-122"/>
              </a:rPr>
              <a:t>行为之一的</a:t>
            </a:r>
            <a:endParaRPr lang="en-US" altLang="zh-CN" dirty="0">
              <a:latin typeface="华文中宋" pitchFamily="2" charset="-122"/>
              <a:ea typeface="华文中宋" pitchFamily="2" charset="-122"/>
            </a:endParaRPr>
          </a:p>
          <a:p>
            <a:pPr marL="469900" indent="-23813" algn="just" fontAlgn="auto" latinLnBrk="1">
              <a:spcBef>
                <a:spcPts val="600"/>
              </a:spcBef>
              <a:spcAft>
                <a:spcPts val="0"/>
              </a:spcAft>
              <a:buSzPct val="95000"/>
              <a:defRPr/>
            </a:pPr>
            <a:r>
              <a:rPr lang="en-US" altLang="zh-CN" dirty="0">
                <a:latin typeface="华文中宋" pitchFamily="2" charset="-122"/>
                <a:ea typeface="华文中宋" pitchFamily="2" charset="-122"/>
              </a:rPr>
              <a:t>      </a:t>
            </a:r>
            <a:r>
              <a:rPr lang="zh-CN" altLang="en-US" dirty="0">
                <a:latin typeface="华文中宋" pitchFamily="2" charset="-122"/>
                <a:ea typeface="华文中宋" pitchFamily="2" charset="-122"/>
              </a:rPr>
              <a:t>对相关单位：应给予</a:t>
            </a:r>
            <a:r>
              <a:rPr lang="zh-CN" altLang="en-US" dirty="0">
                <a:solidFill>
                  <a:srgbClr val="0000FF"/>
                </a:solidFill>
                <a:latin typeface="华文中宋" pitchFamily="2" charset="-122"/>
                <a:ea typeface="华文中宋" pitchFamily="2" charset="-122"/>
              </a:rPr>
              <a:t>通报批评</a:t>
            </a:r>
            <a:r>
              <a:rPr lang="zh-CN" altLang="en-US" dirty="0">
                <a:latin typeface="华文中宋" pitchFamily="2" charset="-122"/>
                <a:ea typeface="华文中宋" pitchFamily="2" charset="-122"/>
              </a:rPr>
              <a:t>和</a:t>
            </a:r>
            <a:r>
              <a:rPr lang="zh-CN" altLang="en-US" dirty="0">
                <a:solidFill>
                  <a:srgbClr val="0000FF"/>
                </a:solidFill>
                <a:latin typeface="华文中宋" pitchFamily="2" charset="-122"/>
                <a:ea typeface="华文中宋" pitchFamily="2" charset="-122"/>
              </a:rPr>
              <a:t>单位考核差评</a:t>
            </a:r>
            <a:endParaRPr lang="en-US" altLang="zh-CN" dirty="0">
              <a:solidFill>
                <a:srgbClr val="0000FF"/>
              </a:solidFill>
              <a:latin typeface="华文中宋" pitchFamily="2" charset="-122"/>
              <a:ea typeface="华文中宋" pitchFamily="2" charset="-122"/>
            </a:endParaRPr>
          </a:p>
          <a:p>
            <a:pPr marL="469900" indent="433388" algn="just" fontAlgn="auto" latinLnBrk="1">
              <a:spcBef>
                <a:spcPts val="600"/>
              </a:spcBef>
              <a:spcAft>
                <a:spcPts val="0"/>
              </a:spcAft>
              <a:buSzPct val="95000"/>
              <a:defRPr/>
            </a:pPr>
            <a:r>
              <a:rPr lang="zh-CN" altLang="en-US" dirty="0">
                <a:latin typeface="华文中宋" pitchFamily="2" charset="-122"/>
                <a:ea typeface="华文中宋" pitchFamily="2" charset="-122"/>
              </a:rPr>
              <a:t>对责任人员：应给予</a:t>
            </a:r>
            <a:r>
              <a:rPr lang="zh-CN" altLang="en-US" dirty="0">
                <a:solidFill>
                  <a:srgbClr val="0000FF"/>
                </a:solidFill>
                <a:latin typeface="华文中宋" pitchFamily="2" charset="-122"/>
                <a:ea typeface="华文中宋" pitchFamily="2" charset="-122"/>
              </a:rPr>
              <a:t>诫勉谈话、通报批评、取消年度内各类评奖评优资格、</a:t>
            </a:r>
            <a:r>
              <a:rPr lang="zh-CN" altLang="en-US" dirty="0">
                <a:latin typeface="华文中宋" pitchFamily="2" charset="-122"/>
                <a:ea typeface="华文中宋" pitchFamily="2" charset="-122"/>
              </a:rPr>
              <a:t>警告或</a:t>
            </a:r>
            <a:r>
              <a:rPr lang="zh-CN" altLang="en-US" dirty="0">
                <a:solidFill>
                  <a:srgbClr val="FF0000"/>
                </a:solidFill>
                <a:latin typeface="华文中宋" pitchFamily="2" charset="-122"/>
                <a:ea typeface="华文中宋" pitchFamily="2" charset="-122"/>
              </a:rPr>
              <a:t>记过</a:t>
            </a:r>
            <a:r>
              <a:rPr lang="zh-CN" altLang="en-US" dirty="0">
                <a:latin typeface="华文中宋" pitchFamily="2" charset="-122"/>
                <a:ea typeface="华文中宋" pitchFamily="2" charset="-122"/>
              </a:rPr>
              <a:t>处分，造成实际损失的</a:t>
            </a:r>
            <a:r>
              <a:rPr lang="zh-CN" altLang="en-US" dirty="0">
                <a:solidFill>
                  <a:srgbClr val="FF0000"/>
                </a:solidFill>
                <a:latin typeface="华文中宋" pitchFamily="2" charset="-122"/>
                <a:ea typeface="华文中宋" pitchFamily="2" charset="-122"/>
              </a:rPr>
              <a:t>责令其赔偿相应损失</a:t>
            </a:r>
            <a:endParaRPr lang="en-US" altLang="zh-CN" dirty="0">
              <a:latin typeface="华文中宋" pitchFamily="2" charset="-122"/>
              <a:ea typeface="华文中宋" pitchFamily="2" charset="-122"/>
            </a:endParaRPr>
          </a:p>
          <a:p>
            <a:pPr marL="446088" algn="just" fontAlgn="auto" latinLnBrk="1">
              <a:lnSpc>
                <a:spcPts val="1800"/>
              </a:lnSpc>
              <a:spcBef>
                <a:spcPts val="180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1</a:t>
            </a:r>
            <a:r>
              <a:rPr lang="zh-CN" altLang="en-US" sz="1600" dirty="0">
                <a:latin typeface="华文中宋" pitchFamily="2" charset="-122"/>
                <a:ea typeface="华文中宋" pitchFamily="2" charset="-122"/>
              </a:rPr>
              <a:t>）屡次发生第四条规定的行为</a:t>
            </a:r>
          </a:p>
          <a:p>
            <a:pPr marL="446088" algn="just" fontAlgn="auto" latinLnBrk="1">
              <a:lnSpc>
                <a:spcPts val="1800"/>
              </a:lnSpc>
              <a:spcBef>
                <a:spcPts val="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2</a:t>
            </a:r>
            <a:r>
              <a:rPr lang="zh-CN" altLang="en-US" sz="1600" dirty="0">
                <a:latin typeface="华文中宋" pitchFamily="2" charset="-122"/>
                <a:ea typeface="华文中宋" pitchFamily="2" charset="-122"/>
              </a:rPr>
              <a:t>）</a:t>
            </a:r>
            <a:r>
              <a:rPr lang="zh-CN" altLang="en-US" sz="1600" dirty="0">
                <a:solidFill>
                  <a:srgbClr val="0000FF"/>
                </a:solidFill>
                <a:latin typeface="华文中宋" pitchFamily="2" charset="-122"/>
                <a:ea typeface="华文中宋" pitchFamily="2" charset="-122"/>
              </a:rPr>
              <a:t>未经审批私自购买使用剧毒、易制毒、易制爆化学品</a:t>
            </a:r>
          </a:p>
          <a:p>
            <a:pPr marL="446088" algn="just" fontAlgn="auto" latinLnBrk="1">
              <a:lnSpc>
                <a:spcPts val="1800"/>
              </a:lnSpc>
              <a:spcBef>
                <a:spcPts val="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3</a:t>
            </a:r>
            <a:r>
              <a:rPr lang="zh-CN" altLang="en-US" sz="1600" dirty="0">
                <a:latin typeface="华文中宋" pitchFamily="2" charset="-122"/>
                <a:ea typeface="华文中宋" pitchFamily="2" charset="-122"/>
              </a:rPr>
              <a:t>）未采取必要的措施导致危险化学品、放射性同位素或射线装置被盗或遗失，或发生上述情况不立即上报学校有关部门</a:t>
            </a:r>
          </a:p>
          <a:p>
            <a:pPr marL="446088" algn="just" fontAlgn="auto" latinLnBrk="1">
              <a:lnSpc>
                <a:spcPts val="1800"/>
              </a:lnSpc>
              <a:spcBef>
                <a:spcPts val="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4</a:t>
            </a:r>
            <a:r>
              <a:rPr lang="zh-CN" altLang="en-US" sz="1600" dirty="0">
                <a:latin typeface="华文中宋" pitchFamily="2" charset="-122"/>
                <a:ea typeface="华文中宋" pitchFamily="2" charset="-122"/>
              </a:rPr>
              <a:t>）</a:t>
            </a:r>
            <a:r>
              <a:rPr lang="zh-CN" altLang="en-US" sz="1600" dirty="0">
                <a:solidFill>
                  <a:srgbClr val="0000FF"/>
                </a:solidFill>
                <a:latin typeface="华文中宋" pitchFamily="2" charset="-122"/>
                <a:ea typeface="华文中宋" pitchFamily="2" charset="-122"/>
              </a:rPr>
              <a:t>暴力抗拒政府部门、学校实验室技术安全工作组、学校职能部门、本单位管理和检查，或对管理人员进行人身攻击或侮辱</a:t>
            </a:r>
          </a:p>
          <a:p>
            <a:pPr marL="446088" algn="just" fontAlgn="auto" latinLnBrk="1">
              <a:lnSpc>
                <a:spcPts val="1800"/>
              </a:lnSpc>
              <a:spcBef>
                <a:spcPts val="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5</a:t>
            </a:r>
            <a:r>
              <a:rPr lang="zh-CN" altLang="en-US" sz="1600" dirty="0">
                <a:latin typeface="华文中宋" pitchFamily="2" charset="-122"/>
                <a:ea typeface="华文中宋" pitchFamily="2" charset="-122"/>
              </a:rPr>
              <a:t>）</a:t>
            </a:r>
            <a:r>
              <a:rPr lang="zh-CN" altLang="en-US" sz="1600" dirty="0">
                <a:solidFill>
                  <a:srgbClr val="0000FF"/>
                </a:solidFill>
                <a:latin typeface="华文中宋" pitchFamily="2" charset="-122"/>
                <a:ea typeface="华文中宋" pitchFamily="2" charset="-122"/>
              </a:rPr>
              <a:t>未经许可擅自启用被封实验室，或管理失误造成他人可以随便进出被封实验室，或得知他人私自启封被封实验室</a:t>
            </a:r>
            <a:r>
              <a:rPr lang="zh-CN" altLang="en-US" sz="1600" dirty="0">
                <a:latin typeface="华文中宋" pitchFamily="2" charset="-122"/>
                <a:ea typeface="华文中宋" pitchFamily="2" charset="-122"/>
              </a:rPr>
              <a:t>，有义务采取措施并报告相关部门，但未及时采取措施并及时报告相关部门</a:t>
            </a:r>
          </a:p>
          <a:p>
            <a:pPr marL="446088" algn="just" fontAlgn="auto" latinLnBrk="1">
              <a:lnSpc>
                <a:spcPts val="1800"/>
              </a:lnSpc>
              <a:spcBef>
                <a:spcPts val="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6</a:t>
            </a:r>
            <a:r>
              <a:rPr lang="zh-CN" altLang="en-US" sz="1600" dirty="0">
                <a:latin typeface="华文中宋" pitchFamily="2" charset="-122"/>
                <a:ea typeface="华文中宋" pitchFamily="2" charset="-122"/>
              </a:rPr>
              <a:t>）由于玩忽职守、滥用职权等原因，致使在本人负责的实验室区域内发生安全事故，给学校或他人</a:t>
            </a:r>
            <a:r>
              <a:rPr lang="zh-CN" altLang="en-US" sz="1600" dirty="0">
                <a:solidFill>
                  <a:srgbClr val="0000FF"/>
                </a:solidFill>
                <a:latin typeface="华文中宋" pitchFamily="2" charset="-122"/>
                <a:ea typeface="华文中宋" pitchFamily="2" charset="-122"/>
              </a:rPr>
              <a:t>造成一般财产损失</a:t>
            </a:r>
            <a:r>
              <a:rPr lang="zh-CN" altLang="en-US" sz="1600" dirty="0">
                <a:latin typeface="华文中宋" pitchFamily="2" charset="-122"/>
                <a:ea typeface="华文中宋" pitchFamily="2" charset="-122"/>
              </a:rPr>
              <a:t>、但</a:t>
            </a:r>
            <a:r>
              <a:rPr lang="zh-CN" altLang="en-US" sz="1600" dirty="0">
                <a:solidFill>
                  <a:srgbClr val="0000FF"/>
                </a:solidFill>
                <a:latin typeface="华文中宋" pitchFamily="2" charset="-122"/>
                <a:ea typeface="华文中宋" pitchFamily="2" charset="-122"/>
              </a:rPr>
              <a:t>未造成人员伤亡</a:t>
            </a:r>
            <a:endParaRPr lang="zh-CN" altLang="en-US" sz="1600" dirty="0">
              <a:latin typeface="华文中宋" pitchFamily="2" charset="-122"/>
              <a:ea typeface="华文中宋" pitchFamily="2" charset="-122"/>
            </a:endParaRPr>
          </a:p>
          <a:p>
            <a:pPr marL="446088" algn="just" fontAlgn="auto" latinLnBrk="1">
              <a:lnSpc>
                <a:spcPts val="1800"/>
              </a:lnSpc>
              <a:spcBef>
                <a:spcPts val="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7</a:t>
            </a:r>
            <a:r>
              <a:rPr lang="zh-CN" altLang="en-US" sz="1600" dirty="0">
                <a:latin typeface="华文中宋" pitchFamily="2" charset="-122"/>
                <a:ea typeface="华文中宋" pitchFamily="2" charset="-122"/>
              </a:rPr>
              <a:t>）</a:t>
            </a:r>
            <a:r>
              <a:rPr lang="zh-CN" altLang="en-US" sz="1600" dirty="0">
                <a:solidFill>
                  <a:srgbClr val="0000FF"/>
                </a:solidFill>
                <a:latin typeface="华文中宋" pitchFamily="2" charset="-122"/>
                <a:ea typeface="华文中宋" pitchFamily="2" charset="-122"/>
              </a:rPr>
              <a:t>私自改变实验室室内格局或对安全设施、设备进行拆改从而造成重大安全隐患</a:t>
            </a:r>
          </a:p>
        </p:txBody>
      </p:sp>
      <p:cxnSp>
        <p:nvCxnSpPr>
          <p:cNvPr id="6" name="直接连接符 5"/>
          <p:cNvCxnSpPr/>
          <p:nvPr/>
        </p:nvCxnSpPr>
        <p:spPr>
          <a:xfrm rot="10800000" flipH="1">
            <a:off x="357188" y="3856038"/>
            <a:ext cx="8501062" cy="1587"/>
          </a:xfrm>
          <a:prstGeom prst="line">
            <a:avLst/>
          </a:prstGeom>
        </p:spPr>
        <p:style>
          <a:lnRef idx="1">
            <a:schemeClr val="accent1"/>
          </a:lnRef>
          <a:fillRef idx="0">
            <a:schemeClr val="accent1"/>
          </a:fillRef>
          <a:effectRef idx="0">
            <a:schemeClr val="accent1"/>
          </a:effectRef>
          <a:fontRef idx="minor">
            <a:schemeClr val="tx1"/>
          </a:fontRef>
        </p:style>
      </p:cxn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责任追究种类及其适用</a:t>
            </a:r>
          </a:p>
        </p:txBody>
      </p:sp>
      <p:sp>
        <p:nvSpPr>
          <p:cNvPr id="10"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灯片编号占位符 7"/>
          <p:cNvSpPr>
            <a:spLocks noGrp="1"/>
          </p:cNvSpPr>
          <p:nvPr>
            <p:ph type="sldNum" sz="quarter" idx="12"/>
          </p:nvPr>
        </p:nvSpPr>
        <p:spPr>
          <a:xfrm>
            <a:off x="7929563" y="6400800"/>
            <a:ext cx="914400" cy="284163"/>
          </a:xfrm>
        </p:spPr>
        <p:txBody>
          <a:bodyPr/>
          <a:lstStyle/>
          <a:p>
            <a:pPr>
              <a:defRPr/>
            </a:pPr>
            <a:fld id="{341E587F-014E-4C6C-BF63-9207B66BCA95}" type="slidenum">
              <a:rPr lang="zh-CN" altLang="en-US"/>
              <a:pPr>
                <a:defRPr/>
              </a:pPr>
              <a:t>82</a:t>
            </a:fld>
            <a:endParaRPr lang="zh-CN" altLang="en-US" dirty="0"/>
          </a:p>
        </p:txBody>
      </p:sp>
      <p:sp>
        <p:nvSpPr>
          <p:cNvPr id="9" name="矩形 17"/>
          <p:cNvSpPr>
            <a:spLocks noChangeArrowheads="1"/>
          </p:cNvSpPr>
          <p:nvPr/>
        </p:nvSpPr>
        <p:spPr bwMode="auto">
          <a:xfrm>
            <a:off x="642938" y="1846263"/>
            <a:ext cx="8501062" cy="3703637"/>
          </a:xfrm>
          <a:prstGeom prst="rect">
            <a:avLst/>
          </a:prstGeom>
          <a:noFill/>
          <a:ln w="9525">
            <a:noFill/>
            <a:miter lim="800000"/>
            <a:headEnd/>
            <a:tailEnd/>
          </a:ln>
        </p:spPr>
        <p:txBody>
          <a:bodyPr>
            <a:spAutoFit/>
          </a:bodyPr>
          <a:lstStyle/>
          <a:p>
            <a:pPr fontAlgn="auto">
              <a:spcBef>
                <a:spcPts val="0"/>
              </a:spcBef>
              <a:spcAft>
                <a:spcPts val="60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6</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责任追究适用</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latinLnBrk="1">
              <a:lnSpc>
                <a:spcPts val="2200"/>
              </a:lnSpc>
              <a:spcBef>
                <a:spcPts val="600"/>
              </a:spcBef>
              <a:spcAft>
                <a:spcPts val="0"/>
              </a:spcAft>
              <a:buSzPct val="95000"/>
              <a:defRPr/>
            </a:pPr>
            <a:r>
              <a:rPr lang="zh-CN" altLang="en-US" sz="1400" dirty="0">
                <a:latin typeface="+mn-lt"/>
                <a:ea typeface="华文中宋" pitchFamily="2" charset="-122"/>
                <a:cs typeface="Times New Roman" pitchFamily="18" charset="0"/>
              </a:rPr>
              <a:t>■     </a:t>
            </a:r>
            <a:r>
              <a:rPr lang="zh-CN" altLang="en-US" dirty="0">
                <a:latin typeface="+mn-lt"/>
                <a:ea typeface="华文中宋" pitchFamily="2" charset="-122"/>
                <a:cs typeface="Times New Roman" pitchFamily="18" charset="0"/>
              </a:rPr>
              <a:t>有</a:t>
            </a:r>
            <a:r>
              <a:rPr lang="zh-CN" altLang="en-US" dirty="0">
                <a:latin typeface="华文中宋" pitchFamily="2" charset="-122"/>
                <a:ea typeface="华文中宋" pitchFamily="2" charset="-122"/>
              </a:rPr>
              <a:t>下列</a:t>
            </a:r>
            <a:r>
              <a:rPr lang="en-US" altLang="zh-CN" b="1" dirty="0">
                <a:solidFill>
                  <a:srgbClr val="C00000"/>
                </a:solidFill>
                <a:latin typeface="华文中宋" pitchFamily="2" charset="-122"/>
                <a:ea typeface="华文中宋" pitchFamily="2" charset="-122"/>
              </a:rPr>
              <a:t>3</a:t>
            </a:r>
            <a:r>
              <a:rPr lang="zh-CN" altLang="en-US" b="1" dirty="0">
                <a:solidFill>
                  <a:srgbClr val="C00000"/>
                </a:solidFill>
                <a:latin typeface="华文中宋" pitchFamily="2" charset="-122"/>
                <a:ea typeface="华文中宋" pitchFamily="2" charset="-122"/>
              </a:rPr>
              <a:t>类</a:t>
            </a:r>
            <a:r>
              <a:rPr lang="zh-CN" altLang="en-US" dirty="0">
                <a:latin typeface="华文中宋" pitchFamily="2" charset="-122"/>
                <a:ea typeface="华文中宋" pitchFamily="2" charset="-122"/>
              </a:rPr>
              <a:t>行为之一的：</a:t>
            </a:r>
            <a:endParaRPr lang="en-US" altLang="zh-CN" dirty="0">
              <a:latin typeface="华文中宋" pitchFamily="2" charset="-122"/>
              <a:ea typeface="华文中宋" pitchFamily="2" charset="-122"/>
            </a:endParaRPr>
          </a:p>
          <a:p>
            <a:pPr marL="469900" indent="-469900" algn="just" fontAlgn="auto" latinLnBrk="1">
              <a:spcBef>
                <a:spcPts val="600"/>
              </a:spcBef>
              <a:spcAft>
                <a:spcPts val="0"/>
              </a:spcAft>
              <a:buSzPct val="95000"/>
              <a:defRPr/>
            </a:pPr>
            <a:r>
              <a:rPr lang="zh-CN" altLang="en-US" dirty="0">
                <a:latin typeface="华文中宋" pitchFamily="2" charset="-122"/>
                <a:ea typeface="华文中宋" pitchFamily="2" charset="-122"/>
              </a:rPr>
              <a:t>      对单位：应给予</a:t>
            </a:r>
            <a:r>
              <a:rPr lang="zh-CN" altLang="en-US" dirty="0">
                <a:solidFill>
                  <a:srgbClr val="0000FF"/>
                </a:solidFill>
                <a:latin typeface="华文中宋" pitchFamily="2" charset="-122"/>
                <a:ea typeface="华文中宋" pitchFamily="2" charset="-122"/>
              </a:rPr>
              <a:t>通报批评和取消单位年度内各类评奖评优资格</a:t>
            </a:r>
            <a:endParaRPr lang="en-US" altLang="zh-CN" dirty="0">
              <a:latin typeface="华文中宋" pitchFamily="2" charset="-122"/>
              <a:ea typeface="华文中宋" pitchFamily="2" charset="-122"/>
            </a:endParaRPr>
          </a:p>
          <a:p>
            <a:pPr marL="469900" indent="-469900" algn="just" fontAlgn="auto" latinLnBrk="1">
              <a:spcBef>
                <a:spcPts val="600"/>
              </a:spcBef>
              <a:spcAft>
                <a:spcPts val="0"/>
              </a:spcAft>
              <a:buSzPct val="95000"/>
              <a:defRPr/>
            </a:pPr>
            <a:r>
              <a:rPr lang="en-US" altLang="zh-CN" dirty="0">
                <a:latin typeface="华文中宋" pitchFamily="2" charset="-122"/>
                <a:ea typeface="华文中宋" pitchFamily="2" charset="-122"/>
              </a:rPr>
              <a:t>      </a:t>
            </a:r>
            <a:r>
              <a:rPr lang="zh-CN" altLang="en-US" dirty="0">
                <a:latin typeface="华文中宋" pitchFamily="2" charset="-122"/>
                <a:ea typeface="华文中宋" pitchFamily="2" charset="-122"/>
              </a:rPr>
              <a:t>对责任人员：应给予</a:t>
            </a:r>
            <a:r>
              <a:rPr lang="zh-CN" altLang="en-US" dirty="0">
                <a:solidFill>
                  <a:srgbClr val="0000FF"/>
                </a:solidFill>
                <a:latin typeface="华文中宋" pitchFamily="2" charset="-122"/>
                <a:ea typeface="华文中宋" pitchFamily="2" charset="-122"/>
              </a:rPr>
              <a:t>取消年度内各类评奖评优资格</a:t>
            </a:r>
            <a:r>
              <a:rPr lang="zh-CN" altLang="en-US" dirty="0">
                <a:latin typeface="华文中宋" pitchFamily="2" charset="-122"/>
                <a:ea typeface="华文中宋" pitchFamily="2" charset="-122"/>
              </a:rPr>
              <a:t>和</a:t>
            </a:r>
            <a:r>
              <a:rPr lang="zh-CN" altLang="en-US" dirty="0">
                <a:solidFill>
                  <a:srgbClr val="FF0000"/>
                </a:solidFill>
                <a:latin typeface="华文中宋" pitchFamily="2" charset="-122"/>
                <a:ea typeface="华文中宋" pitchFamily="2" charset="-122"/>
              </a:rPr>
              <a:t>记过及以上</a:t>
            </a:r>
            <a:r>
              <a:rPr lang="zh-CN" altLang="en-US" dirty="0">
                <a:latin typeface="华文中宋" pitchFamily="2" charset="-122"/>
                <a:ea typeface="华文中宋" pitchFamily="2" charset="-122"/>
              </a:rPr>
              <a:t>处分，造成实际损失的责令其</a:t>
            </a:r>
            <a:r>
              <a:rPr lang="zh-CN" altLang="en-US" dirty="0">
                <a:solidFill>
                  <a:srgbClr val="0000FF"/>
                </a:solidFill>
                <a:latin typeface="华文中宋" pitchFamily="2" charset="-122"/>
                <a:ea typeface="华文中宋" pitchFamily="2" charset="-122"/>
              </a:rPr>
              <a:t>赔偿相应损失</a:t>
            </a:r>
            <a:endParaRPr lang="en-US" altLang="zh-CN" dirty="0">
              <a:solidFill>
                <a:srgbClr val="0000FF"/>
              </a:solidFill>
              <a:latin typeface="华文中宋" pitchFamily="2" charset="-122"/>
              <a:ea typeface="华文中宋" pitchFamily="2" charset="-122"/>
            </a:endParaRPr>
          </a:p>
          <a:p>
            <a:pPr marL="446088" algn="just" fontAlgn="auto" latinLnBrk="1">
              <a:lnSpc>
                <a:spcPts val="2000"/>
              </a:lnSpc>
              <a:spcBef>
                <a:spcPts val="0"/>
              </a:spcBef>
              <a:spcAft>
                <a:spcPts val="0"/>
              </a:spcAft>
              <a:buSzPct val="95000"/>
              <a:defRPr/>
            </a:pPr>
            <a:endParaRPr lang="en-US" altLang="zh-CN" sz="2000" dirty="0">
              <a:latin typeface="华文中宋" pitchFamily="2" charset="-122"/>
              <a:ea typeface="华文中宋" pitchFamily="2" charset="-122"/>
            </a:endParaRPr>
          </a:p>
          <a:p>
            <a:pPr marL="446088" algn="just" fontAlgn="auto" latinLnBrk="1">
              <a:lnSpc>
                <a:spcPts val="2000"/>
              </a:lnSpc>
              <a:spcBef>
                <a:spcPts val="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1</a:t>
            </a:r>
            <a:r>
              <a:rPr lang="zh-CN" altLang="en-US" sz="1600" dirty="0">
                <a:latin typeface="华文中宋" pitchFamily="2" charset="-122"/>
                <a:ea typeface="华文中宋" pitchFamily="2" charset="-122"/>
              </a:rPr>
              <a:t>）由于玩忽职守、滥用职权等原因，致使负责的实验室区域内发生安全事故，</a:t>
            </a:r>
            <a:r>
              <a:rPr lang="zh-CN" altLang="en-US" sz="1600" dirty="0">
                <a:solidFill>
                  <a:srgbClr val="0000FF"/>
                </a:solidFill>
                <a:latin typeface="华文中宋" pitchFamily="2" charset="-122"/>
                <a:ea typeface="华文中宋" pitchFamily="2" charset="-122"/>
              </a:rPr>
              <a:t>造成人员伤亡</a:t>
            </a:r>
            <a:r>
              <a:rPr lang="zh-CN" altLang="en-US" sz="1600" dirty="0">
                <a:latin typeface="华文中宋" pitchFamily="2" charset="-122"/>
                <a:ea typeface="华文中宋" pitchFamily="2" charset="-122"/>
              </a:rPr>
              <a:t>的或给学校或他人的</a:t>
            </a:r>
            <a:r>
              <a:rPr lang="zh-CN" altLang="en-US" sz="1600" dirty="0">
                <a:solidFill>
                  <a:srgbClr val="0000FF"/>
                </a:solidFill>
                <a:latin typeface="华文中宋" pitchFamily="2" charset="-122"/>
                <a:ea typeface="华文中宋" pitchFamily="2" charset="-122"/>
              </a:rPr>
              <a:t>财产造成重大损失</a:t>
            </a:r>
            <a:endParaRPr lang="zh-CN" altLang="en-US" sz="1600" dirty="0">
              <a:latin typeface="华文中宋" pitchFamily="2" charset="-122"/>
              <a:ea typeface="华文中宋" pitchFamily="2" charset="-122"/>
            </a:endParaRPr>
          </a:p>
          <a:p>
            <a:pPr marL="446088" algn="just" fontAlgn="auto" latinLnBrk="1">
              <a:lnSpc>
                <a:spcPts val="2000"/>
              </a:lnSpc>
              <a:spcBef>
                <a:spcPts val="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2</a:t>
            </a:r>
            <a:r>
              <a:rPr lang="zh-CN" altLang="en-US" sz="1600" dirty="0">
                <a:latin typeface="华文中宋" pitchFamily="2" charset="-122"/>
                <a:ea typeface="华文中宋" pitchFamily="2" charset="-122"/>
              </a:rPr>
              <a:t>）发生造成财产损失或人身伤亡的实验室安全事故后未立即组织救援、未采取措施处置、隐瞒不报或不如实反映事故情况的，或未及时将事故报告上级领导和有关职能部门</a:t>
            </a:r>
          </a:p>
          <a:p>
            <a:pPr marL="446088" algn="just" fontAlgn="auto" latinLnBrk="1">
              <a:lnSpc>
                <a:spcPts val="2000"/>
              </a:lnSpc>
              <a:spcBef>
                <a:spcPts val="0"/>
              </a:spcBef>
              <a:spcAft>
                <a:spcPts val="0"/>
              </a:spcAft>
              <a:buSzPct val="95000"/>
              <a:defRPr/>
            </a:pPr>
            <a:r>
              <a:rPr lang="zh-CN" altLang="en-US" sz="1600" dirty="0">
                <a:latin typeface="华文中宋" pitchFamily="2" charset="-122"/>
                <a:ea typeface="华文中宋" pitchFamily="2" charset="-122"/>
              </a:rPr>
              <a:t>（</a:t>
            </a:r>
            <a:r>
              <a:rPr lang="en-US" altLang="zh-CN" sz="1600" dirty="0">
                <a:latin typeface="华文中宋" pitchFamily="2" charset="-122"/>
                <a:ea typeface="华文中宋" pitchFamily="2" charset="-122"/>
              </a:rPr>
              <a:t>3</a:t>
            </a:r>
            <a:r>
              <a:rPr lang="zh-CN" altLang="en-US" sz="1600" dirty="0">
                <a:latin typeface="华文中宋" pitchFamily="2" charset="-122"/>
                <a:ea typeface="华文中宋" pitchFamily="2" charset="-122"/>
              </a:rPr>
              <a:t>）</a:t>
            </a:r>
            <a:r>
              <a:rPr lang="zh-CN" altLang="en-US" sz="1600" dirty="0">
                <a:solidFill>
                  <a:srgbClr val="0000FF"/>
                </a:solidFill>
                <a:latin typeface="华文中宋" pitchFamily="2" charset="-122"/>
                <a:ea typeface="华文中宋" pitchFamily="2" charset="-122"/>
              </a:rPr>
              <a:t>擅自将危险化学品带离保管场所的或使用国家禁止使用的危险化学品</a:t>
            </a:r>
            <a:endParaRPr lang="zh-CN" altLang="en-US" sz="1600" dirty="0">
              <a:latin typeface="华文中宋" pitchFamily="2" charset="-122"/>
              <a:ea typeface="华文中宋" pitchFamily="2" charset="-122"/>
            </a:endParaRPr>
          </a:p>
          <a:p>
            <a:pPr marL="446088" algn="just" fontAlgn="auto" latinLnBrk="1">
              <a:lnSpc>
                <a:spcPts val="2200"/>
              </a:lnSpc>
              <a:spcBef>
                <a:spcPts val="0"/>
              </a:spcBef>
              <a:spcAft>
                <a:spcPts val="0"/>
              </a:spcAft>
              <a:buSzPct val="95000"/>
              <a:defRPr/>
            </a:pPr>
            <a:endParaRPr lang="zh-CN" altLang="en-US" dirty="0">
              <a:latin typeface="华文中宋" pitchFamily="2" charset="-122"/>
              <a:ea typeface="华文中宋" pitchFamily="2" charset="-122"/>
            </a:endParaRPr>
          </a:p>
        </p:txBody>
      </p:sp>
      <p:cxnSp>
        <p:nvCxnSpPr>
          <p:cNvPr id="6" name="直接连接符 5"/>
          <p:cNvCxnSpPr/>
          <p:nvPr/>
        </p:nvCxnSpPr>
        <p:spPr>
          <a:xfrm rot="10800000" flipH="1">
            <a:off x="428625" y="3784600"/>
            <a:ext cx="8501063" cy="1588"/>
          </a:xfrm>
          <a:prstGeom prst="line">
            <a:avLst/>
          </a:prstGeom>
        </p:spPr>
        <p:style>
          <a:lnRef idx="1">
            <a:schemeClr val="accent1"/>
          </a:lnRef>
          <a:fillRef idx="0">
            <a:schemeClr val="accent1"/>
          </a:fillRef>
          <a:effectRef idx="0">
            <a:schemeClr val="accent1"/>
          </a:effectRef>
          <a:fontRef idx="minor">
            <a:schemeClr val="tx1"/>
          </a:fontRef>
        </p:style>
      </p:cxnSp>
      <p:sp>
        <p:nvSpPr>
          <p:cNvPr id="10" name="矩形 17"/>
          <p:cNvSpPr>
            <a:spLocks noChangeArrowheads="1"/>
          </p:cNvSpPr>
          <p:nvPr/>
        </p:nvSpPr>
        <p:spPr bwMode="auto">
          <a:xfrm>
            <a:off x="714375" y="5429250"/>
            <a:ext cx="8143875" cy="896938"/>
          </a:xfrm>
          <a:prstGeom prst="rect">
            <a:avLst/>
          </a:prstGeom>
          <a:noFill/>
          <a:ln w="9525">
            <a:noFill/>
            <a:miter lim="800000"/>
            <a:headEnd/>
            <a:tailEnd/>
          </a:ln>
        </p:spPr>
        <p:txBody>
          <a:bodyPr>
            <a:spAutoFit/>
          </a:bodyPr>
          <a:lstStyle/>
          <a:p>
            <a:pPr fontAlgn="auto">
              <a:spcBef>
                <a:spcPts val="0"/>
              </a:spcBef>
              <a:spcAft>
                <a:spcPts val="60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7</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考核结果降级</a:t>
            </a:r>
          </a:p>
          <a:p>
            <a:pPr marL="469900" indent="-469900"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发生实验室安全事故的单位，年终考核结果降一等级</a:t>
            </a:r>
          </a:p>
        </p:txBody>
      </p:sp>
      <p:sp>
        <p:nvSpPr>
          <p:cNvPr id="11"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第二章 责任追究种类及其适用</a:t>
            </a:r>
          </a:p>
        </p:txBody>
      </p:sp>
      <p:sp>
        <p:nvSpPr>
          <p:cNvPr id="12"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第三章 责任追究程序</a:t>
            </a:r>
          </a:p>
        </p:txBody>
      </p:sp>
      <p:sp>
        <p:nvSpPr>
          <p:cNvPr id="9" name="矩形 17"/>
          <p:cNvSpPr>
            <a:spLocks noChangeArrowheads="1"/>
          </p:cNvSpPr>
          <p:nvPr/>
        </p:nvSpPr>
        <p:spPr bwMode="auto">
          <a:xfrm>
            <a:off x="428625" y="1804988"/>
            <a:ext cx="8429625" cy="3898900"/>
          </a:xfrm>
          <a:prstGeom prst="rect">
            <a:avLst/>
          </a:prstGeom>
          <a:noFill/>
          <a:ln w="9525">
            <a:noFill/>
            <a:miter lim="800000"/>
            <a:headEnd/>
            <a:tailEnd/>
          </a:ln>
        </p:spPr>
        <p:txBody>
          <a:bodyPr>
            <a:spAutoFit/>
          </a:bodyPr>
          <a:lstStyle/>
          <a:p>
            <a:pPr fontAlgn="auto">
              <a:spcBef>
                <a:spcPts val="0"/>
              </a:spcBef>
              <a:spcAft>
                <a:spcPts val="60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8</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责任追究权限</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latinLnBrk="1">
              <a:lnSpc>
                <a:spcPts val="2200"/>
              </a:lnSpc>
              <a:spcBef>
                <a:spcPts val="1200"/>
              </a:spcBef>
              <a:spcAft>
                <a:spcPts val="600"/>
              </a:spcAft>
              <a:buSzPct val="95000"/>
              <a:buFont typeface="Wingdings" pitchFamily="2" charset="2"/>
              <a:buChar char="n"/>
              <a:defRPr/>
            </a:pPr>
            <a:r>
              <a:rPr lang="zh-CN" altLang="en-US" dirty="0">
                <a:latin typeface="华文中宋" pitchFamily="2" charset="-122"/>
                <a:ea typeface="华文中宋" pitchFamily="2" charset="-122"/>
              </a:rPr>
              <a:t>发现有违反实验室技术安全相关规定行为的，应及时向相关部门报告</a:t>
            </a:r>
            <a:endParaRPr lang="en-US" altLang="zh-CN" dirty="0">
              <a:latin typeface="华文中宋" pitchFamily="2" charset="-122"/>
              <a:ea typeface="华文中宋" pitchFamily="2" charset="-122"/>
            </a:endParaRP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b="1" dirty="0">
                <a:solidFill>
                  <a:srgbClr val="0000FF"/>
                </a:solidFill>
                <a:latin typeface="华文中宋" pitchFamily="2" charset="-122"/>
                <a:ea typeface="华文中宋" pitchFamily="2" charset="-122"/>
              </a:rPr>
              <a:t>教学科研二级单位的权限</a:t>
            </a:r>
            <a:endParaRPr lang="en-US" altLang="zh-CN" b="1" dirty="0">
              <a:solidFill>
                <a:srgbClr val="0000FF"/>
              </a:solidFill>
              <a:latin typeface="华文中宋" pitchFamily="2" charset="-122"/>
              <a:ea typeface="华文中宋" pitchFamily="2" charset="-122"/>
            </a:endParaRPr>
          </a:p>
          <a:p>
            <a:pPr algn="just" fontAlgn="auto" latinLnBrk="1">
              <a:lnSpc>
                <a:spcPts val="2200"/>
              </a:lnSpc>
              <a:spcBef>
                <a:spcPts val="600"/>
              </a:spcBef>
              <a:spcAft>
                <a:spcPts val="0"/>
              </a:spcAft>
              <a:buSzPct val="95000"/>
              <a:defRPr/>
            </a:pPr>
            <a:r>
              <a:rPr lang="en-US" altLang="zh-CN" dirty="0">
                <a:latin typeface="华文中宋" pitchFamily="2" charset="-122"/>
                <a:ea typeface="华文中宋" pitchFamily="2" charset="-122"/>
              </a:rPr>
              <a:t>   </a:t>
            </a:r>
            <a:r>
              <a:rPr lang="zh-CN" altLang="en-US" dirty="0">
                <a:latin typeface="华文中宋" pitchFamily="2" charset="-122"/>
                <a:ea typeface="华文中宋" pitchFamily="2" charset="-122"/>
              </a:rPr>
              <a:t>（</a:t>
            </a:r>
            <a:r>
              <a:rPr lang="en-US" altLang="zh-CN" dirty="0">
                <a:latin typeface="华文中宋" pitchFamily="2" charset="-122"/>
                <a:ea typeface="华文中宋" pitchFamily="2" charset="-122"/>
              </a:rPr>
              <a:t>1</a:t>
            </a:r>
            <a:r>
              <a:rPr lang="zh-CN" altLang="en-US" dirty="0">
                <a:latin typeface="华文中宋" pitchFamily="2" charset="-122"/>
                <a:ea typeface="华文中宋" pitchFamily="2" charset="-122"/>
              </a:rPr>
              <a:t>）须在</a:t>
            </a:r>
            <a:r>
              <a:rPr lang="zh-CN" altLang="en-US" dirty="0">
                <a:solidFill>
                  <a:srgbClr val="0000FF"/>
                </a:solidFill>
                <a:latin typeface="华文中宋" pitchFamily="2" charset="-122"/>
                <a:ea typeface="华文中宋" pitchFamily="2" charset="-122"/>
              </a:rPr>
              <a:t>单位范围内进行书面检查、诫勉谈话或通报批评</a:t>
            </a:r>
            <a:r>
              <a:rPr lang="zh-CN" altLang="en-US" dirty="0">
                <a:latin typeface="华文中宋" pitchFamily="2" charset="-122"/>
                <a:ea typeface="华文中宋" pitchFamily="2" charset="-122"/>
              </a:rPr>
              <a:t>的，由教学科研二级单位实验室安全工作领导小组认定责任后</a:t>
            </a:r>
            <a:r>
              <a:rPr lang="zh-CN" altLang="en-US" dirty="0">
                <a:solidFill>
                  <a:srgbClr val="0000FF"/>
                </a:solidFill>
                <a:latin typeface="华文中宋" pitchFamily="2" charset="-122"/>
                <a:ea typeface="华文中宋" pitchFamily="2" charset="-122"/>
              </a:rPr>
              <a:t>直接决定</a:t>
            </a:r>
            <a:endParaRPr lang="en-US" altLang="zh-CN" dirty="0">
              <a:latin typeface="华文中宋" pitchFamily="2" charset="-122"/>
              <a:ea typeface="华文中宋" pitchFamily="2" charset="-122"/>
            </a:endParaRPr>
          </a:p>
          <a:p>
            <a:pPr algn="just" fontAlgn="auto" latinLnBrk="1">
              <a:lnSpc>
                <a:spcPts val="2200"/>
              </a:lnSpc>
              <a:spcBef>
                <a:spcPts val="600"/>
              </a:spcBef>
              <a:spcAft>
                <a:spcPts val="0"/>
              </a:spcAft>
              <a:buSzPct val="95000"/>
              <a:defRPr/>
            </a:pPr>
            <a:r>
              <a:rPr lang="zh-CN" altLang="en-US" dirty="0">
                <a:latin typeface="华文中宋" pitchFamily="2" charset="-122"/>
                <a:ea typeface="华文中宋" pitchFamily="2" charset="-122"/>
              </a:rPr>
              <a:t>   （</a:t>
            </a:r>
            <a:r>
              <a:rPr lang="en-US" altLang="zh-CN" dirty="0">
                <a:latin typeface="华文中宋" pitchFamily="2" charset="-122"/>
                <a:ea typeface="华文中宋" pitchFamily="2" charset="-122"/>
              </a:rPr>
              <a:t>2</a:t>
            </a:r>
            <a:r>
              <a:rPr lang="zh-CN" altLang="en-US" dirty="0">
                <a:latin typeface="华文中宋" pitchFamily="2" charset="-122"/>
                <a:ea typeface="华文中宋" pitchFamily="2" charset="-122"/>
              </a:rPr>
              <a:t>）需要</a:t>
            </a:r>
            <a:r>
              <a:rPr lang="zh-CN" altLang="en-US" dirty="0">
                <a:solidFill>
                  <a:srgbClr val="0000FF"/>
                </a:solidFill>
                <a:latin typeface="华文中宋" pitchFamily="2" charset="-122"/>
                <a:ea typeface="华文中宋" pitchFamily="2" charset="-122"/>
              </a:rPr>
              <a:t>取消评优评奖资格</a:t>
            </a:r>
            <a:r>
              <a:rPr lang="zh-CN" altLang="en-US" dirty="0">
                <a:latin typeface="华文中宋" pitchFamily="2" charset="-122"/>
                <a:ea typeface="华文中宋" pitchFamily="2" charset="-122"/>
              </a:rPr>
              <a:t>的，由教学科研二级单位认定责任并决定后报学校实验室技术安全工作组备案</a:t>
            </a:r>
            <a:endParaRPr lang="en-US" altLang="zh-CN" dirty="0">
              <a:latin typeface="华文中宋" pitchFamily="2" charset="-122"/>
              <a:ea typeface="华文中宋" pitchFamily="2" charset="-122"/>
            </a:endParaRPr>
          </a:p>
          <a:p>
            <a:pPr algn="just" fontAlgn="auto" latinLnBrk="1">
              <a:lnSpc>
                <a:spcPts val="2200"/>
              </a:lnSpc>
              <a:spcBef>
                <a:spcPts val="600"/>
              </a:spcBef>
              <a:spcAft>
                <a:spcPts val="0"/>
              </a:spcAft>
              <a:buSzPct val="95000"/>
              <a:defRPr/>
            </a:pPr>
            <a:r>
              <a:rPr lang="zh-CN" altLang="en-US" dirty="0">
                <a:latin typeface="华文中宋" pitchFamily="2" charset="-122"/>
                <a:ea typeface="华文中宋" pitchFamily="2" charset="-122"/>
              </a:rPr>
              <a:t>   （</a:t>
            </a:r>
            <a:r>
              <a:rPr lang="en-US" altLang="zh-CN" dirty="0">
                <a:latin typeface="华文中宋" pitchFamily="2" charset="-122"/>
                <a:ea typeface="华文中宋" pitchFamily="2" charset="-122"/>
              </a:rPr>
              <a:t>3</a:t>
            </a:r>
            <a:r>
              <a:rPr lang="zh-CN" altLang="en-US" dirty="0">
                <a:latin typeface="华文中宋" pitchFamily="2" charset="-122"/>
                <a:ea typeface="华文中宋" pitchFamily="2" charset="-122"/>
              </a:rPr>
              <a:t>）需给予</a:t>
            </a:r>
            <a:r>
              <a:rPr lang="zh-CN" altLang="en-US" dirty="0">
                <a:solidFill>
                  <a:srgbClr val="0000FF"/>
                </a:solidFill>
                <a:latin typeface="华文中宋" pitchFamily="2" charset="-122"/>
                <a:ea typeface="华文中宋" pitchFamily="2" charset="-122"/>
              </a:rPr>
              <a:t>行政处分</a:t>
            </a:r>
            <a:r>
              <a:rPr lang="zh-CN" altLang="en-US" dirty="0">
                <a:latin typeface="华文中宋" pitchFamily="2" charset="-122"/>
                <a:ea typeface="华文中宋" pitchFamily="2" charset="-122"/>
              </a:rPr>
              <a:t>的，由教学科研二级单位实验室安全工作领导小组认定责任并提出处理建议后，会同学校有关职能部门作出决定，并报学校实验室技术安全工作组备案</a:t>
            </a:r>
            <a:r>
              <a:rPr lang="en-US" altLang="zh-CN" dirty="0">
                <a:latin typeface="华文中宋" pitchFamily="2" charset="-122"/>
                <a:ea typeface="华文中宋" pitchFamily="2" charset="-122"/>
              </a:rPr>
              <a:t>  </a:t>
            </a:r>
            <a:endParaRPr lang="zh-CN" altLang="en-US" dirty="0">
              <a:latin typeface="华文中宋" pitchFamily="2" charset="-122"/>
              <a:ea typeface="华文中宋" pitchFamily="2" charset="-122"/>
            </a:endParaRPr>
          </a:p>
          <a:p>
            <a:pPr marL="446088" algn="just" fontAlgn="auto" latinLnBrk="1">
              <a:lnSpc>
                <a:spcPts val="2200"/>
              </a:lnSpc>
              <a:spcBef>
                <a:spcPts val="0"/>
              </a:spcBef>
              <a:spcAft>
                <a:spcPts val="0"/>
              </a:spcAft>
              <a:buSzPct val="95000"/>
              <a:defRPr/>
            </a:pPr>
            <a:endParaRPr lang="zh-CN" altLang="en-US" dirty="0">
              <a:latin typeface="华文中宋" pitchFamily="2" charset="-122"/>
              <a:ea typeface="华文中宋" pitchFamily="2" charset="-122"/>
            </a:endParaRPr>
          </a:p>
        </p:txBody>
      </p:sp>
      <p:sp>
        <p:nvSpPr>
          <p:cNvPr id="101379"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986CA417-7374-4556-8E81-8514985E5F13}" type="slidenum">
              <a:rPr lang="en-US" altLang="zh-CN" smtClean="0">
                <a:solidFill>
                  <a:schemeClr val="tx1"/>
                </a:solidFill>
                <a:latin typeface="Arial" pitchFamily="34" charset="0"/>
                <a:cs typeface="Arial" pitchFamily="34" charset="0"/>
              </a:rPr>
              <a:pPr fontAlgn="base">
                <a:spcBef>
                  <a:spcPct val="0"/>
                </a:spcBef>
                <a:spcAft>
                  <a:spcPct val="0"/>
                </a:spcAft>
                <a:defRPr/>
              </a:pPr>
              <a:t>83</a:t>
            </a:fld>
            <a:endParaRPr lang="en-US" altLang="zh-CN" smtClean="0">
              <a:solidFill>
                <a:schemeClr val="tx1"/>
              </a:solidFill>
              <a:latin typeface="Arial" pitchFamily="34" charset="0"/>
              <a:cs typeface="Arial" pitchFamily="34" charset="0"/>
            </a:endParaRPr>
          </a:p>
        </p:txBody>
      </p:sp>
      <p:sp>
        <p:nvSpPr>
          <p:cNvPr id="6"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17"/>
          <p:cNvSpPr>
            <a:spLocks noChangeArrowheads="1"/>
          </p:cNvSpPr>
          <p:nvPr/>
        </p:nvSpPr>
        <p:spPr bwMode="auto">
          <a:xfrm>
            <a:off x="428625" y="1787525"/>
            <a:ext cx="8501063" cy="4333875"/>
          </a:xfrm>
          <a:prstGeom prst="rect">
            <a:avLst/>
          </a:prstGeom>
          <a:noFill/>
          <a:ln w="9525">
            <a:noFill/>
            <a:miter lim="800000"/>
            <a:headEnd/>
            <a:tailEnd/>
          </a:ln>
        </p:spPr>
        <p:txBody>
          <a:bodyPr>
            <a:spAutoFit/>
          </a:bodyPr>
          <a:lstStyle/>
          <a:p>
            <a:pPr fontAlgn="auto">
              <a:spcBef>
                <a:spcPts val="0"/>
              </a:spcBef>
              <a:spcAft>
                <a:spcPts val="60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8</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责任追究权限</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latinLnBrk="1">
              <a:lnSpc>
                <a:spcPts val="2200"/>
              </a:lnSpc>
              <a:spcBef>
                <a:spcPts val="1200"/>
              </a:spcBef>
              <a:spcAft>
                <a:spcPts val="600"/>
              </a:spcAft>
              <a:buSzPct val="95000"/>
              <a:buFont typeface="Wingdings" pitchFamily="2" charset="2"/>
              <a:buChar char="n"/>
              <a:defRPr/>
            </a:pPr>
            <a:r>
              <a:rPr lang="zh-CN" altLang="en-US" b="1" dirty="0">
                <a:solidFill>
                  <a:srgbClr val="0000FF"/>
                </a:solidFill>
                <a:latin typeface="华文中宋" pitchFamily="2" charset="-122"/>
                <a:ea typeface="华文中宋" pitchFamily="2" charset="-122"/>
              </a:rPr>
              <a:t>学校的权限</a:t>
            </a:r>
            <a:endParaRPr lang="en-US" altLang="zh-CN" b="1" dirty="0">
              <a:solidFill>
                <a:srgbClr val="0000FF"/>
              </a:solidFill>
              <a:latin typeface="华文中宋" pitchFamily="2" charset="-122"/>
              <a:ea typeface="华文中宋" pitchFamily="2" charset="-122"/>
            </a:endParaRPr>
          </a:p>
          <a:p>
            <a:pPr algn="just" fontAlgn="auto" latinLnBrk="1">
              <a:lnSpc>
                <a:spcPts val="2200"/>
              </a:lnSpc>
              <a:spcBef>
                <a:spcPts val="0"/>
              </a:spcBef>
              <a:spcAft>
                <a:spcPts val="600"/>
              </a:spcAft>
              <a:buSzPct val="95000"/>
              <a:defRPr/>
            </a:pPr>
            <a:r>
              <a:rPr lang="en-US" altLang="zh-CN" dirty="0">
                <a:latin typeface="华文中宋" pitchFamily="2" charset="-122"/>
                <a:ea typeface="华文中宋" pitchFamily="2" charset="-122"/>
              </a:rPr>
              <a:t>   </a:t>
            </a:r>
            <a:r>
              <a:rPr lang="zh-CN" altLang="en-US" dirty="0">
                <a:latin typeface="华文中宋" pitchFamily="2" charset="-122"/>
                <a:ea typeface="华文中宋" pitchFamily="2" charset="-122"/>
              </a:rPr>
              <a:t>（</a:t>
            </a:r>
            <a:r>
              <a:rPr lang="en-US" altLang="zh-CN" dirty="0">
                <a:latin typeface="华文中宋" pitchFamily="2" charset="-122"/>
                <a:ea typeface="华文中宋" pitchFamily="2" charset="-122"/>
              </a:rPr>
              <a:t>1</a:t>
            </a:r>
            <a:r>
              <a:rPr lang="zh-CN" altLang="en-US" dirty="0">
                <a:latin typeface="华文中宋" pitchFamily="2" charset="-122"/>
                <a:ea typeface="华文中宋" pitchFamily="2" charset="-122"/>
              </a:rPr>
              <a:t>）需要在</a:t>
            </a:r>
            <a:r>
              <a:rPr lang="zh-CN" altLang="en-US" dirty="0">
                <a:solidFill>
                  <a:srgbClr val="0000FF"/>
                </a:solidFill>
                <a:latin typeface="华文中宋" pitchFamily="2" charset="-122"/>
                <a:ea typeface="华文中宋" pitchFamily="2" charset="-122"/>
              </a:rPr>
              <a:t>全校范围内做出书面检查、诫勉谈话或通报批评</a:t>
            </a:r>
            <a:r>
              <a:rPr lang="zh-CN" altLang="en-US" dirty="0">
                <a:latin typeface="华文中宋" pitchFamily="2" charset="-122"/>
                <a:ea typeface="华文中宋" pitchFamily="2" charset="-122"/>
              </a:rPr>
              <a:t>的，由学校实验室技术安全工作组提出建议报学校安全生产工作领导小组（技术安全委员会）决定</a:t>
            </a:r>
          </a:p>
          <a:p>
            <a:pPr algn="just" fontAlgn="auto" latinLnBrk="1">
              <a:lnSpc>
                <a:spcPts val="2200"/>
              </a:lnSpc>
              <a:spcBef>
                <a:spcPts val="0"/>
              </a:spcBef>
              <a:spcAft>
                <a:spcPts val="600"/>
              </a:spcAft>
              <a:buSzPct val="95000"/>
              <a:defRPr/>
            </a:pPr>
            <a:r>
              <a:rPr lang="zh-CN" altLang="en-US" dirty="0">
                <a:latin typeface="华文中宋" pitchFamily="2" charset="-122"/>
                <a:ea typeface="华文中宋" pitchFamily="2" charset="-122"/>
              </a:rPr>
              <a:t>   （</a:t>
            </a:r>
            <a:r>
              <a:rPr lang="en-US" altLang="zh-CN" dirty="0">
                <a:latin typeface="华文中宋" pitchFamily="2" charset="-122"/>
                <a:ea typeface="华文中宋" pitchFamily="2" charset="-122"/>
              </a:rPr>
              <a:t>2</a:t>
            </a:r>
            <a:r>
              <a:rPr lang="zh-CN" altLang="en-US" dirty="0">
                <a:latin typeface="华文中宋" pitchFamily="2" charset="-122"/>
                <a:ea typeface="华文中宋" pitchFamily="2" charset="-122"/>
              </a:rPr>
              <a:t>）需要</a:t>
            </a:r>
            <a:r>
              <a:rPr lang="zh-CN" altLang="en-US" dirty="0">
                <a:solidFill>
                  <a:srgbClr val="0000FF"/>
                </a:solidFill>
                <a:latin typeface="华文中宋" pitchFamily="2" charset="-122"/>
                <a:ea typeface="华文中宋" pitchFamily="2" charset="-122"/>
              </a:rPr>
              <a:t>取消评优评奖资格</a:t>
            </a:r>
            <a:r>
              <a:rPr lang="zh-CN" altLang="en-US" dirty="0">
                <a:latin typeface="华文中宋" pitchFamily="2" charset="-122"/>
                <a:ea typeface="华文中宋" pitchFamily="2" charset="-122"/>
              </a:rPr>
              <a:t>的，由学校实验室技术安全工作组提出建议后报学校安全生产工作领导小组（技术安全委员会）决定</a:t>
            </a:r>
          </a:p>
          <a:p>
            <a:pPr algn="just" fontAlgn="auto" latinLnBrk="1">
              <a:lnSpc>
                <a:spcPts val="2200"/>
              </a:lnSpc>
              <a:spcBef>
                <a:spcPts val="0"/>
              </a:spcBef>
              <a:spcAft>
                <a:spcPts val="600"/>
              </a:spcAft>
              <a:buSzPct val="95000"/>
              <a:defRPr/>
            </a:pPr>
            <a:r>
              <a:rPr lang="zh-CN" altLang="en-US" dirty="0">
                <a:latin typeface="华文中宋" pitchFamily="2" charset="-122"/>
                <a:ea typeface="华文中宋" pitchFamily="2" charset="-122"/>
              </a:rPr>
              <a:t>   （</a:t>
            </a:r>
            <a:r>
              <a:rPr lang="en-US" altLang="zh-CN" dirty="0">
                <a:latin typeface="华文中宋" pitchFamily="2" charset="-122"/>
                <a:ea typeface="华文中宋" pitchFamily="2" charset="-122"/>
              </a:rPr>
              <a:t>3</a:t>
            </a:r>
            <a:r>
              <a:rPr lang="zh-CN" altLang="en-US" dirty="0">
                <a:latin typeface="华文中宋" pitchFamily="2" charset="-122"/>
                <a:ea typeface="华文中宋" pitchFamily="2" charset="-122"/>
              </a:rPr>
              <a:t>）需</a:t>
            </a:r>
            <a:r>
              <a:rPr lang="zh-CN" altLang="en-US" dirty="0">
                <a:solidFill>
                  <a:srgbClr val="0000FF"/>
                </a:solidFill>
                <a:latin typeface="华文中宋" pitchFamily="2" charset="-122"/>
                <a:ea typeface="华文中宋" pitchFamily="2" charset="-122"/>
              </a:rPr>
              <a:t>责令赔偿损失</a:t>
            </a:r>
            <a:r>
              <a:rPr lang="zh-CN" altLang="en-US" dirty="0">
                <a:latin typeface="华文中宋" pitchFamily="2" charset="-122"/>
                <a:ea typeface="华文中宋" pitchFamily="2" charset="-122"/>
              </a:rPr>
              <a:t>的，由学校实验室技术安全工作组提出建议，报学校安全生产工作领导小组（技术安全委员会）认定责任后，由校长办公会议研究决定</a:t>
            </a:r>
          </a:p>
          <a:p>
            <a:pPr algn="just" fontAlgn="auto" latinLnBrk="1">
              <a:lnSpc>
                <a:spcPts val="2200"/>
              </a:lnSpc>
              <a:spcBef>
                <a:spcPts val="0"/>
              </a:spcBef>
              <a:spcAft>
                <a:spcPts val="600"/>
              </a:spcAft>
              <a:buSzPct val="95000"/>
              <a:defRPr/>
            </a:pPr>
            <a:r>
              <a:rPr lang="zh-CN" altLang="en-US" dirty="0">
                <a:latin typeface="华文中宋" pitchFamily="2" charset="-122"/>
                <a:ea typeface="华文中宋" pitchFamily="2" charset="-122"/>
              </a:rPr>
              <a:t>   （</a:t>
            </a:r>
            <a:r>
              <a:rPr lang="en-US" altLang="zh-CN" dirty="0">
                <a:latin typeface="华文中宋" pitchFamily="2" charset="-122"/>
                <a:ea typeface="华文中宋" pitchFamily="2" charset="-122"/>
              </a:rPr>
              <a:t>4</a:t>
            </a:r>
            <a:r>
              <a:rPr lang="zh-CN" altLang="en-US" dirty="0">
                <a:latin typeface="华文中宋" pitchFamily="2" charset="-122"/>
                <a:ea typeface="华文中宋" pitchFamily="2" charset="-122"/>
              </a:rPr>
              <a:t>）需给予</a:t>
            </a:r>
            <a:r>
              <a:rPr lang="zh-CN" altLang="en-US" dirty="0">
                <a:solidFill>
                  <a:srgbClr val="0000FF"/>
                </a:solidFill>
                <a:latin typeface="华文中宋" pitchFamily="2" charset="-122"/>
                <a:ea typeface="华文中宋" pitchFamily="2" charset="-122"/>
              </a:rPr>
              <a:t>行政处分</a:t>
            </a:r>
            <a:r>
              <a:rPr lang="zh-CN" altLang="en-US" dirty="0">
                <a:latin typeface="华文中宋" pitchFamily="2" charset="-122"/>
                <a:ea typeface="华文中宋" pitchFamily="2" charset="-122"/>
              </a:rPr>
              <a:t>的，由学校实验室技术安全工作组提出建议，报学校安全生产工作领导小组（技术安全委员会）认定责任后，会同学校有关职能部门作出决定</a:t>
            </a:r>
            <a:endParaRPr lang="en-US" altLang="zh-CN" dirty="0">
              <a:latin typeface="华文中宋" pitchFamily="2" charset="-122"/>
              <a:ea typeface="华文中宋" pitchFamily="2" charset="-122"/>
            </a:endParaRPr>
          </a:p>
          <a:p>
            <a:pPr marL="469900" indent="-469900" algn="just" fontAlgn="auto" latinLnBrk="1">
              <a:lnSpc>
                <a:spcPts val="2200"/>
              </a:lnSpc>
              <a:spcBef>
                <a:spcPts val="1200"/>
              </a:spcBef>
              <a:spcAft>
                <a:spcPts val="600"/>
              </a:spcAft>
              <a:buSzPct val="95000"/>
              <a:buFont typeface="Wingdings" pitchFamily="2" charset="2"/>
              <a:buChar char="n"/>
              <a:defRPr/>
            </a:pPr>
            <a:r>
              <a:rPr lang="zh-CN" altLang="en-US" dirty="0">
                <a:latin typeface="华文中宋" pitchFamily="2" charset="-122"/>
                <a:ea typeface="华文中宋" pitchFamily="2" charset="-122"/>
              </a:rPr>
              <a:t>需移送司法机关追究法律责任的，按国家有关法律规定程序处理</a:t>
            </a:r>
          </a:p>
        </p:txBody>
      </p:sp>
      <p:sp>
        <p:nvSpPr>
          <p:cNvPr id="102402"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B4759E9E-F980-4B9A-B5D6-46059D471245}" type="slidenum">
              <a:rPr lang="en-US" altLang="zh-CN" smtClean="0">
                <a:solidFill>
                  <a:schemeClr val="tx1"/>
                </a:solidFill>
                <a:latin typeface="Arial" pitchFamily="34" charset="0"/>
                <a:cs typeface="Arial" pitchFamily="34" charset="0"/>
              </a:rPr>
              <a:pPr fontAlgn="base">
                <a:spcBef>
                  <a:spcPct val="0"/>
                </a:spcBef>
                <a:spcAft>
                  <a:spcPct val="0"/>
                </a:spcAft>
                <a:defRPr/>
              </a:pPr>
              <a:t>84</a:t>
            </a:fld>
            <a:endParaRPr lang="en-US" altLang="zh-CN" smtClean="0">
              <a:solidFill>
                <a:schemeClr val="tx1"/>
              </a:solidFill>
              <a:latin typeface="Arial" pitchFamily="34" charset="0"/>
              <a:cs typeface="Arial" pitchFamily="34" charset="0"/>
            </a:endParaRPr>
          </a:p>
        </p:txBody>
      </p:sp>
      <p:sp>
        <p:nvSpPr>
          <p:cNvPr id="7"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第三章 责任追究程序</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17"/>
          <p:cNvSpPr>
            <a:spLocks noChangeArrowheads="1"/>
          </p:cNvSpPr>
          <p:nvPr/>
        </p:nvSpPr>
        <p:spPr bwMode="auto">
          <a:xfrm>
            <a:off x="428625" y="1787525"/>
            <a:ext cx="8429625" cy="3898900"/>
          </a:xfrm>
          <a:prstGeom prst="rect">
            <a:avLst/>
          </a:prstGeom>
          <a:noFill/>
          <a:ln w="9525">
            <a:noFill/>
            <a:miter lim="800000"/>
            <a:headEnd/>
            <a:tailEnd/>
          </a:ln>
        </p:spPr>
        <p:txBody>
          <a:bodyPr>
            <a:spAutoFit/>
          </a:bodyPr>
          <a:lstStyle/>
          <a:p>
            <a:pPr fontAlgn="auto">
              <a:spcBef>
                <a:spcPts val="0"/>
              </a:spcBef>
              <a:spcAft>
                <a:spcPts val="60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9</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责任追究程序</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latinLnBrk="1">
              <a:lnSpc>
                <a:spcPts val="2200"/>
              </a:lnSpc>
              <a:spcBef>
                <a:spcPts val="600"/>
              </a:spcBef>
              <a:spcAft>
                <a:spcPts val="600"/>
              </a:spcAft>
              <a:buSzPct val="95000"/>
              <a:buFont typeface="Wingdings" pitchFamily="2" charset="2"/>
              <a:buChar char="n"/>
              <a:defRPr/>
            </a:pPr>
            <a:r>
              <a:rPr lang="zh-CN" altLang="en-US" dirty="0">
                <a:latin typeface="华文中宋" pitchFamily="2" charset="-122"/>
                <a:ea typeface="华文中宋" pitchFamily="2" charset="-122"/>
              </a:rPr>
              <a:t>发现违反实验室技术安全相关规定的行为时，责任追究决定作出部门应当查清事实、收集证据，认真</a:t>
            </a:r>
            <a:r>
              <a:rPr lang="zh-CN" altLang="en-US" dirty="0">
                <a:solidFill>
                  <a:srgbClr val="0000FF"/>
                </a:solidFill>
                <a:latin typeface="华文中宋" pitchFamily="2" charset="-122"/>
                <a:ea typeface="华文中宋" pitchFamily="2" charset="-122"/>
              </a:rPr>
              <a:t>做好调查笔录</a:t>
            </a:r>
            <a:r>
              <a:rPr lang="zh-CN" altLang="en-US" dirty="0">
                <a:latin typeface="华文中宋" pitchFamily="2" charset="-122"/>
                <a:ea typeface="华文中宋" pitchFamily="2" charset="-122"/>
              </a:rPr>
              <a:t>，相关单位及个人应当予以协助并配合调查工作</a:t>
            </a:r>
          </a:p>
          <a:p>
            <a:pPr marL="469900" indent="-469900" algn="just" fontAlgn="auto" latinLnBrk="1">
              <a:lnSpc>
                <a:spcPts val="2200"/>
              </a:lnSpc>
              <a:spcBef>
                <a:spcPts val="600"/>
              </a:spcBef>
              <a:spcAft>
                <a:spcPts val="600"/>
              </a:spcAft>
              <a:buSzPct val="95000"/>
              <a:buFont typeface="Wingdings" pitchFamily="2" charset="2"/>
              <a:buChar char="n"/>
              <a:defRPr/>
            </a:pPr>
            <a:r>
              <a:rPr lang="zh-CN" altLang="en-US" dirty="0">
                <a:latin typeface="华文中宋" pitchFamily="2" charset="-122"/>
                <a:ea typeface="华文中宋" pitchFamily="2" charset="-122"/>
              </a:rPr>
              <a:t>在对责任人或单位做出责任追究决定</a:t>
            </a:r>
            <a:r>
              <a:rPr lang="zh-CN" altLang="en-US" dirty="0">
                <a:solidFill>
                  <a:srgbClr val="0000FF"/>
                </a:solidFill>
                <a:latin typeface="华文中宋" pitchFamily="2" charset="-122"/>
                <a:ea typeface="华文中宋" pitchFamily="2" charset="-122"/>
              </a:rPr>
              <a:t>之前</a:t>
            </a:r>
            <a:r>
              <a:rPr lang="zh-CN" altLang="en-US" dirty="0">
                <a:latin typeface="华文中宋" pitchFamily="2" charset="-122"/>
                <a:ea typeface="华文中宋" pitchFamily="2" charset="-122"/>
              </a:rPr>
              <a:t>，应</a:t>
            </a:r>
            <a:r>
              <a:rPr lang="zh-CN" altLang="en-US" dirty="0">
                <a:solidFill>
                  <a:srgbClr val="0000FF"/>
                </a:solidFill>
                <a:latin typeface="华文中宋" pitchFamily="2" charset="-122"/>
                <a:ea typeface="华文中宋" pitchFamily="2" charset="-122"/>
              </a:rPr>
              <a:t>告知</a:t>
            </a:r>
            <a:r>
              <a:rPr lang="zh-CN" altLang="en-US" dirty="0">
                <a:latin typeface="华文中宋" pitchFamily="2" charset="-122"/>
                <a:ea typeface="华文中宋" pitchFamily="2" charset="-122"/>
              </a:rPr>
              <a:t>其拟追究的事实、理由和依据。</a:t>
            </a:r>
            <a:r>
              <a:rPr lang="zh-CN" altLang="en-US" dirty="0">
                <a:solidFill>
                  <a:srgbClr val="0000FF"/>
                </a:solidFill>
                <a:latin typeface="华文中宋" pitchFamily="2" charset="-122"/>
                <a:ea typeface="华文中宋" pitchFamily="2" charset="-122"/>
              </a:rPr>
              <a:t>听取</a:t>
            </a:r>
            <a:r>
              <a:rPr lang="zh-CN" altLang="en-US" dirty="0">
                <a:latin typeface="华文中宋" pitchFamily="2" charset="-122"/>
                <a:ea typeface="华文中宋" pitchFamily="2" charset="-122"/>
              </a:rPr>
              <a:t>责任人或单位负责人的陈述和申辩，并对其陈述和申辩提出的事实、理由和证据进行</a:t>
            </a:r>
            <a:r>
              <a:rPr lang="zh-CN" altLang="en-US" dirty="0">
                <a:solidFill>
                  <a:srgbClr val="0000FF"/>
                </a:solidFill>
                <a:latin typeface="华文中宋" pitchFamily="2" charset="-122"/>
                <a:ea typeface="华文中宋" pitchFamily="2" charset="-122"/>
              </a:rPr>
              <a:t>复核</a:t>
            </a:r>
          </a:p>
          <a:p>
            <a:pPr marL="469900" indent="-469900" algn="just" fontAlgn="auto" latinLnBrk="1">
              <a:lnSpc>
                <a:spcPts val="2200"/>
              </a:lnSpc>
              <a:spcBef>
                <a:spcPts val="600"/>
              </a:spcBef>
              <a:spcAft>
                <a:spcPts val="600"/>
              </a:spcAft>
              <a:buSzPct val="95000"/>
              <a:buFont typeface="Wingdings" pitchFamily="2" charset="2"/>
              <a:buChar char="n"/>
              <a:defRPr/>
            </a:pPr>
            <a:r>
              <a:rPr lang="zh-CN" altLang="en-US" dirty="0">
                <a:latin typeface="华文中宋" pitchFamily="2" charset="-122"/>
                <a:ea typeface="华文中宋" pitchFamily="2" charset="-122"/>
              </a:rPr>
              <a:t>责任追究决定作出后应当以</a:t>
            </a:r>
            <a:r>
              <a:rPr lang="zh-CN" altLang="en-US" dirty="0">
                <a:solidFill>
                  <a:srgbClr val="0000FF"/>
                </a:solidFill>
                <a:latin typeface="华文中宋" pitchFamily="2" charset="-122"/>
                <a:ea typeface="华文中宋" pitchFamily="2" charset="-122"/>
              </a:rPr>
              <a:t>书面形式</a:t>
            </a:r>
            <a:r>
              <a:rPr lang="zh-CN" altLang="en-US" dirty="0">
                <a:latin typeface="华文中宋" pitchFamily="2" charset="-122"/>
                <a:ea typeface="华文中宋" pitchFamily="2" charset="-122"/>
              </a:rPr>
              <a:t>将责任追究决定书送达被追究人或被追究单位负责人。直接送达决定书有困难的，可以采取留置送达、公告送达等方式</a:t>
            </a:r>
          </a:p>
          <a:p>
            <a:pPr marL="469900" indent="-469900" algn="just" fontAlgn="auto" latinLnBrk="1">
              <a:lnSpc>
                <a:spcPts val="2200"/>
              </a:lnSpc>
              <a:spcBef>
                <a:spcPts val="600"/>
              </a:spcBef>
              <a:spcAft>
                <a:spcPts val="600"/>
              </a:spcAft>
              <a:buSzPct val="95000"/>
              <a:buFont typeface="Wingdings" pitchFamily="2" charset="2"/>
              <a:buChar char="n"/>
              <a:defRPr/>
            </a:pPr>
            <a:r>
              <a:rPr lang="zh-CN" altLang="en-US" dirty="0">
                <a:latin typeface="华文中宋" pitchFamily="2" charset="-122"/>
                <a:ea typeface="华文中宋" pitchFamily="2" charset="-122"/>
              </a:rPr>
              <a:t>需给予行政处分的，处分程序应按照</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北京科技大学教职工行政处分暂行规定</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或</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北京科技大学学生违纪处理规定（试行）</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执行</a:t>
            </a:r>
          </a:p>
        </p:txBody>
      </p:sp>
      <p:sp>
        <p:nvSpPr>
          <p:cNvPr id="103426"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D2720291-CB42-4F1E-91F0-555AFCB7E27F}" type="slidenum">
              <a:rPr lang="en-US" altLang="zh-CN" smtClean="0">
                <a:solidFill>
                  <a:schemeClr val="tx1"/>
                </a:solidFill>
                <a:latin typeface="Arial" pitchFamily="34" charset="0"/>
                <a:cs typeface="Arial" pitchFamily="34" charset="0"/>
              </a:rPr>
              <a:pPr fontAlgn="base">
                <a:spcBef>
                  <a:spcPct val="0"/>
                </a:spcBef>
                <a:spcAft>
                  <a:spcPct val="0"/>
                </a:spcAft>
                <a:defRPr/>
              </a:pPr>
              <a:t>85</a:t>
            </a:fld>
            <a:endParaRPr lang="en-US" altLang="zh-CN" smtClean="0">
              <a:solidFill>
                <a:schemeClr val="tx1"/>
              </a:solidFill>
              <a:latin typeface="Arial" pitchFamily="34" charset="0"/>
              <a:cs typeface="Arial" pitchFamily="34" charset="0"/>
            </a:endParaRPr>
          </a:p>
        </p:txBody>
      </p:sp>
      <p:sp>
        <p:nvSpPr>
          <p:cNvPr id="7"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第三章 责任追究程序</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17"/>
          <p:cNvSpPr>
            <a:spLocks noChangeArrowheads="1"/>
          </p:cNvSpPr>
          <p:nvPr/>
        </p:nvSpPr>
        <p:spPr bwMode="auto">
          <a:xfrm>
            <a:off x="428625" y="1836738"/>
            <a:ext cx="8715375" cy="4386262"/>
          </a:xfrm>
          <a:prstGeom prst="rect">
            <a:avLst/>
          </a:prstGeom>
          <a:noFill/>
          <a:ln w="9525">
            <a:noFill/>
            <a:miter lim="800000"/>
            <a:headEnd/>
            <a:tailEnd/>
          </a:ln>
        </p:spPr>
        <p:txBody>
          <a:bodyPr>
            <a:spAutoFit/>
          </a:bodyPr>
          <a:lstStyle/>
          <a:p>
            <a:pPr fontAlgn="auto">
              <a:spcBef>
                <a:spcPts val="0"/>
              </a:spcBef>
              <a:spcAft>
                <a:spcPts val="60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10</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申述与处理</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被追究人或被追究单位，对责任追究决定（不含行政处分）有异议，可在接到责任追究决定书或者应当知道该责任追究决定之日起</a:t>
            </a:r>
            <a:r>
              <a:rPr lang="en-US" altLang="zh-CN" dirty="0">
                <a:solidFill>
                  <a:srgbClr val="0000FF"/>
                </a:solidFill>
                <a:latin typeface="华文中宋" pitchFamily="2" charset="-122"/>
                <a:ea typeface="华文中宋" pitchFamily="2" charset="-122"/>
              </a:rPr>
              <a:t>30</a:t>
            </a:r>
            <a:r>
              <a:rPr lang="zh-CN" altLang="en-US" dirty="0">
                <a:solidFill>
                  <a:srgbClr val="0000FF"/>
                </a:solidFill>
                <a:latin typeface="华文中宋" pitchFamily="2" charset="-122"/>
                <a:ea typeface="华文中宋" pitchFamily="2" charset="-122"/>
              </a:rPr>
              <a:t>日内</a:t>
            </a:r>
            <a:r>
              <a:rPr lang="zh-CN" altLang="en-US" dirty="0">
                <a:latin typeface="华文中宋" pitchFamily="2" charset="-122"/>
                <a:ea typeface="华文中宋" pitchFamily="2" charset="-122"/>
              </a:rPr>
              <a:t>向责任追究作出部门或学校实验室技术安全工作组提交</a:t>
            </a:r>
            <a:r>
              <a:rPr lang="zh-CN" altLang="en-US" dirty="0">
                <a:solidFill>
                  <a:srgbClr val="0000FF"/>
                </a:solidFill>
                <a:latin typeface="华文中宋" pitchFamily="2" charset="-122"/>
                <a:ea typeface="华文中宋" pitchFamily="2" charset="-122"/>
              </a:rPr>
              <a:t>书面申诉材料</a:t>
            </a: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受理申诉的部门应当在接到书面申诉材料之日起</a:t>
            </a:r>
            <a:r>
              <a:rPr lang="en-US" altLang="zh-CN" dirty="0">
                <a:solidFill>
                  <a:srgbClr val="0000FF"/>
                </a:solidFill>
                <a:latin typeface="华文中宋" pitchFamily="2" charset="-122"/>
                <a:ea typeface="华文中宋" pitchFamily="2" charset="-122"/>
              </a:rPr>
              <a:t>15</a:t>
            </a:r>
            <a:r>
              <a:rPr lang="zh-CN" altLang="en-US" dirty="0">
                <a:solidFill>
                  <a:srgbClr val="0000FF"/>
                </a:solidFill>
                <a:latin typeface="华文中宋" pitchFamily="2" charset="-122"/>
                <a:ea typeface="华文中宋" pitchFamily="2" charset="-122"/>
              </a:rPr>
              <a:t>日内</a:t>
            </a:r>
            <a:r>
              <a:rPr lang="zh-CN" altLang="en-US" dirty="0">
                <a:latin typeface="华文中宋" pitchFamily="2" charset="-122"/>
                <a:ea typeface="华文中宋" pitchFamily="2" charset="-122"/>
              </a:rPr>
              <a:t>进行复核并作出申诉处理结果。案情复杂的可以适当延长受理期限，但</a:t>
            </a:r>
            <a:r>
              <a:rPr lang="zh-CN" altLang="en-US" dirty="0">
                <a:solidFill>
                  <a:srgbClr val="0000FF"/>
                </a:solidFill>
                <a:latin typeface="华文中宋" pitchFamily="2" charset="-122"/>
                <a:ea typeface="华文中宋" pitchFamily="2" charset="-122"/>
              </a:rPr>
              <a:t>延长期限最多不超过</a:t>
            </a:r>
            <a:r>
              <a:rPr lang="en-US" altLang="zh-CN" dirty="0">
                <a:solidFill>
                  <a:srgbClr val="0000FF"/>
                </a:solidFill>
                <a:latin typeface="华文中宋" pitchFamily="2" charset="-122"/>
                <a:ea typeface="华文中宋" pitchFamily="2" charset="-122"/>
              </a:rPr>
              <a:t>15</a:t>
            </a:r>
            <a:r>
              <a:rPr lang="zh-CN" altLang="en-US" dirty="0">
                <a:solidFill>
                  <a:srgbClr val="0000FF"/>
                </a:solidFill>
                <a:latin typeface="华文中宋" pitchFamily="2" charset="-122"/>
                <a:ea typeface="华文中宋" pitchFamily="2" charset="-122"/>
              </a:rPr>
              <a:t>日</a:t>
            </a: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在受理申诉期间发现责任追究所依据的事实不清（或证据不足）的、超越职权或者滥用职权作出责任追究决定的，应当</a:t>
            </a:r>
            <a:r>
              <a:rPr lang="zh-CN" altLang="en-US" dirty="0">
                <a:solidFill>
                  <a:srgbClr val="0000FF"/>
                </a:solidFill>
                <a:latin typeface="华文中宋" pitchFamily="2" charset="-122"/>
                <a:ea typeface="华文中宋" pitchFamily="2" charset="-122"/>
              </a:rPr>
              <a:t>撤销该责任追究决定，重新审查</a:t>
            </a: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在受理申诉期间发现适用规章制度错误、对违规行为情节认定有误或责任追究种类适用不当的，应当</a:t>
            </a:r>
            <a:r>
              <a:rPr lang="zh-CN" altLang="en-US" dirty="0">
                <a:solidFill>
                  <a:srgbClr val="0000FF"/>
                </a:solidFill>
                <a:latin typeface="华文中宋" pitchFamily="2" charset="-122"/>
                <a:ea typeface="华文中宋" pitchFamily="2" charset="-122"/>
              </a:rPr>
              <a:t>变更责任追究决定</a:t>
            </a: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申诉期间</a:t>
            </a:r>
            <a:r>
              <a:rPr lang="zh-CN" altLang="en-US" dirty="0">
                <a:solidFill>
                  <a:srgbClr val="0000FF"/>
                </a:solidFill>
                <a:latin typeface="华文中宋" pitchFamily="2" charset="-122"/>
                <a:ea typeface="华文中宋" pitchFamily="2" charset="-122"/>
              </a:rPr>
              <a:t>不停止</a:t>
            </a:r>
            <a:r>
              <a:rPr lang="zh-CN" altLang="en-US" dirty="0">
                <a:latin typeface="华文中宋" pitchFamily="2" charset="-122"/>
                <a:ea typeface="华文中宋" pitchFamily="2" charset="-122"/>
              </a:rPr>
              <a:t>责任追究的执行</a:t>
            </a:r>
          </a:p>
          <a:p>
            <a:pPr marL="469900" indent="-469900" algn="just" fontAlgn="auto" latinLnBrk="1">
              <a:lnSpc>
                <a:spcPts val="2200"/>
              </a:lnSpc>
              <a:spcBef>
                <a:spcPts val="600"/>
              </a:spcBef>
              <a:spcAft>
                <a:spcPts val="0"/>
              </a:spcAft>
              <a:buSzPct val="95000"/>
              <a:buFont typeface="Wingdings" pitchFamily="2" charset="2"/>
              <a:buChar char="n"/>
              <a:defRPr/>
            </a:pPr>
            <a:r>
              <a:rPr lang="zh-CN" altLang="en-US" dirty="0">
                <a:latin typeface="华文中宋" pitchFamily="2" charset="-122"/>
                <a:ea typeface="华文中宋" pitchFamily="2" charset="-122"/>
              </a:rPr>
              <a:t>被给予行政处分的，其申诉程序及处理应按照</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北京科技大学教职工行政处分暂行规定</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或</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北京科技大学学生违纪处理规定（试行）</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执行</a:t>
            </a:r>
          </a:p>
        </p:txBody>
      </p:sp>
      <p:sp>
        <p:nvSpPr>
          <p:cNvPr id="104450"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A13A15E7-5CE2-44C1-B561-0DC8CC35294D}" type="slidenum">
              <a:rPr lang="en-US" altLang="zh-CN" smtClean="0">
                <a:solidFill>
                  <a:schemeClr val="tx1"/>
                </a:solidFill>
                <a:latin typeface="Arial" pitchFamily="34" charset="0"/>
                <a:cs typeface="Arial" pitchFamily="34" charset="0"/>
              </a:rPr>
              <a:pPr fontAlgn="base">
                <a:spcBef>
                  <a:spcPct val="0"/>
                </a:spcBef>
                <a:spcAft>
                  <a:spcPct val="0"/>
                </a:spcAft>
                <a:defRPr/>
              </a:pPr>
              <a:t>86</a:t>
            </a:fld>
            <a:endParaRPr lang="en-US" altLang="zh-CN" smtClean="0">
              <a:solidFill>
                <a:schemeClr val="tx1"/>
              </a:solidFill>
              <a:latin typeface="Arial" pitchFamily="34" charset="0"/>
              <a:cs typeface="Arial" pitchFamily="34" charset="0"/>
            </a:endParaRPr>
          </a:p>
        </p:txBody>
      </p:sp>
      <p:sp>
        <p:nvSpPr>
          <p:cNvPr id="7"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第三章 责任追究程序</a:t>
            </a:r>
          </a:p>
        </p:txBody>
      </p:sp>
      <p:sp>
        <p:nvSpPr>
          <p:cNvPr id="8"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第四章 附则</a:t>
            </a:r>
          </a:p>
        </p:txBody>
      </p:sp>
      <p:sp>
        <p:nvSpPr>
          <p:cNvPr id="7" name="矩形 17"/>
          <p:cNvSpPr>
            <a:spLocks noChangeArrowheads="1"/>
          </p:cNvSpPr>
          <p:nvPr/>
        </p:nvSpPr>
        <p:spPr bwMode="auto">
          <a:xfrm>
            <a:off x="642938" y="1928813"/>
            <a:ext cx="8143875" cy="1179512"/>
          </a:xfrm>
          <a:prstGeom prst="rect">
            <a:avLst/>
          </a:prstGeom>
          <a:noFill/>
          <a:ln w="9525">
            <a:noFill/>
            <a:miter lim="800000"/>
            <a:headEnd/>
            <a:tailEnd/>
          </a:ln>
        </p:spPr>
        <p:txBody>
          <a:bodyPr>
            <a:spAutoFit/>
          </a:bodyPr>
          <a:lstStyle/>
          <a:p>
            <a:pPr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11</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补充性规定</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1200"/>
              </a:spcBef>
              <a:spcAft>
                <a:spcPts val="0"/>
              </a:spcAft>
              <a:buSzPct val="95000"/>
              <a:buFont typeface="Wingdings" pitchFamily="2" charset="2"/>
              <a:buChar char="n"/>
              <a:defRPr/>
            </a:pPr>
            <a:r>
              <a:rPr lang="zh-CN" altLang="en-US" dirty="0">
                <a:latin typeface="华文中宋" pitchFamily="2" charset="-122"/>
                <a:ea typeface="华文中宋" pitchFamily="2" charset="-122"/>
              </a:rPr>
              <a:t>本规定未尽事项，按国家有关法律法规执行。本规定条款如与国家颁布的法律法规相抵触时，按国家法律法规执行</a:t>
            </a:r>
          </a:p>
        </p:txBody>
      </p:sp>
      <p:sp>
        <p:nvSpPr>
          <p:cNvPr id="8" name="矩形 18"/>
          <p:cNvSpPr>
            <a:spLocks noChangeArrowheads="1"/>
          </p:cNvSpPr>
          <p:nvPr/>
        </p:nvSpPr>
        <p:spPr bwMode="auto">
          <a:xfrm>
            <a:off x="642938" y="3176588"/>
            <a:ext cx="8183562" cy="1538287"/>
          </a:xfrm>
          <a:prstGeom prst="rect">
            <a:avLst/>
          </a:prstGeom>
          <a:noFill/>
          <a:ln w="9525">
            <a:noFill/>
            <a:miter lim="800000"/>
            <a:headEnd/>
            <a:tailEnd/>
          </a:ln>
        </p:spPr>
        <p:txBody>
          <a:bodyPr>
            <a:spAutoFit/>
          </a:bodyPr>
          <a:lstStyle/>
          <a:p>
            <a:pPr fontAlgn="auto">
              <a:spcBef>
                <a:spcPts val="0"/>
              </a:spcBef>
              <a:spcAft>
                <a:spcPts val="0"/>
              </a:spcAft>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第</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12</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条  效力条款</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fontAlgn="auto" latinLnBrk="1">
              <a:lnSpc>
                <a:spcPts val="2200"/>
              </a:lnSpc>
              <a:spcBef>
                <a:spcPts val="1200"/>
              </a:spcBef>
              <a:spcAft>
                <a:spcPts val="0"/>
              </a:spcAft>
              <a:buSzPct val="95000"/>
              <a:buFont typeface="Wingdings" pitchFamily="2" charset="2"/>
              <a:buChar char="n"/>
              <a:defRPr/>
            </a:pPr>
            <a:r>
              <a:rPr lang="zh-CN" altLang="en-US" dirty="0">
                <a:latin typeface="华文中宋" pitchFamily="2" charset="-122"/>
                <a:ea typeface="华文中宋" pitchFamily="2" charset="-122"/>
              </a:rPr>
              <a:t>本规定经</a:t>
            </a:r>
            <a:r>
              <a:rPr lang="en-US" altLang="zh-CN" dirty="0">
                <a:latin typeface="华文中宋" pitchFamily="2" charset="-122"/>
                <a:ea typeface="华文中宋" pitchFamily="2" charset="-122"/>
              </a:rPr>
              <a:t>2015</a:t>
            </a:r>
            <a:r>
              <a:rPr lang="zh-CN" altLang="en-US" dirty="0">
                <a:latin typeface="华文中宋" pitchFamily="2" charset="-122"/>
                <a:ea typeface="华文中宋" pitchFamily="2" charset="-122"/>
              </a:rPr>
              <a:t>年</a:t>
            </a:r>
            <a:r>
              <a:rPr lang="en-US" altLang="zh-CN" dirty="0">
                <a:latin typeface="华文中宋" pitchFamily="2" charset="-122"/>
                <a:ea typeface="华文中宋" pitchFamily="2" charset="-122"/>
              </a:rPr>
              <a:t>6</a:t>
            </a:r>
            <a:r>
              <a:rPr lang="zh-CN" altLang="en-US" dirty="0">
                <a:latin typeface="华文中宋" pitchFamily="2" charset="-122"/>
                <a:ea typeface="华文中宋" pitchFamily="2" charset="-122"/>
              </a:rPr>
              <a:t>月</a:t>
            </a:r>
            <a:r>
              <a:rPr lang="en-US" altLang="zh-CN" dirty="0">
                <a:latin typeface="华文中宋" pitchFamily="2" charset="-122"/>
                <a:ea typeface="华文中宋" pitchFamily="2" charset="-122"/>
              </a:rPr>
              <a:t>8</a:t>
            </a:r>
            <a:r>
              <a:rPr lang="zh-CN" altLang="en-US" dirty="0">
                <a:latin typeface="华文中宋" pitchFamily="2" charset="-122"/>
                <a:ea typeface="华文中宋" pitchFamily="2" charset="-122"/>
              </a:rPr>
              <a:t>日经第</a:t>
            </a:r>
            <a:r>
              <a:rPr lang="en-US" altLang="zh-CN" dirty="0">
                <a:latin typeface="华文中宋" pitchFamily="2" charset="-122"/>
                <a:ea typeface="华文中宋" pitchFamily="2" charset="-122"/>
              </a:rPr>
              <a:t>18</a:t>
            </a:r>
            <a:r>
              <a:rPr lang="zh-CN" altLang="en-US" dirty="0">
                <a:latin typeface="华文中宋" pitchFamily="2" charset="-122"/>
                <a:ea typeface="华文中宋" pitchFamily="2" charset="-122"/>
              </a:rPr>
              <a:t>次校长办公会讨论通过</a:t>
            </a:r>
            <a:r>
              <a:rPr lang="en-US" altLang="zh-CN" dirty="0">
                <a:latin typeface="华文中宋" pitchFamily="2" charset="-122"/>
                <a:ea typeface="华文中宋" pitchFamily="2" charset="-122"/>
              </a:rPr>
              <a:t>,</a:t>
            </a:r>
            <a:r>
              <a:rPr lang="zh-CN" altLang="en-US" dirty="0">
                <a:latin typeface="华文中宋" pitchFamily="2" charset="-122"/>
                <a:ea typeface="华文中宋" pitchFamily="2" charset="-122"/>
              </a:rPr>
              <a:t>自公布之日起施行，由资产管理处负责解释</a:t>
            </a:r>
            <a:endParaRPr lang="en-US" altLang="zh-CN" dirty="0">
              <a:latin typeface="华文中宋" pitchFamily="2" charset="-122"/>
              <a:ea typeface="华文中宋" pitchFamily="2" charset="-122"/>
            </a:endParaRPr>
          </a:p>
          <a:p>
            <a:pPr marL="469900" indent="-469900" fontAlgn="auto" latinLnBrk="1">
              <a:lnSpc>
                <a:spcPts val="2200"/>
              </a:lnSpc>
              <a:spcBef>
                <a:spcPts val="600"/>
              </a:spcBef>
              <a:spcAft>
                <a:spcPts val="0"/>
              </a:spcAft>
              <a:buSzPct val="95000"/>
              <a:buFont typeface="Wingdings" pitchFamily="2" charset="2"/>
              <a:buChar char="n"/>
              <a:defRPr/>
            </a:pPr>
            <a:r>
              <a:rPr lang="zh-CN" altLang="en-US" dirty="0">
                <a:solidFill>
                  <a:schemeClr val="tx1">
                    <a:lumMod val="95000"/>
                    <a:lumOff val="5000"/>
                  </a:schemeClr>
                </a:solidFill>
                <a:latin typeface="华文中宋" pitchFamily="2" charset="-122"/>
                <a:ea typeface="华文中宋" pitchFamily="2" charset="-122"/>
              </a:rPr>
              <a:t>公布日期</a:t>
            </a:r>
            <a:r>
              <a:rPr lang="en-US" altLang="zh-CN" dirty="0">
                <a:solidFill>
                  <a:schemeClr val="tx1">
                    <a:lumMod val="95000"/>
                    <a:lumOff val="5000"/>
                  </a:schemeClr>
                </a:solidFill>
                <a:latin typeface="华文中宋" pitchFamily="2" charset="-122"/>
                <a:ea typeface="华文中宋" pitchFamily="2" charset="-122"/>
              </a:rPr>
              <a:t>2015</a:t>
            </a:r>
            <a:r>
              <a:rPr lang="zh-CN" altLang="en-US" dirty="0">
                <a:solidFill>
                  <a:schemeClr val="tx1">
                    <a:lumMod val="95000"/>
                    <a:lumOff val="5000"/>
                  </a:schemeClr>
                </a:solidFill>
                <a:latin typeface="华文中宋" pitchFamily="2" charset="-122"/>
                <a:ea typeface="华文中宋" pitchFamily="2" charset="-122"/>
              </a:rPr>
              <a:t>年</a:t>
            </a:r>
            <a:r>
              <a:rPr lang="en-US" altLang="zh-CN" dirty="0">
                <a:solidFill>
                  <a:schemeClr val="tx1">
                    <a:lumMod val="95000"/>
                    <a:lumOff val="5000"/>
                  </a:schemeClr>
                </a:solidFill>
                <a:latin typeface="华文中宋" pitchFamily="2" charset="-122"/>
                <a:ea typeface="华文中宋" pitchFamily="2" charset="-122"/>
              </a:rPr>
              <a:t>6</a:t>
            </a:r>
            <a:r>
              <a:rPr lang="zh-CN" altLang="en-US" dirty="0">
                <a:solidFill>
                  <a:schemeClr val="tx1">
                    <a:lumMod val="95000"/>
                    <a:lumOff val="5000"/>
                  </a:schemeClr>
                </a:solidFill>
                <a:latin typeface="华文中宋" pitchFamily="2" charset="-122"/>
                <a:ea typeface="华文中宋" pitchFamily="2" charset="-122"/>
              </a:rPr>
              <a:t>月</a:t>
            </a:r>
            <a:r>
              <a:rPr lang="en-US" altLang="zh-CN" dirty="0">
                <a:solidFill>
                  <a:schemeClr val="tx1">
                    <a:lumMod val="95000"/>
                    <a:lumOff val="5000"/>
                  </a:schemeClr>
                </a:solidFill>
                <a:latin typeface="华文中宋" pitchFamily="2" charset="-122"/>
                <a:ea typeface="华文中宋" pitchFamily="2" charset="-122"/>
              </a:rPr>
              <a:t>23</a:t>
            </a:r>
            <a:r>
              <a:rPr lang="zh-CN" altLang="en-US" dirty="0">
                <a:solidFill>
                  <a:schemeClr val="tx1">
                    <a:lumMod val="95000"/>
                    <a:lumOff val="5000"/>
                  </a:schemeClr>
                </a:solidFill>
                <a:latin typeface="华文中宋" pitchFamily="2" charset="-122"/>
                <a:ea typeface="华文中宋" pitchFamily="2" charset="-122"/>
              </a:rPr>
              <a:t>日</a:t>
            </a:r>
          </a:p>
        </p:txBody>
      </p:sp>
      <p:sp>
        <p:nvSpPr>
          <p:cNvPr id="105476"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BE67E815-30F9-4C1F-8EE9-16095A84C917}" type="slidenum">
              <a:rPr lang="en-US" altLang="zh-CN" smtClean="0">
                <a:solidFill>
                  <a:schemeClr val="tx1"/>
                </a:solidFill>
                <a:latin typeface="Arial" pitchFamily="34" charset="0"/>
                <a:cs typeface="Arial" pitchFamily="34" charset="0"/>
              </a:rPr>
              <a:pPr fontAlgn="base">
                <a:spcBef>
                  <a:spcPct val="0"/>
                </a:spcBef>
                <a:spcAft>
                  <a:spcPct val="0"/>
                </a:spcAft>
                <a:defRPr/>
              </a:pPr>
              <a:t>87</a:t>
            </a:fld>
            <a:endParaRPr lang="en-US" altLang="zh-CN" smtClean="0">
              <a:solidFill>
                <a:schemeClr val="tx1"/>
              </a:solidFill>
              <a:latin typeface="Arial" pitchFamily="34" charset="0"/>
              <a:cs typeface="Arial" pitchFamily="34" charset="0"/>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95E666D0-FBBF-416E-8C86-EDC5B9418B83}" type="slidenum">
              <a:rPr lang="en-US" altLang="zh-CN" smtClean="0">
                <a:solidFill>
                  <a:schemeClr val="tx1"/>
                </a:solidFill>
                <a:latin typeface="Arial" pitchFamily="34" charset="0"/>
                <a:cs typeface="Arial" pitchFamily="34" charset="0"/>
              </a:rPr>
              <a:pPr fontAlgn="base">
                <a:spcBef>
                  <a:spcPct val="0"/>
                </a:spcBef>
                <a:spcAft>
                  <a:spcPct val="0"/>
                </a:spcAft>
                <a:defRPr/>
              </a:pPr>
              <a:t>88</a:t>
            </a:fld>
            <a:endParaRPr lang="en-US" altLang="zh-CN" smtClean="0">
              <a:solidFill>
                <a:schemeClr val="tx1"/>
              </a:solidFill>
              <a:latin typeface="Arial" pitchFamily="34" charset="0"/>
              <a:cs typeface="Arial" pitchFamily="34" charset="0"/>
            </a:endParaRPr>
          </a:p>
        </p:txBody>
      </p:sp>
      <p:sp>
        <p:nvSpPr>
          <p:cNvPr id="6"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8" name="矩形 7"/>
          <p:cNvSpPr/>
          <p:nvPr/>
        </p:nvSpPr>
        <p:spPr>
          <a:xfrm>
            <a:off x="2786050" y="5857892"/>
            <a:ext cx="4143404" cy="461665"/>
          </a:xfrm>
          <a:prstGeom prst="rect">
            <a:avLst/>
          </a:prstGeom>
        </p:spPr>
        <p:txBody>
          <a:bodyPr wrap="square">
            <a:spAutoFit/>
          </a:bodyPr>
          <a:lstStyle/>
          <a:p>
            <a:pPr eaLnBrk="1" hangingPunct="1"/>
            <a:r>
              <a:rPr lang="zh-CN" altLang="en-US" sz="2400" b="1" dirty="0" smtClean="0">
                <a:solidFill>
                  <a:srgbClr val="0000FF"/>
                </a:solidFill>
                <a:effectLst>
                  <a:outerShdw blurRad="38100" dist="38100" dir="2700000" algn="tl">
                    <a:srgbClr val="C0C0C0"/>
                  </a:outerShdw>
                </a:effectLst>
                <a:latin typeface="华文中宋" pitchFamily="2" charset="-122"/>
                <a:ea typeface="华文中宋" pitchFamily="2" charset="-122"/>
              </a:rPr>
              <a:t>实验室安全处罚不可轻视哦！</a:t>
            </a:r>
            <a:endParaRPr lang="zh-CN" altLang="en-US" sz="2400" b="1" dirty="0">
              <a:solidFill>
                <a:srgbClr val="0000FF"/>
              </a:solidFill>
              <a:effectLst>
                <a:outerShdw blurRad="38100" dist="38100" dir="2700000" algn="tl">
                  <a:srgbClr val="C0C0C0"/>
                </a:outerShdw>
              </a:effectLst>
              <a:latin typeface="华文中宋" pitchFamily="2" charset="-122"/>
              <a:ea typeface="华文中宋" pitchFamily="2" charset="-122"/>
            </a:endParaRPr>
          </a:p>
        </p:txBody>
      </p:sp>
      <p:pic>
        <p:nvPicPr>
          <p:cNvPr id="9" name="Picture 2"/>
          <p:cNvPicPr>
            <a:picLocks noChangeAspect="1" noChangeArrowheads="1"/>
          </p:cNvPicPr>
          <p:nvPr/>
        </p:nvPicPr>
        <p:blipFill>
          <a:blip r:embed="rId2"/>
          <a:srcRect/>
          <a:stretch>
            <a:fillRect/>
          </a:stretch>
        </p:blipFill>
        <p:spPr bwMode="auto">
          <a:xfrm>
            <a:off x="5715008" y="1928828"/>
            <a:ext cx="2857520" cy="3571900"/>
          </a:xfrm>
          <a:prstGeom prst="rect">
            <a:avLst/>
          </a:prstGeom>
          <a:noFill/>
          <a:ln w="9525">
            <a:noFill/>
            <a:miter lim="800000"/>
            <a:headEnd/>
            <a:tailEnd/>
          </a:ln>
          <a:effectLst>
            <a:prstShdw prst="shdw17" dist="17961" dir="2700000">
              <a:schemeClr val="accent1">
                <a:gamma/>
                <a:shade val="60000"/>
                <a:invGamma/>
              </a:schemeClr>
            </a:prstShdw>
          </a:effectLst>
        </p:spPr>
      </p:pic>
      <p:sp>
        <p:nvSpPr>
          <p:cNvPr id="10" name="矩形 9"/>
          <p:cNvSpPr/>
          <p:nvPr/>
        </p:nvSpPr>
        <p:spPr>
          <a:xfrm>
            <a:off x="642910" y="1857390"/>
            <a:ext cx="5072098" cy="3786188"/>
          </a:xfrm>
          <a:prstGeom prst="rect">
            <a:avLst/>
          </a:prstGeom>
        </p:spPr>
        <p:txBody>
          <a:bodyPr wrap="square">
            <a:spAutoFit/>
          </a:bodyPr>
          <a:lstStyle/>
          <a:p>
            <a:pPr marL="469900" indent="-469900" eaLnBrk="1" hangingPunct="1">
              <a:lnSpc>
                <a:spcPts val="2600"/>
              </a:lnSpc>
              <a:spcBef>
                <a:spcPts val="600"/>
              </a:spcBef>
              <a:spcAft>
                <a:spcPts val="600"/>
              </a:spcAft>
              <a:buClr>
                <a:schemeClr val="bg2">
                  <a:lumMod val="50000"/>
                </a:schemeClr>
              </a:buClr>
              <a:buSzPct val="95000"/>
              <a:defRPr/>
            </a:pP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校发</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【2015】53</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号文作出处理</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a:p>
            <a:pPr marL="469900" indent="-469900" eaLnBrk="1" hangingPunct="1">
              <a:lnSpc>
                <a:spcPts val="2600"/>
              </a:lnSpc>
              <a:spcBef>
                <a:spcPts val="600"/>
              </a:spcBef>
              <a:buSzPct val="95000"/>
              <a:buFont typeface="Wingdings" pitchFamily="2" charset="2"/>
              <a:buChar char="n"/>
              <a:defRPr/>
            </a:pPr>
            <a:r>
              <a:rPr lang="zh-CN" altLang="en-US" sz="2000" dirty="0">
                <a:latin typeface="华文中宋" pitchFamily="2" charset="-122"/>
                <a:ea typeface="华文中宋" pitchFamily="2" charset="-122"/>
              </a:rPr>
              <a:t>针对实验室安全责任事故单位</a:t>
            </a:r>
            <a:endParaRPr lang="en-US" altLang="zh-CN" sz="2000" dirty="0">
              <a:latin typeface="华文中宋" pitchFamily="2" charset="-122"/>
              <a:ea typeface="华文中宋" pitchFamily="2" charset="-122"/>
            </a:endParaRPr>
          </a:p>
          <a:p>
            <a:pPr marL="469900" indent="-469900" eaLnBrk="1" hangingPunct="1">
              <a:lnSpc>
                <a:spcPts val="2600"/>
              </a:lnSpc>
              <a:spcBef>
                <a:spcPts val="600"/>
              </a:spcBef>
              <a:buSzPct val="95000"/>
              <a:defRPr/>
            </a:pPr>
            <a:r>
              <a:rPr lang="en-US" altLang="zh-CN" sz="2000" dirty="0">
                <a:latin typeface="华文中宋" pitchFamily="2" charset="-122"/>
                <a:ea typeface="华文中宋" pitchFamily="2" charset="-122"/>
              </a:rPr>
              <a:t>      ——</a:t>
            </a:r>
            <a:r>
              <a:rPr lang="zh-CN" altLang="en-US" sz="2000" dirty="0">
                <a:latin typeface="华文中宋" pitchFamily="2" charset="-122"/>
                <a:ea typeface="华文中宋" pitchFamily="2" charset="-122"/>
              </a:rPr>
              <a:t>涉及主要负责人、主管副院长</a:t>
            </a:r>
            <a:endParaRPr lang="en-US" altLang="zh-CN" sz="2000" dirty="0">
              <a:latin typeface="华文中宋" pitchFamily="2" charset="-122"/>
              <a:ea typeface="华文中宋" pitchFamily="2" charset="-122"/>
            </a:endParaRPr>
          </a:p>
          <a:p>
            <a:pPr marL="469900" indent="-469900" eaLnBrk="1" hangingPunct="1">
              <a:lnSpc>
                <a:spcPts val="2600"/>
              </a:lnSpc>
              <a:spcBef>
                <a:spcPts val="600"/>
              </a:spcBef>
              <a:buSzPct val="95000"/>
              <a:buFont typeface="Wingdings" pitchFamily="2" charset="2"/>
              <a:buChar char="n"/>
              <a:defRPr/>
            </a:pPr>
            <a:r>
              <a:rPr lang="zh-CN" altLang="en-US" sz="2000" dirty="0">
                <a:latin typeface="华文中宋" pitchFamily="2" charset="-122"/>
                <a:ea typeface="华文中宋" pitchFamily="2" charset="-122"/>
              </a:rPr>
              <a:t>针对违规倾倒实验废液的责任人</a:t>
            </a:r>
            <a:endParaRPr lang="en-US" altLang="zh-CN" sz="2000" dirty="0">
              <a:latin typeface="华文中宋" pitchFamily="2" charset="-122"/>
              <a:ea typeface="华文中宋" pitchFamily="2" charset="-122"/>
            </a:endParaRPr>
          </a:p>
          <a:p>
            <a:pPr marL="469900" indent="-469900" eaLnBrk="1" hangingPunct="1">
              <a:lnSpc>
                <a:spcPts val="2600"/>
              </a:lnSpc>
              <a:spcBef>
                <a:spcPts val="600"/>
              </a:spcBef>
              <a:buSzPct val="95000"/>
              <a:defRPr/>
            </a:pPr>
            <a:r>
              <a:rPr lang="en-US" altLang="zh-CN" sz="2000" dirty="0">
                <a:latin typeface="华文中宋" pitchFamily="2" charset="-122"/>
                <a:ea typeface="华文中宋" pitchFamily="2" charset="-122"/>
              </a:rPr>
              <a:t>      ——</a:t>
            </a:r>
            <a:r>
              <a:rPr lang="zh-CN" altLang="en-US" sz="2000" dirty="0">
                <a:latin typeface="华文中宋" pitchFamily="2" charset="-122"/>
                <a:ea typeface="华文中宋" pitchFamily="2" charset="-122"/>
              </a:rPr>
              <a:t>学生、指导教师</a:t>
            </a:r>
            <a:endParaRPr lang="en-US" altLang="zh-CN" sz="2000" dirty="0">
              <a:latin typeface="华文中宋" pitchFamily="2" charset="-122"/>
              <a:ea typeface="华文中宋" pitchFamily="2" charset="-122"/>
            </a:endParaRPr>
          </a:p>
          <a:p>
            <a:pPr marL="469900" indent="-469900" eaLnBrk="1" hangingPunct="1">
              <a:lnSpc>
                <a:spcPts val="2600"/>
              </a:lnSpc>
              <a:spcBef>
                <a:spcPts val="600"/>
              </a:spcBef>
              <a:buSzPct val="95000"/>
              <a:buFont typeface="Wingdings" pitchFamily="2" charset="2"/>
              <a:buChar char="n"/>
              <a:defRPr/>
            </a:pPr>
            <a:r>
              <a:rPr lang="zh-CN" altLang="en-US" sz="2000" dirty="0">
                <a:latin typeface="华文中宋" pitchFamily="2" charset="-122"/>
                <a:ea typeface="华文中宋" pitchFamily="2" charset="-122"/>
              </a:rPr>
              <a:t>针对安全检查中违规实验室责任教师</a:t>
            </a:r>
            <a:endParaRPr lang="en-US" altLang="zh-CN" sz="2000" dirty="0">
              <a:latin typeface="华文中宋" pitchFamily="2" charset="-122"/>
              <a:ea typeface="华文中宋" pitchFamily="2" charset="-122"/>
            </a:endParaRPr>
          </a:p>
          <a:p>
            <a:pPr marL="469900" indent="-469900" eaLnBrk="1" hangingPunct="1">
              <a:lnSpc>
                <a:spcPts val="2600"/>
              </a:lnSpc>
              <a:spcBef>
                <a:spcPts val="600"/>
              </a:spcBef>
              <a:buSzPct val="95000"/>
              <a:defRPr/>
            </a:pPr>
            <a:r>
              <a:rPr lang="en-US" altLang="zh-CN" sz="2000" dirty="0">
                <a:latin typeface="华文中宋" pitchFamily="2" charset="-122"/>
                <a:ea typeface="华文中宋" pitchFamily="2" charset="-122"/>
              </a:rPr>
              <a:t>      ——</a:t>
            </a:r>
            <a:r>
              <a:rPr lang="zh-CN" altLang="en-US" sz="2000" dirty="0">
                <a:latin typeface="华文中宋" pitchFamily="2" charset="-122"/>
                <a:ea typeface="华文中宋" pitchFamily="2" charset="-122"/>
              </a:rPr>
              <a:t>涉及</a:t>
            </a:r>
            <a:r>
              <a:rPr lang="en-US" altLang="zh-CN" sz="2000" dirty="0">
                <a:latin typeface="华文中宋" pitchFamily="2" charset="-122"/>
                <a:ea typeface="华文中宋" pitchFamily="2" charset="-122"/>
              </a:rPr>
              <a:t>5</a:t>
            </a:r>
            <a:r>
              <a:rPr lang="zh-CN" altLang="en-US" sz="2000" dirty="0">
                <a:latin typeface="华文中宋" pitchFamily="2" charset="-122"/>
                <a:ea typeface="华文中宋" pitchFamily="2" charset="-122"/>
              </a:rPr>
              <a:t>个实验室</a:t>
            </a:r>
            <a:r>
              <a:rPr lang="en-US" altLang="zh-CN" sz="2000" dirty="0">
                <a:latin typeface="华文中宋" pitchFamily="2" charset="-122"/>
                <a:ea typeface="华文中宋" pitchFamily="2" charset="-122"/>
              </a:rPr>
              <a:t>6</a:t>
            </a:r>
            <a:r>
              <a:rPr lang="zh-CN" altLang="en-US" sz="2000" dirty="0">
                <a:latin typeface="华文中宋" pitchFamily="2" charset="-122"/>
                <a:ea typeface="华文中宋" pitchFamily="2" charset="-122"/>
              </a:rPr>
              <a:t>名责任教师</a:t>
            </a:r>
            <a:endParaRPr lang="en-US" altLang="zh-CN" sz="2000" dirty="0">
              <a:latin typeface="华文中宋" pitchFamily="2" charset="-122"/>
              <a:ea typeface="华文中宋" pitchFamily="2" charset="-122"/>
            </a:endParaRPr>
          </a:p>
          <a:p>
            <a:pPr marL="469900" indent="-469900" eaLnBrk="1" hangingPunct="1">
              <a:lnSpc>
                <a:spcPts val="2600"/>
              </a:lnSpc>
              <a:spcBef>
                <a:spcPts val="600"/>
              </a:spcBef>
              <a:buSzPct val="95000"/>
              <a:buFont typeface="Wingdings" pitchFamily="2" charset="2"/>
              <a:buChar char="n"/>
              <a:defRPr/>
            </a:pPr>
            <a:r>
              <a:rPr lang="zh-CN" altLang="en-US" sz="2000" dirty="0">
                <a:latin typeface="华文中宋" pitchFamily="2" charset="-122"/>
                <a:ea typeface="华文中宋" pitchFamily="2" charset="-122"/>
              </a:rPr>
              <a:t>针对私购危险化学品的学生</a:t>
            </a:r>
            <a:endParaRPr lang="en-US" altLang="zh-CN" sz="2000" dirty="0">
              <a:latin typeface="华文中宋" pitchFamily="2" charset="-122"/>
              <a:ea typeface="华文中宋" pitchFamily="2" charset="-122"/>
            </a:endParaRPr>
          </a:p>
          <a:p>
            <a:pPr marL="469900" indent="-469900" eaLnBrk="1" hangingPunct="1">
              <a:lnSpc>
                <a:spcPts val="2600"/>
              </a:lnSpc>
              <a:spcBef>
                <a:spcPts val="600"/>
              </a:spcBef>
              <a:buSzPct val="95000"/>
              <a:defRPr/>
            </a:pPr>
            <a:r>
              <a:rPr lang="en-US" altLang="zh-CN" sz="2000" dirty="0">
                <a:latin typeface="华文中宋" pitchFamily="2" charset="-122"/>
                <a:ea typeface="华文中宋" pitchFamily="2" charset="-122"/>
              </a:rPr>
              <a:t>      ——</a:t>
            </a:r>
            <a:r>
              <a:rPr lang="zh-CN" altLang="en-US" sz="2000" dirty="0">
                <a:latin typeface="华文中宋" pitchFamily="2" charset="-122"/>
                <a:ea typeface="华文中宋" pitchFamily="2" charset="-122"/>
              </a:rPr>
              <a:t>冶金学院某学生、材料学院某学生</a:t>
            </a:r>
            <a:endParaRPr lang="en-US" altLang="zh-CN" sz="2000" dirty="0">
              <a:latin typeface="华文中宋" pitchFamily="2" charset="-122"/>
              <a:ea typeface="华文中宋" pitchFamily="2" charset="-122"/>
            </a:endParaRPr>
          </a:p>
        </p:txBody>
      </p:sp>
      <p:pic>
        <p:nvPicPr>
          <p:cNvPr id="13" name="图片 12" descr="6c3c8d249d2dca5c1706740416110b81.gif"/>
          <p:cNvPicPr>
            <a:picLocks noChangeAspect="1"/>
          </p:cNvPicPr>
          <p:nvPr/>
        </p:nvPicPr>
        <p:blipFill>
          <a:blip r:embed="rId3" cstate="print"/>
          <a:stretch>
            <a:fillRect/>
          </a:stretch>
        </p:blipFill>
        <p:spPr>
          <a:xfrm>
            <a:off x="2357422" y="5786454"/>
            <a:ext cx="456286" cy="642942"/>
          </a:xfrm>
          <a:prstGeom prst="rect">
            <a:avLst/>
          </a:prstGeom>
        </p:spPr>
      </p:pic>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灯片编号占位符 7"/>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4F1E8E62-2027-4622-8D3F-416047966445}" type="slidenum">
              <a:rPr lang="zh-CN" altLang="en-US" smtClean="0">
                <a:solidFill>
                  <a:schemeClr val="tx1"/>
                </a:solidFill>
                <a:latin typeface="Arial" pitchFamily="34" charset="0"/>
                <a:cs typeface="Arial" pitchFamily="34" charset="0"/>
              </a:rPr>
              <a:pPr fontAlgn="base">
                <a:spcBef>
                  <a:spcPct val="0"/>
                </a:spcBef>
                <a:spcAft>
                  <a:spcPct val="0"/>
                </a:spcAft>
                <a:defRPr/>
              </a:pPr>
              <a:t>89</a:t>
            </a:fld>
            <a:endParaRPr lang="en-US" altLang="zh-CN" smtClean="0">
              <a:solidFill>
                <a:schemeClr val="tx1"/>
              </a:solidFill>
              <a:latin typeface="Arial" pitchFamily="34" charset="0"/>
              <a:cs typeface="Arial" pitchFamily="34" charset="0"/>
            </a:endParaRPr>
          </a:p>
        </p:txBody>
      </p:sp>
      <p:graphicFrame>
        <p:nvGraphicFramePr>
          <p:cNvPr id="9" name="表格 8"/>
          <p:cNvGraphicFramePr>
            <a:graphicFrameLocks noGrp="1"/>
          </p:cNvGraphicFramePr>
          <p:nvPr/>
        </p:nvGraphicFramePr>
        <p:xfrm>
          <a:off x="500063" y="1643063"/>
          <a:ext cx="8213755" cy="4651892"/>
        </p:xfrm>
        <a:graphic>
          <a:graphicData uri="http://schemas.openxmlformats.org/drawingml/2006/table">
            <a:tbl>
              <a:tblPr/>
              <a:tblGrid>
                <a:gridCol w="902297"/>
                <a:gridCol w="2035476"/>
                <a:gridCol w="5275982"/>
              </a:tblGrid>
              <a:tr h="316415">
                <a:tc>
                  <a:txBody>
                    <a:bodyPr/>
                    <a:lstStyle/>
                    <a:p>
                      <a:pPr algn="ctr" fontAlgn="ctr">
                        <a:lnSpc>
                          <a:spcPct val="150000"/>
                        </a:lnSpc>
                      </a:pPr>
                      <a:r>
                        <a:rPr lang="zh-CN" altLang="en-US" sz="1400" b="1" i="0" u="none" strike="noStrike" dirty="0" smtClean="0">
                          <a:solidFill>
                            <a:srgbClr val="000000"/>
                          </a:solidFill>
                          <a:latin typeface="宋体" pitchFamily="2" charset="-122"/>
                          <a:ea typeface="宋体" pitchFamily="2" charset="-122"/>
                        </a:rPr>
                        <a:t>主体</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algn="ctr" fontAlgn="ctr">
                        <a:lnSpc>
                          <a:spcPct val="150000"/>
                        </a:lnSpc>
                      </a:pPr>
                      <a:r>
                        <a:rPr lang="zh-CN" altLang="en-US" sz="1400" b="1" u="none" strike="noStrike" dirty="0">
                          <a:latin typeface="宋体" pitchFamily="2" charset="-122"/>
                          <a:ea typeface="宋体" pitchFamily="2" charset="-122"/>
                        </a:rPr>
                        <a:t>文件级别</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algn="ctr" fontAlgn="ctr">
                        <a:lnSpc>
                          <a:spcPct val="150000"/>
                        </a:lnSpc>
                      </a:pPr>
                      <a:r>
                        <a:rPr lang="zh-CN" altLang="en-US" sz="1400" b="1" u="none" strike="noStrike" dirty="0">
                          <a:latin typeface="宋体" pitchFamily="2" charset="-122"/>
                          <a:ea typeface="宋体" pitchFamily="2" charset="-122"/>
                        </a:rPr>
                        <a:t>文件名称</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r>
              <a:tr h="206181">
                <a:tc rowSpan="16">
                  <a:txBody>
                    <a:bodyPr/>
                    <a:lstStyle/>
                    <a:p>
                      <a:pPr marL="0" marR="0" indent="0" algn="ctr" defTabSz="914400" rtl="0" eaLnBrk="1" fontAlgn="ctr" latinLnBrk="0" hangingPunct="1">
                        <a:lnSpc>
                          <a:spcPct val="150000"/>
                        </a:lnSpc>
                        <a:spcBef>
                          <a:spcPts val="0"/>
                        </a:spcBef>
                        <a:spcAft>
                          <a:spcPts val="0"/>
                        </a:spcAft>
                        <a:buClrTx/>
                        <a:buSzTx/>
                        <a:buFontTx/>
                        <a:buNone/>
                        <a:tabLst/>
                        <a:defRPr/>
                      </a:pPr>
                      <a:r>
                        <a:rPr kumimoji="0" lang="zh-CN" altLang="en-US" sz="16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rPr>
                        <a:t>学校</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ctr" fontAlgn="ctr">
                        <a:lnSpc>
                          <a:spcPct val="150000"/>
                        </a:lnSpc>
                      </a:pPr>
                      <a:r>
                        <a:rPr lang="zh-CN" altLang="en-US" sz="1400" b="1" u="none" strike="noStrike" dirty="0" smtClean="0">
                          <a:latin typeface="宋体" pitchFamily="2" charset="-122"/>
                          <a:ea typeface="宋体" pitchFamily="2" charset="-122"/>
                        </a:rPr>
                        <a:t>一级文件</a:t>
                      </a:r>
                      <a:endParaRPr lang="en-US" altLang="zh-CN" sz="1400" b="1" u="none" strike="noStrike" dirty="0" smtClean="0">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学校纲领性文件</a:t>
                      </a:r>
                      <a:endParaRPr lang="en-US" altLang="zh-CN" sz="1400" dirty="0" smtClean="0">
                        <a:solidFill>
                          <a:srgbClr val="0000FF"/>
                        </a:solidFill>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规定基本行为规范</a:t>
                      </a:r>
                      <a:endParaRPr lang="zh-CN" altLang="en-US" sz="1400" b="1" i="0" u="none" strike="noStrike" dirty="0" smtClean="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lnSpc>
                          <a:spcPct val="150000"/>
                        </a:lnSpc>
                      </a:pPr>
                      <a:r>
                        <a:rPr lang="en-US" altLang="zh-CN" sz="1100" b="0" u="none" strike="noStrike" kern="1200" dirty="0" smtClean="0">
                          <a:solidFill>
                            <a:schemeClr val="tx1"/>
                          </a:solidFill>
                          <a:latin typeface="宋体" pitchFamily="2" charset="-122"/>
                          <a:ea typeface="宋体" pitchFamily="2" charset="-122"/>
                        </a:rPr>
                        <a:t>《</a:t>
                      </a:r>
                      <a:r>
                        <a:rPr lang="zh-CN" altLang="en-US" sz="1100" b="0" u="none" strike="noStrike" kern="1200" dirty="0" smtClean="0">
                          <a:solidFill>
                            <a:schemeClr val="tx1"/>
                          </a:solidFill>
                          <a:latin typeface="宋体" pitchFamily="2" charset="-122"/>
                          <a:ea typeface="宋体" pitchFamily="2" charset="-122"/>
                        </a:rPr>
                        <a:t>北京科技大学实验室技术安全管理规定</a:t>
                      </a:r>
                      <a:r>
                        <a:rPr lang="en-US" altLang="zh-CN" sz="1100" b="0" u="none" strike="noStrike" kern="1200" dirty="0" smtClean="0">
                          <a:solidFill>
                            <a:schemeClr val="tx1"/>
                          </a:solidFill>
                          <a:latin typeface="宋体" pitchFamily="2" charset="-122"/>
                          <a:ea typeface="宋体" pitchFamily="2" charset="-122"/>
                        </a:rPr>
                        <a:t>》</a:t>
                      </a:r>
                      <a:r>
                        <a:rPr kumimoji="0" lang="zh-CN" altLang="en-US" sz="1100" b="0" u="none" strike="noStrike" kern="1200" dirty="0" smtClean="0">
                          <a:solidFill>
                            <a:schemeClr val="tx1"/>
                          </a:solidFill>
                          <a:latin typeface="宋体" pitchFamily="2" charset="-122"/>
                          <a:ea typeface="宋体" pitchFamily="2" charset="-122"/>
                          <a:cs typeface="+mn-cs"/>
                        </a:rPr>
                        <a:t>（校发</a:t>
                      </a:r>
                      <a:r>
                        <a:rPr kumimoji="0" lang="en-US" altLang="zh-CN" sz="1100" b="0" u="none" strike="noStrike" kern="1200" dirty="0" smtClean="0">
                          <a:solidFill>
                            <a:schemeClr val="tx1"/>
                          </a:solidFill>
                          <a:latin typeface="宋体" pitchFamily="2" charset="-122"/>
                          <a:ea typeface="宋体" pitchFamily="2" charset="-122"/>
                          <a:cs typeface="+mn-cs"/>
                        </a:rPr>
                        <a:t>【2015】28</a:t>
                      </a:r>
                      <a:r>
                        <a:rPr kumimoji="0" lang="zh-CN" altLang="en-US" sz="1100" b="0" u="none" strike="noStrike" kern="1200" dirty="0" smtClean="0">
                          <a:solidFill>
                            <a:schemeClr val="tx1"/>
                          </a:solidFill>
                          <a:latin typeface="宋体" pitchFamily="2" charset="-122"/>
                          <a:ea typeface="宋体" pitchFamily="2" charset="-122"/>
                          <a:cs typeface="+mn-cs"/>
                        </a:rPr>
                        <a:t>号）</a:t>
                      </a:r>
                      <a:endParaRPr kumimoji="0" lang="zh-CN" altLang="en-US" sz="1100" b="0" u="none" strike="noStrike" kern="1200" dirty="0">
                        <a:solidFill>
                          <a:schemeClr val="tx1"/>
                        </a:solidFill>
                        <a:latin typeface="宋体" pitchFamily="2" charset="-122"/>
                        <a:ea typeface="宋体" pitchFamily="2" charset="-122"/>
                        <a:cs typeface="+mn-cs"/>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1385">
                <a:tc vMerge="1">
                  <a:txBody>
                    <a:bodyPr/>
                    <a:lstStyle/>
                    <a:p>
                      <a:endParaRPr lang="zh-CN" altLang="en-US"/>
                    </a:p>
                  </a:txBody>
                  <a:tcPr/>
                </a:tc>
                <a:tc vMerge="1">
                  <a:txBody>
                    <a:bodyPr/>
                    <a:lstStyle/>
                    <a:p>
                      <a:pPr algn="ctr">
                        <a:lnSpc>
                          <a:spcPts val="1400"/>
                        </a:lnSpc>
                        <a:spcBef>
                          <a:spcPts val="600"/>
                        </a:spcBef>
                        <a:spcAft>
                          <a:spcPts val="0"/>
                        </a:spcAft>
                      </a:pPr>
                      <a:endParaRPr kumimoji="0" lang="zh-CN" sz="14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pP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北京科技大学实验室技术安全责任追究暂行规定</a:t>
                      </a:r>
                      <a:r>
                        <a:rPr lang="en-US" altLang="zh-CN" sz="1100" b="0" u="none" strike="noStrike" dirty="0" smtClean="0">
                          <a:solidFill>
                            <a:schemeClr val="tx1"/>
                          </a:solidFill>
                          <a:latin typeface="宋体" pitchFamily="2" charset="-122"/>
                          <a:ea typeface="宋体" pitchFamily="2" charset="-122"/>
                        </a:rPr>
                        <a:t>》</a:t>
                      </a:r>
                      <a:r>
                        <a:rPr kumimoji="0" lang="zh-CN" altLang="en-US" sz="1100" b="0" u="none" strike="noStrike" kern="1200" dirty="0" smtClean="0">
                          <a:solidFill>
                            <a:schemeClr val="tx1"/>
                          </a:solidFill>
                          <a:latin typeface="宋体" pitchFamily="2" charset="-122"/>
                          <a:ea typeface="宋体" pitchFamily="2" charset="-122"/>
                          <a:cs typeface="+mn-cs"/>
                        </a:rPr>
                        <a:t>（校发</a:t>
                      </a:r>
                      <a:r>
                        <a:rPr kumimoji="0" lang="en-US" altLang="zh-CN" sz="1100" b="0" u="none" strike="noStrike" kern="1200" dirty="0" smtClean="0">
                          <a:solidFill>
                            <a:schemeClr val="tx1"/>
                          </a:solidFill>
                          <a:latin typeface="宋体" pitchFamily="2" charset="-122"/>
                          <a:ea typeface="宋体" pitchFamily="2" charset="-122"/>
                          <a:cs typeface="+mn-cs"/>
                        </a:rPr>
                        <a:t>【2015】29</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pPr algn="ctr">
                        <a:lnSpc>
                          <a:spcPts val="1400"/>
                        </a:lnSpc>
                        <a:spcBef>
                          <a:spcPts val="600"/>
                        </a:spcBef>
                        <a:spcAft>
                          <a:spcPts val="0"/>
                        </a:spcAft>
                      </a:pPr>
                      <a:endParaRPr kumimoji="0" lang="zh-CN" sz="14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pP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北京科技大学环境保护管理规定</a:t>
                      </a: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【2003】30</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pPr algn="ctr" fontAlgn="ctr"/>
                      <a:endParaRPr lang="zh-CN" altLang="en-US" sz="1400" b="1" i="0" u="none" strike="noStrike" dirty="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8">
                  <a:txBody>
                    <a:bodyPr/>
                    <a:lstStyle/>
                    <a:p>
                      <a:pPr algn="ctr" fontAlgn="ctr">
                        <a:lnSpc>
                          <a:spcPct val="150000"/>
                        </a:lnSpc>
                      </a:pPr>
                      <a:r>
                        <a:rPr lang="zh-CN" altLang="en-US" sz="1400" b="1" u="none" strike="noStrike" dirty="0" smtClean="0">
                          <a:latin typeface="宋体" pitchFamily="2" charset="-122"/>
                          <a:ea typeface="宋体" pitchFamily="2" charset="-122"/>
                        </a:rPr>
                        <a:t>二级文件</a:t>
                      </a:r>
                      <a:endParaRPr lang="en-US" altLang="zh-CN" sz="1400" b="1" u="none" strike="noStrike" dirty="0" smtClean="0">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补充细化一级文件</a:t>
                      </a:r>
                      <a:endParaRPr lang="en-US" altLang="zh-CN" sz="1400" dirty="0" smtClean="0">
                        <a:solidFill>
                          <a:srgbClr val="0000FF"/>
                        </a:solidFill>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针对特定隐患</a:t>
                      </a:r>
                      <a:endParaRPr lang="zh-CN" altLang="en-US" sz="1400" b="1" i="0" u="none" strike="noStrike" dirty="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kumimoji="0" lang="en-US" altLang="zh-CN" sz="1100" b="1" u="none" strike="noStrike" kern="1200" dirty="0" smtClean="0">
                          <a:solidFill>
                            <a:srgbClr val="C00000"/>
                          </a:solidFill>
                          <a:latin typeface="宋体" pitchFamily="2" charset="-122"/>
                          <a:ea typeface="宋体" pitchFamily="2" charset="-122"/>
                          <a:cs typeface="+mn-cs"/>
                        </a:rPr>
                        <a:t>《</a:t>
                      </a:r>
                      <a:r>
                        <a:rPr kumimoji="0" lang="zh-CN" altLang="en-US" sz="1100" b="1" u="none" strike="noStrike" kern="1200" dirty="0" smtClean="0">
                          <a:solidFill>
                            <a:srgbClr val="C00000"/>
                          </a:solidFill>
                          <a:latin typeface="宋体" pitchFamily="2" charset="-122"/>
                          <a:ea typeface="宋体" pitchFamily="2" charset="-122"/>
                          <a:cs typeface="+mn-cs"/>
                        </a:rPr>
                        <a:t>北京科技大学危险化学品安全管理条例</a:t>
                      </a:r>
                      <a:r>
                        <a:rPr kumimoji="0" lang="en-US" altLang="zh-CN" sz="1100" b="1" u="none" strike="noStrike" kern="1200" dirty="0" smtClean="0">
                          <a:solidFill>
                            <a:srgbClr val="C00000"/>
                          </a:solidFill>
                          <a:latin typeface="宋体" pitchFamily="2" charset="-122"/>
                          <a:ea typeface="宋体" pitchFamily="2" charset="-122"/>
                          <a:cs typeface="+mn-cs"/>
                        </a:rPr>
                        <a:t>》</a:t>
                      </a:r>
                      <a:r>
                        <a:rPr lang="zh-CN" altLang="en-US" sz="1100" b="1" u="none" strike="noStrike" dirty="0" smtClean="0">
                          <a:solidFill>
                            <a:srgbClr val="C00000"/>
                          </a:solidFill>
                          <a:latin typeface="宋体" pitchFamily="2" charset="-122"/>
                          <a:ea typeface="宋体" pitchFamily="2" charset="-122"/>
                        </a:rPr>
                        <a:t>（校发</a:t>
                      </a:r>
                      <a:r>
                        <a:rPr kumimoji="0" lang="en-US" altLang="zh-CN" sz="1100" b="1" u="none" strike="noStrike" kern="1200" dirty="0" smtClean="0">
                          <a:solidFill>
                            <a:srgbClr val="C00000"/>
                          </a:solidFill>
                          <a:latin typeface="宋体" pitchFamily="2" charset="-122"/>
                          <a:ea typeface="宋体" pitchFamily="2" charset="-122"/>
                          <a:cs typeface="+mn-cs"/>
                        </a:rPr>
                        <a:t>【2003】1</a:t>
                      </a:r>
                      <a:r>
                        <a:rPr kumimoji="0" lang="zh-CN" altLang="en-US" sz="1100" b="1" u="none" strike="noStrike" kern="1200" dirty="0" smtClean="0">
                          <a:solidFill>
                            <a:srgbClr val="C00000"/>
                          </a:solidFill>
                          <a:latin typeface="宋体" pitchFamily="2" charset="-122"/>
                          <a:ea typeface="宋体" pitchFamily="2" charset="-122"/>
                          <a:cs typeface="+mn-cs"/>
                        </a:rPr>
                        <a:t>号）</a:t>
                      </a:r>
                      <a:endParaRPr kumimoji="0" lang="zh-CN" altLang="en-US" sz="1100" b="1" u="none" strike="noStrike" kern="1200" dirty="0">
                        <a:solidFill>
                          <a:srgbClr val="C00000"/>
                        </a:solidFill>
                        <a:latin typeface="宋体" pitchFamily="2" charset="-122"/>
                        <a:ea typeface="宋体" pitchFamily="2" charset="-122"/>
                        <a:cs typeface="+mn-cs"/>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1" dirty="0" smtClean="0">
                          <a:solidFill>
                            <a:srgbClr val="C00000"/>
                          </a:solidFill>
                          <a:latin typeface="宋体" pitchFamily="2" charset="-122"/>
                          <a:ea typeface="宋体" pitchFamily="2" charset="-122"/>
                        </a:rPr>
                        <a:t>《</a:t>
                      </a:r>
                      <a:r>
                        <a:rPr lang="zh-CN" altLang="en-US" sz="1100" b="1" dirty="0" smtClean="0">
                          <a:solidFill>
                            <a:srgbClr val="C00000"/>
                          </a:solidFill>
                          <a:latin typeface="宋体" pitchFamily="2" charset="-122"/>
                          <a:ea typeface="宋体" pitchFamily="2" charset="-122"/>
                        </a:rPr>
                        <a:t>北京科技大学危险化学品安全管理补充规定</a:t>
                      </a:r>
                      <a:r>
                        <a:rPr lang="en-US" altLang="zh-CN" sz="1100" b="1" dirty="0" smtClean="0">
                          <a:solidFill>
                            <a:srgbClr val="C00000"/>
                          </a:solidFill>
                          <a:latin typeface="宋体" pitchFamily="2" charset="-122"/>
                          <a:ea typeface="宋体" pitchFamily="2" charset="-122"/>
                        </a:rPr>
                        <a:t>》</a:t>
                      </a:r>
                      <a:r>
                        <a:rPr lang="zh-CN" altLang="en-US" sz="1100" b="1" u="none" strike="noStrike" dirty="0" smtClean="0">
                          <a:solidFill>
                            <a:srgbClr val="C00000"/>
                          </a:solidFill>
                          <a:latin typeface="宋体" pitchFamily="2" charset="-122"/>
                          <a:ea typeface="宋体" pitchFamily="2" charset="-122"/>
                        </a:rPr>
                        <a:t>（校发</a:t>
                      </a:r>
                      <a:r>
                        <a:rPr kumimoji="0" lang="en-US" altLang="zh-CN" sz="1100" b="1" u="none" strike="noStrike" kern="1200" dirty="0" smtClean="0">
                          <a:solidFill>
                            <a:srgbClr val="C00000"/>
                          </a:solidFill>
                          <a:latin typeface="宋体" pitchFamily="2" charset="-122"/>
                          <a:ea typeface="宋体" pitchFamily="2" charset="-122"/>
                          <a:cs typeface="+mn-cs"/>
                        </a:rPr>
                        <a:t>【2007】105</a:t>
                      </a:r>
                      <a:r>
                        <a:rPr kumimoji="0" lang="zh-CN" altLang="en-US" sz="1100" b="1" u="none" strike="noStrike" kern="1200" dirty="0" smtClean="0">
                          <a:solidFill>
                            <a:srgbClr val="C00000"/>
                          </a:solidFill>
                          <a:latin typeface="宋体" pitchFamily="2" charset="-122"/>
                          <a:ea typeface="宋体" pitchFamily="2" charset="-122"/>
                          <a:cs typeface="+mn-cs"/>
                        </a:rPr>
                        <a:t>号）</a:t>
                      </a:r>
                      <a:endParaRPr lang="zh-CN" altLang="en-US" sz="1100" b="1" i="0" u="none" strike="noStrike" dirty="0" smtClean="0">
                        <a:solidFill>
                          <a:srgbClr val="C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1" dirty="0" smtClean="0">
                          <a:solidFill>
                            <a:srgbClr val="C00000"/>
                          </a:solidFill>
                          <a:latin typeface="宋体" pitchFamily="2" charset="-122"/>
                          <a:ea typeface="宋体" pitchFamily="2" charset="-122"/>
                        </a:rPr>
                        <a:t>《</a:t>
                      </a:r>
                      <a:r>
                        <a:rPr lang="zh-CN" altLang="en-US" sz="1100" b="1" dirty="0" smtClean="0">
                          <a:solidFill>
                            <a:srgbClr val="C00000"/>
                          </a:solidFill>
                          <a:latin typeface="宋体" pitchFamily="2" charset="-122"/>
                          <a:ea typeface="宋体" pitchFamily="2" charset="-122"/>
                        </a:rPr>
                        <a:t>北京科技大学易制毒化学品安全管理规定</a:t>
                      </a:r>
                      <a:r>
                        <a:rPr lang="en-US" altLang="zh-CN" sz="1100" b="1" dirty="0" smtClean="0">
                          <a:solidFill>
                            <a:srgbClr val="C00000"/>
                          </a:solidFill>
                          <a:latin typeface="宋体" pitchFamily="2" charset="-122"/>
                          <a:ea typeface="宋体" pitchFamily="2" charset="-122"/>
                        </a:rPr>
                        <a:t>》</a:t>
                      </a:r>
                      <a:r>
                        <a:rPr lang="zh-CN" altLang="en-US" sz="1100" b="1" u="none" strike="noStrike" dirty="0" smtClean="0">
                          <a:solidFill>
                            <a:srgbClr val="C00000"/>
                          </a:solidFill>
                          <a:latin typeface="宋体" pitchFamily="2" charset="-122"/>
                          <a:ea typeface="宋体" pitchFamily="2" charset="-122"/>
                        </a:rPr>
                        <a:t>（校发</a:t>
                      </a:r>
                      <a:r>
                        <a:rPr kumimoji="0" lang="en-US" altLang="zh-CN" sz="1100" b="1" u="none" strike="noStrike" kern="1200" dirty="0" smtClean="0">
                          <a:solidFill>
                            <a:srgbClr val="C00000"/>
                          </a:solidFill>
                          <a:latin typeface="宋体" pitchFamily="2" charset="-122"/>
                          <a:ea typeface="宋体" pitchFamily="2" charset="-122"/>
                          <a:cs typeface="+mn-cs"/>
                        </a:rPr>
                        <a:t>【2009】88</a:t>
                      </a:r>
                      <a:r>
                        <a:rPr kumimoji="0" lang="zh-CN" altLang="en-US" sz="1100" b="1" u="none" strike="noStrike" kern="1200" dirty="0" smtClean="0">
                          <a:solidFill>
                            <a:srgbClr val="C00000"/>
                          </a:solidFill>
                          <a:latin typeface="宋体" pitchFamily="2" charset="-122"/>
                          <a:ea typeface="宋体" pitchFamily="2" charset="-122"/>
                          <a:cs typeface="+mn-cs"/>
                        </a:rPr>
                        <a:t>号）</a:t>
                      </a:r>
                      <a:endParaRPr lang="zh-CN" altLang="en-US" sz="1100" b="1" i="0" u="none" strike="noStrike" dirty="0" smtClean="0">
                        <a:solidFill>
                          <a:srgbClr val="C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1" dirty="0" smtClean="0">
                          <a:solidFill>
                            <a:srgbClr val="C00000"/>
                          </a:solidFill>
                          <a:latin typeface="宋体" pitchFamily="2" charset="-122"/>
                          <a:ea typeface="宋体" pitchFamily="2" charset="-122"/>
                        </a:rPr>
                        <a:t>《</a:t>
                      </a:r>
                      <a:r>
                        <a:rPr lang="zh-CN" altLang="en-US" sz="1100" b="1" dirty="0" smtClean="0">
                          <a:solidFill>
                            <a:srgbClr val="C00000"/>
                          </a:solidFill>
                          <a:latin typeface="宋体" pitchFamily="2" charset="-122"/>
                          <a:ea typeface="宋体" pitchFamily="2" charset="-122"/>
                        </a:rPr>
                        <a:t>北京科技大学实验室危险化学品废物处理实施办法</a:t>
                      </a:r>
                      <a:r>
                        <a:rPr lang="en-US" altLang="zh-CN" sz="1100" b="1" dirty="0" smtClean="0">
                          <a:solidFill>
                            <a:srgbClr val="C00000"/>
                          </a:solidFill>
                          <a:latin typeface="宋体" pitchFamily="2" charset="-122"/>
                          <a:ea typeface="宋体" pitchFamily="2" charset="-122"/>
                        </a:rPr>
                        <a:t>》</a:t>
                      </a:r>
                      <a:r>
                        <a:rPr lang="zh-CN" altLang="en-US" sz="1100" b="1" u="none" strike="noStrike" dirty="0" smtClean="0">
                          <a:solidFill>
                            <a:srgbClr val="C00000"/>
                          </a:solidFill>
                          <a:latin typeface="宋体" pitchFamily="2" charset="-122"/>
                          <a:ea typeface="宋体" pitchFamily="2" charset="-122"/>
                        </a:rPr>
                        <a:t>（校发</a:t>
                      </a:r>
                      <a:r>
                        <a:rPr kumimoji="0" lang="en-US" altLang="zh-CN" sz="1100" b="1" u="none" strike="noStrike" kern="1200" dirty="0" smtClean="0">
                          <a:solidFill>
                            <a:srgbClr val="C00000"/>
                          </a:solidFill>
                          <a:latin typeface="宋体" pitchFamily="2" charset="-122"/>
                          <a:ea typeface="宋体" pitchFamily="2" charset="-122"/>
                          <a:cs typeface="+mn-cs"/>
                        </a:rPr>
                        <a:t>【2007】69</a:t>
                      </a:r>
                      <a:r>
                        <a:rPr kumimoji="0" lang="zh-CN" altLang="en-US" sz="1100" b="1" u="none" strike="noStrike" kern="1200" dirty="0" smtClean="0">
                          <a:solidFill>
                            <a:srgbClr val="C00000"/>
                          </a:solidFill>
                          <a:latin typeface="宋体" pitchFamily="2" charset="-122"/>
                          <a:ea typeface="宋体" pitchFamily="2" charset="-122"/>
                          <a:cs typeface="+mn-cs"/>
                        </a:rPr>
                        <a:t>号）</a:t>
                      </a:r>
                      <a:endParaRPr lang="zh-CN" altLang="en-US" sz="1100" b="1" i="0" u="none" strike="noStrike" dirty="0" smtClean="0">
                        <a:solidFill>
                          <a:srgbClr val="C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u="none" strike="noStrike" dirty="0" smtClean="0">
                          <a:solidFill>
                            <a:schemeClr val="tx1"/>
                          </a:solidFill>
                          <a:latin typeface="宋体" pitchFamily="2" charset="-122"/>
                          <a:ea typeface="宋体" pitchFamily="2" charset="-122"/>
                        </a:rPr>
                        <a:t>《</a:t>
                      </a:r>
                      <a:r>
                        <a:rPr lang="zh-CN" altLang="en-US" sz="1100" u="none" strike="noStrike" dirty="0" smtClean="0">
                          <a:solidFill>
                            <a:schemeClr val="tx1"/>
                          </a:solidFill>
                          <a:latin typeface="宋体" pitchFamily="2" charset="-122"/>
                          <a:ea typeface="宋体" pitchFamily="2" charset="-122"/>
                        </a:rPr>
                        <a:t>北京科技大学实验室压力气瓶安全管理办法</a:t>
                      </a:r>
                      <a:r>
                        <a:rPr lang="en-US" altLang="zh-CN" sz="110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【2012】4</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u="none" strike="noStrike" dirty="0" smtClean="0">
                          <a:solidFill>
                            <a:schemeClr val="tx1"/>
                          </a:solidFill>
                          <a:latin typeface="宋体" pitchFamily="2" charset="-122"/>
                          <a:ea typeface="宋体" pitchFamily="2" charset="-122"/>
                        </a:rPr>
                        <a:t>《</a:t>
                      </a:r>
                      <a:r>
                        <a:rPr lang="zh-CN" altLang="en-US" sz="1100" u="none" strike="noStrike" dirty="0" smtClean="0">
                          <a:solidFill>
                            <a:schemeClr val="tx1"/>
                          </a:solidFill>
                          <a:latin typeface="宋体" pitchFamily="2" charset="-122"/>
                          <a:ea typeface="宋体" pitchFamily="2" charset="-122"/>
                        </a:rPr>
                        <a:t>北京科技大学特种设备安全管理办法</a:t>
                      </a:r>
                      <a:r>
                        <a:rPr lang="en-US" altLang="zh-CN" sz="110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【2012】3</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北京科技大学放射性同位素与射线装置安全和防护管理办法</a:t>
                      </a: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【2015】30</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algn="l" rtl="0" fontAlgn="ctr">
                        <a:lnSpc>
                          <a:spcPct val="150000"/>
                        </a:lnSpc>
                      </a:pPr>
                      <a:r>
                        <a:rPr lang="zh-CN" altLang="en-US" sz="1100" u="none" strike="noStrike" dirty="0">
                          <a:solidFill>
                            <a:schemeClr val="tx1"/>
                          </a:solidFill>
                          <a:latin typeface="宋体" pitchFamily="2" charset="-122"/>
                          <a:ea typeface="宋体" pitchFamily="2" charset="-122"/>
                        </a:rPr>
                        <a:t>北京科技大学放射事故应急</a:t>
                      </a:r>
                      <a:r>
                        <a:rPr lang="zh-CN" altLang="en-US" sz="1100" u="none" strike="noStrike" dirty="0" smtClean="0">
                          <a:solidFill>
                            <a:schemeClr val="tx1"/>
                          </a:solidFill>
                          <a:latin typeface="宋体" pitchFamily="2" charset="-122"/>
                          <a:ea typeface="宋体" pitchFamily="2" charset="-122"/>
                        </a:rPr>
                        <a:t>预案</a:t>
                      </a:r>
                      <a:endParaRPr lang="zh-CN" altLang="en-US" sz="1100" b="0" i="0" u="none" strike="noStrike" dirty="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pPr algn="ctr" rtl="0" fontAlgn="ct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5">
                  <a:txBody>
                    <a:bodyPr/>
                    <a:lstStyle/>
                    <a:p>
                      <a:pPr algn="ctr" rtl="0" fontAlgn="ctr">
                        <a:lnSpc>
                          <a:spcPct val="150000"/>
                        </a:lnSpc>
                      </a:pPr>
                      <a:r>
                        <a:rPr lang="zh-CN" altLang="en-US" sz="1400" b="1" u="none" strike="noStrike" dirty="0" smtClean="0">
                          <a:latin typeface="宋体" pitchFamily="2" charset="-122"/>
                          <a:ea typeface="宋体" pitchFamily="2" charset="-122"/>
                        </a:rPr>
                        <a:t>三级文件</a:t>
                      </a:r>
                      <a:endParaRPr lang="en-US" altLang="zh-CN" sz="1400" b="1" u="none" strike="noStrike" dirty="0" smtClean="0">
                        <a:latin typeface="宋体" pitchFamily="2" charset="-122"/>
                        <a:ea typeface="宋体" pitchFamily="2" charset="-122"/>
                      </a:endParaRPr>
                    </a:p>
                    <a:p>
                      <a:pPr algn="ctr" rtl="0" fontAlgn="ctr">
                        <a:lnSpc>
                          <a:spcPct val="150000"/>
                        </a:lnSpc>
                      </a:pPr>
                      <a:r>
                        <a:rPr lang="zh-CN" altLang="en-US" sz="1400" dirty="0" smtClean="0">
                          <a:solidFill>
                            <a:srgbClr val="0000FF"/>
                          </a:solidFill>
                          <a:latin typeface="宋体" pitchFamily="2" charset="-122"/>
                          <a:ea typeface="宋体" pitchFamily="2" charset="-122"/>
                        </a:rPr>
                        <a:t>实施细则、各类通知</a:t>
                      </a:r>
                      <a:r>
                        <a:rPr lang="zh-CN" altLang="en-US" sz="1400" u="none" strike="noStrike" dirty="0" smtClean="0">
                          <a:latin typeface="宋体" pitchFamily="2" charset="-122"/>
                          <a:ea typeface="宋体" pitchFamily="2" charset="-122"/>
                        </a:rPr>
                        <a:t>　</a:t>
                      </a: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b="0" u="none" strike="noStrike" dirty="0" smtClean="0">
                          <a:solidFill>
                            <a:srgbClr val="C00000"/>
                          </a:solidFill>
                          <a:latin typeface="宋体" pitchFamily="2" charset="-122"/>
                          <a:ea typeface="宋体" pitchFamily="2" charset="-122"/>
                        </a:rPr>
                        <a:t>北京科技大学危险化学品安全管理实施细则（校资发</a:t>
                      </a:r>
                      <a:r>
                        <a:rPr kumimoji="0" lang="en-US" altLang="zh-CN" sz="1100" b="0" u="none" strike="noStrike" kern="1200" dirty="0" smtClean="0">
                          <a:solidFill>
                            <a:srgbClr val="C00000"/>
                          </a:solidFill>
                          <a:latin typeface="宋体" pitchFamily="2" charset="-122"/>
                          <a:ea typeface="宋体" pitchFamily="2" charset="-122"/>
                          <a:cs typeface="+mn-cs"/>
                        </a:rPr>
                        <a:t>【2014】4</a:t>
                      </a:r>
                      <a:r>
                        <a:rPr kumimoji="0" lang="zh-CN" altLang="en-US" sz="1100" b="0" u="none" strike="noStrike" kern="1200" dirty="0" smtClean="0">
                          <a:solidFill>
                            <a:srgbClr val="C00000"/>
                          </a:solidFill>
                          <a:latin typeface="宋体" pitchFamily="2" charset="-122"/>
                          <a:ea typeface="宋体" pitchFamily="2" charset="-122"/>
                          <a:cs typeface="+mn-cs"/>
                        </a:rPr>
                        <a:t>号）</a:t>
                      </a:r>
                      <a:endParaRPr lang="zh-CN" altLang="en-US" sz="1100" b="0" i="0" u="none" strike="noStrike" dirty="0" smtClean="0">
                        <a:solidFill>
                          <a:srgbClr val="C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smtClean="0">
                          <a:solidFill>
                            <a:schemeClr val="tx1"/>
                          </a:solidFill>
                          <a:latin typeface="宋体" pitchFamily="2" charset="-122"/>
                          <a:ea typeface="宋体" pitchFamily="2" charset="-122"/>
                        </a:rPr>
                        <a:t>北京科技大学实验室</a:t>
                      </a:r>
                      <a:r>
                        <a:rPr lang="zh-CN" altLang="en-US" sz="1100" u="none" strike="noStrike" dirty="0">
                          <a:solidFill>
                            <a:schemeClr val="tx1"/>
                          </a:solidFill>
                          <a:latin typeface="宋体" pitchFamily="2" charset="-122"/>
                          <a:ea typeface="宋体" pitchFamily="2" charset="-122"/>
                        </a:rPr>
                        <a:t>高压釜安全管理</a:t>
                      </a:r>
                      <a:r>
                        <a:rPr lang="zh-CN" altLang="en-US" sz="1100" u="none" strike="noStrike" dirty="0" smtClean="0">
                          <a:solidFill>
                            <a:schemeClr val="tx1"/>
                          </a:solidFill>
                          <a:latin typeface="宋体" pitchFamily="2" charset="-122"/>
                          <a:ea typeface="宋体" pitchFamily="2" charset="-122"/>
                        </a:rPr>
                        <a:t>规定</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【2013】1</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smtClean="0">
                          <a:solidFill>
                            <a:schemeClr val="tx1"/>
                          </a:solidFill>
                          <a:latin typeface="宋体" pitchFamily="2" charset="-122"/>
                          <a:ea typeface="宋体" pitchFamily="2" charset="-122"/>
                        </a:rPr>
                        <a:t>北京科技大学实验室压力气瓶安全管理实施细则</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【2014】3</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a:solidFill>
                            <a:schemeClr val="tx1"/>
                          </a:solidFill>
                          <a:latin typeface="宋体" pitchFamily="2" charset="-122"/>
                          <a:ea typeface="宋体" pitchFamily="2" charset="-122"/>
                        </a:rPr>
                        <a:t>关于进一步加强实验室安全管理的</a:t>
                      </a:r>
                      <a:r>
                        <a:rPr lang="zh-CN" altLang="en-US" sz="1100" u="none" strike="noStrike" dirty="0" smtClean="0">
                          <a:solidFill>
                            <a:schemeClr val="tx1"/>
                          </a:solidFill>
                          <a:latin typeface="宋体" pitchFamily="2" charset="-122"/>
                          <a:ea typeface="宋体" pitchFamily="2" charset="-122"/>
                        </a:rPr>
                        <a:t>通知</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【2014】2</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kumimoji="0" lang="zh-CN" altLang="en-US" sz="1100" b="0" u="none" strike="noStrike" kern="1200" dirty="0" smtClean="0">
                          <a:solidFill>
                            <a:schemeClr val="tx1"/>
                          </a:solidFill>
                          <a:latin typeface="宋体" pitchFamily="2" charset="-122"/>
                          <a:ea typeface="宋体" pitchFamily="2" charset="-122"/>
                          <a:cs typeface="+mn-cs"/>
                        </a:rPr>
                        <a:t>其他以校资发形式发布的文件</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5" name="矩形 4"/>
          <p:cNvSpPr/>
          <p:nvPr/>
        </p:nvSpPr>
        <p:spPr>
          <a:xfrm>
            <a:off x="714375" y="6429375"/>
            <a:ext cx="8215313" cy="271463"/>
          </a:xfrm>
          <a:prstGeom prst="rect">
            <a:avLst/>
          </a:prstGeom>
        </p:spPr>
        <p:txBody>
          <a:bodyPr>
            <a:spAutoFit/>
          </a:bodyPr>
          <a:lstStyle/>
          <a:p>
            <a:pPr algn="ctr" fontAlgn="auto">
              <a:lnSpc>
                <a:spcPts val="1440"/>
              </a:lnSpc>
              <a:spcBef>
                <a:spcPts val="0"/>
              </a:spcBef>
              <a:spcAft>
                <a:spcPts val="0"/>
              </a:spcAft>
              <a:buSzPct val="95000"/>
              <a:defRPr/>
            </a:pPr>
            <a:r>
              <a:rPr lang="zh-CN" altLang="en-US" sz="1000" b="1" spc="300" dirty="0">
                <a:solidFill>
                  <a:srgbClr val="7030A0"/>
                </a:solidFill>
                <a:latin typeface="华文中宋" pitchFamily="2" charset="-122"/>
                <a:ea typeface="华文中宋" pitchFamily="2" charset="-122"/>
                <a:cs typeface="Times New Roman" pitchFamily="18" charset="0"/>
              </a:rPr>
              <a:t>文件下载地址：校园</a:t>
            </a:r>
            <a:r>
              <a:rPr lang="en-US" altLang="zh-CN" sz="1000" b="1" spc="300" dirty="0">
                <a:solidFill>
                  <a:srgbClr val="7030A0"/>
                </a:solidFill>
                <a:latin typeface="华文中宋" pitchFamily="2" charset="-122"/>
                <a:ea typeface="华文中宋" pitchFamily="2" charset="-122"/>
                <a:cs typeface="Times New Roman" pitchFamily="18" charset="0"/>
              </a:rPr>
              <a:t>OA—</a:t>
            </a:r>
            <a:r>
              <a:rPr lang="zh-CN" altLang="en-US" sz="1000" b="1" spc="300" dirty="0">
                <a:solidFill>
                  <a:srgbClr val="7030A0"/>
                </a:solidFill>
                <a:latin typeface="华文中宋" pitchFamily="2" charset="-122"/>
                <a:ea typeface="华文中宋" pitchFamily="2" charset="-122"/>
                <a:cs typeface="Times New Roman" pitchFamily="18" charset="0"/>
              </a:rPr>
              <a:t>资产管理处</a:t>
            </a:r>
            <a:r>
              <a:rPr lang="en-US" altLang="zh-CN" sz="1000" b="1" spc="300" dirty="0">
                <a:solidFill>
                  <a:srgbClr val="7030A0"/>
                </a:solidFill>
                <a:latin typeface="华文中宋" pitchFamily="2" charset="-122"/>
                <a:ea typeface="华文中宋" pitchFamily="2" charset="-122"/>
                <a:cs typeface="Times New Roman" pitchFamily="18" charset="0"/>
              </a:rPr>
              <a:t>—</a:t>
            </a:r>
            <a:r>
              <a:rPr lang="zh-CN" altLang="en-US" sz="1000" b="1" spc="300" dirty="0">
                <a:solidFill>
                  <a:srgbClr val="7030A0"/>
                </a:solidFill>
                <a:latin typeface="华文中宋" pitchFamily="2" charset="-122"/>
                <a:ea typeface="华文中宋" pitchFamily="2" charset="-122"/>
                <a:cs typeface="Times New Roman" pitchFamily="18" charset="0"/>
              </a:rPr>
              <a:t>规章制度</a:t>
            </a:r>
            <a:r>
              <a:rPr lang="en-US" altLang="zh-CN" sz="1000" b="1" spc="300" dirty="0">
                <a:solidFill>
                  <a:srgbClr val="7030A0"/>
                </a:solidFill>
                <a:latin typeface="华文中宋" pitchFamily="2" charset="-122"/>
                <a:ea typeface="华文中宋" pitchFamily="2" charset="-122"/>
                <a:cs typeface="Times New Roman" pitchFamily="18" charset="0"/>
              </a:rPr>
              <a:t>—</a:t>
            </a:r>
            <a:r>
              <a:rPr lang="zh-CN" altLang="en-US" sz="1000" b="1" spc="300" dirty="0">
                <a:solidFill>
                  <a:srgbClr val="7030A0"/>
                </a:solidFill>
                <a:latin typeface="华文中宋" pitchFamily="2" charset="-122"/>
                <a:ea typeface="华文中宋" pitchFamily="2" charset="-122"/>
                <a:cs typeface="Times New Roman" pitchFamily="18" charset="0"/>
              </a:rPr>
              <a:t>技术安全与环保</a:t>
            </a:r>
            <a:endParaRPr lang="en-US" altLang="zh-CN" sz="1000" b="1" spc="300" dirty="0">
              <a:solidFill>
                <a:srgbClr val="7030A0"/>
              </a:solidFill>
              <a:latin typeface="华文中宋" pitchFamily="2" charset="-122"/>
              <a:ea typeface="华文中宋" pitchFamily="2" charset="-122"/>
              <a:cs typeface="Times New Roman"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bwMode="auto">
          <a:xfrm>
            <a:off x="357188" y="1857375"/>
            <a:ext cx="8215312" cy="428625"/>
          </a:xfrm>
          <a:prstGeom prst="rect">
            <a:avLst/>
          </a:prstGeom>
          <a:noFill/>
          <a:ln w="9525">
            <a:noFill/>
            <a:miter lim="800000"/>
            <a:headEnd/>
            <a:tailEnd/>
          </a:ln>
        </p:spPr>
        <p:txBody>
          <a:bodyPr/>
          <a:lstStyle/>
          <a:p>
            <a:pPr marL="342900" indent="-342900" fontAlgn="auto">
              <a:spcBef>
                <a:spcPts val="1200"/>
              </a:spcBef>
              <a:spcAft>
                <a:spcPts val="0"/>
              </a:spcAft>
              <a:buClr>
                <a:srgbClr val="0BD0D9"/>
              </a:buClr>
              <a:buSzPct val="95000"/>
              <a:defRPr/>
            </a:pPr>
            <a:r>
              <a:rPr lang="en-US" altLang="zh-CN" b="1" dirty="0">
                <a:solidFill>
                  <a:srgbClr val="C00000"/>
                </a:solidFill>
                <a:latin typeface="华文中宋" pitchFamily="2" charset="-122"/>
                <a:ea typeface="华文中宋" pitchFamily="2" charset="-122"/>
                <a:cs typeface="Times New Roman" pitchFamily="18" charset="0"/>
              </a:rPr>
              <a:t>1.《</a:t>
            </a:r>
            <a:r>
              <a:rPr lang="zh-CN" altLang="en-US" b="1" dirty="0">
                <a:solidFill>
                  <a:srgbClr val="C00000"/>
                </a:solidFill>
                <a:latin typeface="华文中宋" pitchFamily="2" charset="-122"/>
                <a:ea typeface="华文中宋" pitchFamily="2" charset="-122"/>
                <a:cs typeface="Times New Roman" pitchFamily="18" charset="0"/>
              </a:rPr>
              <a:t>中华人民共和国安全生产法</a:t>
            </a:r>
            <a:r>
              <a:rPr lang="en-US" altLang="zh-CN" b="1" dirty="0">
                <a:solidFill>
                  <a:srgbClr val="C00000"/>
                </a:solidFill>
                <a:latin typeface="华文中宋" pitchFamily="2" charset="-122"/>
                <a:ea typeface="华文中宋" pitchFamily="2" charset="-122"/>
                <a:cs typeface="Times New Roman" pitchFamily="18" charset="0"/>
              </a:rPr>
              <a:t>》</a:t>
            </a:r>
          </a:p>
          <a:p>
            <a:pPr fontAlgn="auto">
              <a:spcBef>
                <a:spcPts val="1200"/>
              </a:spcBef>
              <a:spcAft>
                <a:spcPts val="0"/>
              </a:spcAft>
              <a:buClr>
                <a:srgbClr val="0BD0D9"/>
              </a:buClr>
              <a:buSzPct val="95000"/>
              <a:defRPr/>
            </a:pPr>
            <a:endParaRPr lang="en-US" altLang="zh-CN" dirty="0">
              <a:latin typeface="华文中宋" pitchFamily="2" charset="-122"/>
              <a:ea typeface="华文中宋" pitchFamily="2" charset="-122"/>
              <a:cs typeface="Times New Roman" pitchFamily="18" charset="0"/>
            </a:endParaRPr>
          </a:p>
          <a:p>
            <a:pPr marL="342900" indent="-342900" fontAlgn="auto">
              <a:spcBef>
                <a:spcPts val="1200"/>
              </a:spcBef>
              <a:spcAft>
                <a:spcPts val="0"/>
              </a:spcAft>
              <a:buClr>
                <a:srgbClr val="0BD0D9"/>
              </a:buClr>
              <a:buSzPct val="95000"/>
              <a:defRPr/>
            </a:pPr>
            <a:endParaRPr lang="zh-CN" altLang="en-US" dirty="0">
              <a:solidFill>
                <a:schemeClr val="tx1">
                  <a:lumMod val="85000"/>
                  <a:lumOff val="15000"/>
                </a:schemeClr>
              </a:solidFill>
              <a:effectLst>
                <a:outerShdw blurRad="38100" dist="38100" dir="2700000" algn="tl">
                  <a:srgbClr val="C0C0C0"/>
                </a:outerShdw>
              </a:effectLst>
              <a:latin typeface="华文中宋" pitchFamily="2" charset="-122"/>
              <a:ea typeface="华文中宋" pitchFamily="2" charset="-122"/>
            </a:endParaRPr>
          </a:p>
        </p:txBody>
      </p:sp>
      <p:sp>
        <p:nvSpPr>
          <p:cNvPr id="19459" name="灯片编号占位符 6"/>
          <p:cNvSpPr txBox="1">
            <a:spLocks/>
          </p:cNvSpPr>
          <p:nvPr/>
        </p:nvSpPr>
        <p:spPr bwMode="auto">
          <a:xfrm>
            <a:off x="8358188" y="6356350"/>
            <a:ext cx="762000" cy="365125"/>
          </a:xfrm>
          <a:prstGeom prst="rect">
            <a:avLst/>
          </a:prstGeom>
          <a:noFill/>
          <a:ln w="9525">
            <a:noFill/>
            <a:miter lim="800000"/>
            <a:headEnd/>
            <a:tailEnd/>
          </a:ln>
        </p:spPr>
        <p:txBody>
          <a:bodyPr lIns="45720" rIns="45720" anchor="ctr"/>
          <a:lstStyle/>
          <a:p>
            <a:pPr algn="ctr"/>
            <a:fld id="{E028134D-CC52-4E4A-9B1E-A4237A481CDD}" type="slidenum">
              <a:rPr lang="en-US" altLang="zh-CN" sz="1100">
                <a:ea typeface="黑体" pitchFamily="2" charset="-122"/>
                <a:cs typeface="Arial" pitchFamily="34" charset="0"/>
              </a:rPr>
              <a:pPr algn="ctr"/>
              <a:t>9</a:t>
            </a:fld>
            <a:endParaRPr lang="en-US" altLang="zh-CN" sz="1100">
              <a:ea typeface="黑体" pitchFamily="2" charset="-122"/>
              <a:cs typeface="Arial" pitchFamily="34" charset="0"/>
            </a:endParaRPr>
          </a:p>
        </p:txBody>
      </p:sp>
      <p:sp>
        <p:nvSpPr>
          <p:cNvPr id="9" name="AutoShape 34"/>
          <p:cNvSpPr>
            <a:spLocks noChangeArrowheads="1"/>
          </p:cNvSpPr>
          <p:nvPr/>
        </p:nvSpPr>
        <p:spPr bwMode="auto">
          <a:xfrm>
            <a:off x="0" y="1143000"/>
            <a:ext cx="6429375" cy="593725"/>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buFont typeface="Arial" pitchFamily="34" charset="0"/>
              <a:buNone/>
              <a:defRPr/>
            </a:pPr>
            <a:r>
              <a:rPr lang="zh-CN" altLang="en-US" sz="2800" dirty="0">
                <a:solidFill>
                  <a:srgbClr val="000000"/>
                </a:solidFill>
                <a:effectLst>
                  <a:outerShdw blurRad="38100" dist="38100" dir="2700000" algn="tl">
                    <a:srgbClr val="C0C0C0"/>
                  </a:outerShdw>
                </a:effectLst>
                <a:latin typeface="黑体" pitchFamily="2" charset="-122"/>
                <a:ea typeface="黑体" pitchFamily="2" charset="-122"/>
              </a:rPr>
              <a:t>（二）重点法律法规及政策介绍</a:t>
            </a:r>
          </a:p>
        </p:txBody>
      </p:sp>
      <p:sp>
        <p:nvSpPr>
          <p:cNvPr id="19461" name="矩形 11"/>
          <p:cNvSpPr>
            <a:spLocks noChangeArrowheads="1"/>
          </p:cNvSpPr>
          <p:nvPr/>
        </p:nvSpPr>
        <p:spPr bwMode="auto">
          <a:xfrm>
            <a:off x="285750" y="2286000"/>
            <a:ext cx="5929313" cy="923925"/>
          </a:xfrm>
          <a:prstGeom prst="rect">
            <a:avLst/>
          </a:prstGeom>
          <a:noFill/>
          <a:ln w="9525">
            <a:noFill/>
            <a:miter lim="800000"/>
            <a:headEnd/>
            <a:tailEnd/>
          </a:ln>
        </p:spPr>
        <p:txBody>
          <a:bodyPr>
            <a:spAutoFit/>
          </a:bodyPr>
          <a:lstStyle/>
          <a:p>
            <a:pPr algn="just">
              <a:spcBef>
                <a:spcPts val="1200"/>
              </a:spcBef>
              <a:buSzPct val="95000"/>
            </a:pPr>
            <a:r>
              <a:rPr lang="zh-CN" altLang="en-US" b="1">
                <a:latin typeface="华文中宋" pitchFamily="2" charset="-122"/>
                <a:ea typeface="华文中宋" pitchFamily="2" charset="-122"/>
                <a:cs typeface="Times New Roman" pitchFamily="18" charset="0"/>
              </a:rPr>
              <a:t>第</a:t>
            </a:r>
            <a:r>
              <a:rPr lang="en-US" altLang="zh-CN" b="1">
                <a:latin typeface="华文中宋" pitchFamily="2" charset="-122"/>
                <a:ea typeface="华文中宋" pitchFamily="2" charset="-122"/>
                <a:cs typeface="Times New Roman" pitchFamily="18" charset="0"/>
              </a:rPr>
              <a:t>14</a:t>
            </a:r>
            <a:r>
              <a:rPr lang="zh-CN" altLang="en-US" b="1">
                <a:latin typeface="华文中宋" pitchFamily="2" charset="-122"/>
                <a:ea typeface="华文中宋" pitchFamily="2" charset="-122"/>
                <a:cs typeface="Times New Roman" pitchFamily="18" charset="0"/>
              </a:rPr>
              <a:t>条  </a:t>
            </a:r>
            <a:r>
              <a:rPr lang="en-US" altLang="zh-CN">
                <a:solidFill>
                  <a:srgbClr val="0000FF"/>
                </a:solidFill>
                <a:latin typeface="华文中宋" pitchFamily="2" charset="-122"/>
                <a:ea typeface="华文中宋" pitchFamily="2" charset="-122"/>
                <a:cs typeface="Times New Roman" pitchFamily="18" charset="0"/>
              </a:rPr>
              <a:t>【</a:t>
            </a:r>
            <a:r>
              <a:rPr lang="zh-CN" altLang="en-US">
                <a:solidFill>
                  <a:srgbClr val="0000FF"/>
                </a:solidFill>
                <a:latin typeface="华文中宋" pitchFamily="2" charset="-122"/>
                <a:ea typeface="华文中宋" pitchFamily="2" charset="-122"/>
                <a:cs typeface="Times New Roman" pitchFamily="18" charset="0"/>
              </a:rPr>
              <a:t>安全事故责任追究制</a:t>
            </a:r>
            <a:r>
              <a:rPr lang="en-US" altLang="zh-CN">
                <a:solidFill>
                  <a:srgbClr val="0000FF"/>
                </a:solidFill>
                <a:latin typeface="华文中宋" pitchFamily="2" charset="-122"/>
                <a:ea typeface="华文中宋" pitchFamily="2" charset="-122"/>
                <a:cs typeface="Times New Roman" pitchFamily="18" charset="0"/>
              </a:rPr>
              <a:t>】</a:t>
            </a:r>
            <a:r>
              <a:rPr lang="zh-CN" altLang="en-US">
                <a:latin typeface="华文中宋" pitchFamily="2" charset="-122"/>
                <a:ea typeface="华文中宋" pitchFamily="2" charset="-122"/>
                <a:cs typeface="Times New Roman" pitchFamily="18" charset="0"/>
              </a:rPr>
              <a:t>国家实行生产安全事故责任追究制度，依照本法和有关法律、法规的规定，追究生产安全事故责任人员的法律责任。</a:t>
            </a:r>
            <a:endParaRPr lang="en-US" altLang="zh-CN">
              <a:latin typeface="华文中宋" pitchFamily="2" charset="-122"/>
              <a:ea typeface="华文中宋" pitchFamily="2" charset="-122"/>
              <a:cs typeface="Times New Roman" pitchFamily="18" charset="0"/>
            </a:endParaRPr>
          </a:p>
        </p:txBody>
      </p:sp>
      <p:pic>
        <p:nvPicPr>
          <p:cNvPr id="19462" name="Picture 2"/>
          <p:cNvPicPr>
            <a:picLocks noChangeAspect="1" noChangeArrowheads="1"/>
          </p:cNvPicPr>
          <p:nvPr/>
        </p:nvPicPr>
        <p:blipFill>
          <a:blip r:embed="rId2"/>
          <a:srcRect/>
          <a:stretch>
            <a:fillRect/>
          </a:stretch>
        </p:blipFill>
        <p:spPr bwMode="auto">
          <a:xfrm>
            <a:off x="6286500" y="2214563"/>
            <a:ext cx="2143125" cy="2143125"/>
          </a:xfrm>
          <a:prstGeom prst="rect">
            <a:avLst/>
          </a:prstGeom>
          <a:noFill/>
          <a:ln w="9525">
            <a:noFill/>
            <a:miter lim="800000"/>
            <a:headEnd/>
            <a:tailEnd/>
          </a:ln>
        </p:spPr>
      </p:pic>
      <p:sp>
        <p:nvSpPr>
          <p:cNvPr id="19463" name="矩形 12"/>
          <p:cNvSpPr>
            <a:spLocks noChangeArrowheads="1"/>
          </p:cNvSpPr>
          <p:nvPr/>
        </p:nvSpPr>
        <p:spPr bwMode="auto">
          <a:xfrm>
            <a:off x="285750" y="3214688"/>
            <a:ext cx="5857875" cy="1230312"/>
          </a:xfrm>
          <a:prstGeom prst="rect">
            <a:avLst/>
          </a:prstGeom>
          <a:noFill/>
          <a:ln w="9525">
            <a:noFill/>
            <a:miter lim="800000"/>
            <a:headEnd/>
            <a:tailEnd/>
          </a:ln>
        </p:spPr>
        <p:txBody>
          <a:bodyPr>
            <a:spAutoFit/>
          </a:bodyPr>
          <a:lstStyle/>
          <a:p>
            <a:pPr algn="just"/>
            <a:r>
              <a:rPr lang="zh-CN" altLang="en-US">
                <a:solidFill>
                  <a:srgbClr val="000000"/>
                </a:solidFill>
                <a:latin typeface="华文中宋" pitchFamily="2" charset="-122"/>
                <a:ea typeface="华文中宋" pitchFamily="2" charset="-122"/>
                <a:cs typeface="Times New Roman" pitchFamily="18" charset="0"/>
              </a:rPr>
              <a:t>     </a:t>
            </a:r>
            <a:r>
              <a:rPr lang="zh-CN" altLang="en-US" sz="1400" i="1">
                <a:solidFill>
                  <a:srgbClr val="000000"/>
                </a:solidFill>
                <a:latin typeface="华文中宋" pitchFamily="2" charset="-122"/>
                <a:ea typeface="华文中宋" pitchFamily="2" charset="-122"/>
                <a:cs typeface="Times New Roman" pitchFamily="18" charset="0"/>
              </a:rPr>
              <a:t>刑法第</a:t>
            </a:r>
            <a:r>
              <a:rPr lang="en-US" altLang="zh-CN" sz="1400" i="1">
                <a:solidFill>
                  <a:srgbClr val="000000"/>
                </a:solidFill>
                <a:latin typeface="华文中宋" pitchFamily="2" charset="-122"/>
                <a:ea typeface="华文中宋" pitchFamily="2" charset="-122"/>
                <a:cs typeface="Times New Roman" pitchFamily="18" charset="0"/>
              </a:rPr>
              <a:t>134</a:t>
            </a:r>
            <a:r>
              <a:rPr lang="zh-CN" altLang="en-US" sz="1400" i="1">
                <a:solidFill>
                  <a:srgbClr val="000000"/>
                </a:solidFill>
                <a:latin typeface="华文中宋" pitchFamily="2" charset="-122"/>
                <a:ea typeface="华文中宋" pitchFamily="2" charset="-122"/>
                <a:cs typeface="Times New Roman" pitchFamily="18" charset="0"/>
              </a:rPr>
              <a:t>条</a:t>
            </a:r>
            <a:r>
              <a:rPr lang="en-US" altLang="zh-CN" sz="1400" i="1">
                <a:solidFill>
                  <a:srgbClr val="0000FF"/>
                </a:solidFill>
                <a:latin typeface="华文中宋" pitchFamily="2" charset="-122"/>
                <a:ea typeface="华文中宋" pitchFamily="2" charset="-122"/>
                <a:cs typeface="Times New Roman" pitchFamily="18" charset="0"/>
              </a:rPr>
              <a:t>【</a:t>
            </a:r>
            <a:r>
              <a:rPr lang="zh-CN" altLang="en-US" sz="1400" i="1">
                <a:solidFill>
                  <a:srgbClr val="0000FF"/>
                </a:solidFill>
                <a:latin typeface="华文中宋" pitchFamily="2" charset="-122"/>
                <a:ea typeface="华文中宋" pitchFamily="2" charset="-122"/>
                <a:cs typeface="Times New Roman" pitchFamily="18" charset="0"/>
              </a:rPr>
              <a:t>重大责任事故罪</a:t>
            </a:r>
            <a:r>
              <a:rPr lang="en-US" altLang="zh-CN" sz="1400" i="1">
                <a:solidFill>
                  <a:srgbClr val="0000FF"/>
                </a:solidFill>
                <a:latin typeface="华文中宋" pitchFamily="2" charset="-122"/>
                <a:ea typeface="华文中宋" pitchFamily="2" charset="-122"/>
                <a:cs typeface="Times New Roman" pitchFamily="18" charset="0"/>
              </a:rPr>
              <a:t>】</a:t>
            </a:r>
            <a:r>
              <a:rPr lang="zh-CN" altLang="en-US" sz="1400" i="1">
                <a:solidFill>
                  <a:srgbClr val="000000"/>
                </a:solidFill>
                <a:latin typeface="华文中宋" pitchFamily="2" charset="-122"/>
                <a:ea typeface="华文中宋" pitchFamily="2" charset="-122"/>
                <a:cs typeface="Times New Roman" pitchFamily="18" charset="0"/>
              </a:rPr>
              <a:t>：</a:t>
            </a:r>
            <a:r>
              <a:rPr lang="zh-CN" altLang="en-US" sz="1400" i="1">
                <a:latin typeface="华文中宋" pitchFamily="2" charset="-122"/>
                <a:ea typeface="华文中宋" pitchFamily="2" charset="-122"/>
                <a:cs typeface="Times New Roman" pitchFamily="18" charset="0"/>
              </a:rPr>
              <a:t>在生产、作业中违反有关安全管理的规定，因而发生重大伤亡事故或者造成其他严重后果的，处</a:t>
            </a:r>
            <a:r>
              <a:rPr lang="en-US" altLang="zh-CN" sz="1400" i="1">
                <a:latin typeface="华文中宋" pitchFamily="2" charset="-122"/>
                <a:ea typeface="华文中宋" pitchFamily="2" charset="-122"/>
                <a:cs typeface="Times New Roman" pitchFamily="18" charset="0"/>
              </a:rPr>
              <a:t>3</a:t>
            </a:r>
            <a:r>
              <a:rPr lang="zh-CN" altLang="en-US" sz="1400" i="1">
                <a:latin typeface="华文中宋" pitchFamily="2" charset="-122"/>
                <a:ea typeface="华文中宋" pitchFamily="2" charset="-122"/>
                <a:cs typeface="Times New Roman" pitchFamily="18" charset="0"/>
              </a:rPr>
              <a:t>年以下有期徒刑或者拘役；</a:t>
            </a:r>
            <a:r>
              <a:rPr lang="zh-CN" altLang="en-US" sz="1400" i="1">
                <a:solidFill>
                  <a:srgbClr val="000000"/>
                </a:solidFill>
                <a:latin typeface="华文中宋" pitchFamily="2" charset="-122"/>
                <a:ea typeface="华文中宋" pitchFamily="2" charset="-122"/>
                <a:cs typeface="Times New Roman" pitchFamily="18" charset="0"/>
              </a:rPr>
              <a:t>情节特别恶劣的，处</a:t>
            </a:r>
            <a:r>
              <a:rPr lang="en-US" altLang="zh-CN" sz="1400" i="1">
                <a:solidFill>
                  <a:srgbClr val="000000"/>
                </a:solidFill>
                <a:latin typeface="华文中宋" pitchFamily="2" charset="-122"/>
                <a:ea typeface="华文中宋" pitchFamily="2" charset="-122"/>
                <a:cs typeface="Times New Roman" pitchFamily="18" charset="0"/>
              </a:rPr>
              <a:t>3</a:t>
            </a:r>
            <a:r>
              <a:rPr lang="zh-CN" altLang="en-US" sz="1400" i="1">
                <a:solidFill>
                  <a:srgbClr val="000000"/>
                </a:solidFill>
                <a:latin typeface="华文中宋" pitchFamily="2" charset="-122"/>
                <a:ea typeface="华文中宋" pitchFamily="2" charset="-122"/>
                <a:cs typeface="Times New Roman" pitchFamily="18" charset="0"/>
              </a:rPr>
              <a:t>年以上</a:t>
            </a:r>
            <a:r>
              <a:rPr lang="en-US" altLang="zh-CN" sz="1400" i="1">
                <a:solidFill>
                  <a:srgbClr val="000000"/>
                </a:solidFill>
                <a:latin typeface="华文中宋" pitchFamily="2" charset="-122"/>
                <a:ea typeface="华文中宋" pitchFamily="2" charset="-122"/>
                <a:cs typeface="Times New Roman" pitchFamily="18" charset="0"/>
              </a:rPr>
              <a:t>7</a:t>
            </a:r>
            <a:r>
              <a:rPr lang="zh-CN" altLang="en-US" sz="1400" i="1">
                <a:solidFill>
                  <a:srgbClr val="000000"/>
                </a:solidFill>
                <a:latin typeface="华文中宋" pitchFamily="2" charset="-122"/>
                <a:ea typeface="华文中宋" pitchFamily="2" charset="-122"/>
                <a:cs typeface="Times New Roman" pitchFamily="18" charset="0"/>
              </a:rPr>
              <a:t>年以下有期徒刑。强令他人违章冒险作业，因而发生重大伤亡事故或者造成其他严重后果的，处</a:t>
            </a:r>
            <a:r>
              <a:rPr lang="en-US" altLang="zh-CN" sz="1400" i="1">
                <a:solidFill>
                  <a:srgbClr val="000000"/>
                </a:solidFill>
                <a:latin typeface="华文中宋" pitchFamily="2" charset="-122"/>
                <a:ea typeface="华文中宋" pitchFamily="2" charset="-122"/>
                <a:cs typeface="Times New Roman" pitchFamily="18" charset="0"/>
              </a:rPr>
              <a:t>5</a:t>
            </a:r>
            <a:r>
              <a:rPr lang="zh-CN" altLang="en-US" sz="1400" i="1">
                <a:solidFill>
                  <a:srgbClr val="000000"/>
                </a:solidFill>
                <a:latin typeface="华文中宋" pitchFamily="2" charset="-122"/>
                <a:ea typeface="华文中宋" pitchFamily="2" charset="-122"/>
                <a:cs typeface="Times New Roman" pitchFamily="18" charset="0"/>
              </a:rPr>
              <a:t>年以下有期徒刑或者拘役；情节特别恶劣的，处</a:t>
            </a:r>
            <a:r>
              <a:rPr lang="en-US" altLang="zh-CN" sz="1400" i="1">
                <a:solidFill>
                  <a:srgbClr val="000000"/>
                </a:solidFill>
                <a:latin typeface="华文中宋" pitchFamily="2" charset="-122"/>
                <a:ea typeface="华文中宋" pitchFamily="2" charset="-122"/>
                <a:cs typeface="Times New Roman" pitchFamily="18" charset="0"/>
              </a:rPr>
              <a:t>5</a:t>
            </a:r>
            <a:r>
              <a:rPr lang="zh-CN" altLang="en-US" sz="1400" i="1">
                <a:solidFill>
                  <a:srgbClr val="000000"/>
                </a:solidFill>
                <a:latin typeface="华文中宋" pitchFamily="2" charset="-122"/>
                <a:ea typeface="华文中宋" pitchFamily="2" charset="-122"/>
                <a:cs typeface="Times New Roman" pitchFamily="18" charset="0"/>
              </a:rPr>
              <a:t>年以上有期徒刑。</a:t>
            </a:r>
            <a:endParaRPr lang="zh-CN" altLang="en-US" sz="1400" i="1">
              <a:latin typeface="Franklin Gothic Book" pitchFamily="34" charset="0"/>
              <a:ea typeface="华文中宋" pitchFamily="2" charset="-122"/>
              <a:cs typeface="Times New Roman" pitchFamily="18" charset="0"/>
            </a:endParaRPr>
          </a:p>
        </p:txBody>
      </p:sp>
      <p:sp>
        <p:nvSpPr>
          <p:cNvPr id="19464" name="矩形 13"/>
          <p:cNvSpPr>
            <a:spLocks noChangeArrowheads="1"/>
          </p:cNvSpPr>
          <p:nvPr/>
        </p:nvSpPr>
        <p:spPr bwMode="auto">
          <a:xfrm>
            <a:off x="285750" y="4521200"/>
            <a:ext cx="6000750" cy="923925"/>
          </a:xfrm>
          <a:prstGeom prst="rect">
            <a:avLst/>
          </a:prstGeom>
          <a:noFill/>
          <a:ln w="9525">
            <a:noFill/>
            <a:miter lim="800000"/>
            <a:headEnd/>
            <a:tailEnd/>
          </a:ln>
        </p:spPr>
        <p:txBody>
          <a:bodyPr>
            <a:spAutoFit/>
          </a:bodyPr>
          <a:lstStyle/>
          <a:p>
            <a:pPr algn="just">
              <a:spcBef>
                <a:spcPts val="1200"/>
              </a:spcBef>
              <a:buSzPct val="95000"/>
            </a:pPr>
            <a:r>
              <a:rPr lang="zh-CN" altLang="en-US" b="1">
                <a:latin typeface="华文中宋" pitchFamily="2" charset="-122"/>
                <a:ea typeface="华文中宋" pitchFamily="2" charset="-122"/>
                <a:cs typeface="Times New Roman" pitchFamily="18" charset="0"/>
              </a:rPr>
              <a:t>第</a:t>
            </a:r>
            <a:r>
              <a:rPr lang="en-US" altLang="zh-CN" b="1">
                <a:latin typeface="华文中宋" pitchFamily="2" charset="-122"/>
                <a:ea typeface="华文中宋" pitchFamily="2" charset="-122"/>
                <a:cs typeface="Times New Roman" pitchFamily="18" charset="0"/>
              </a:rPr>
              <a:t>54</a:t>
            </a:r>
            <a:r>
              <a:rPr lang="zh-CN" altLang="en-US" b="1">
                <a:latin typeface="华文中宋" pitchFamily="2" charset="-122"/>
                <a:ea typeface="华文中宋" pitchFamily="2" charset="-122"/>
                <a:cs typeface="Times New Roman" pitchFamily="18" charset="0"/>
              </a:rPr>
              <a:t>条  </a:t>
            </a:r>
            <a:r>
              <a:rPr lang="en-US" altLang="zh-CN">
                <a:solidFill>
                  <a:srgbClr val="0000FF"/>
                </a:solidFill>
                <a:latin typeface="华文中宋" pitchFamily="2" charset="-122"/>
                <a:ea typeface="华文中宋" pitchFamily="2" charset="-122"/>
                <a:cs typeface="Times New Roman" pitchFamily="18" charset="0"/>
              </a:rPr>
              <a:t>【</a:t>
            </a:r>
            <a:r>
              <a:rPr lang="zh-CN" altLang="en-US">
                <a:solidFill>
                  <a:srgbClr val="0000FF"/>
                </a:solidFill>
                <a:latin typeface="华文中宋" pitchFamily="2" charset="-122"/>
                <a:ea typeface="华文中宋" pitchFamily="2" charset="-122"/>
                <a:cs typeface="Times New Roman" pitchFamily="18" charset="0"/>
              </a:rPr>
              <a:t>遵守制度及佩戴防护用品义务</a:t>
            </a:r>
            <a:r>
              <a:rPr lang="en-US" altLang="zh-CN">
                <a:solidFill>
                  <a:srgbClr val="0000FF"/>
                </a:solidFill>
                <a:latin typeface="华文中宋" pitchFamily="2" charset="-122"/>
                <a:ea typeface="华文中宋" pitchFamily="2" charset="-122"/>
                <a:cs typeface="Times New Roman" pitchFamily="18" charset="0"/>
              </a:rPr>
              <a:t>】</a:t>
            </a:r>
            <a:r>
              <a:rPr lang="zh-CN" altLang="en-US">
                <a:latin typeface="华文中宋" pitchFamily="2" charset="-122"/>
                <a:ea typeface="华文中宋" pitchFamily="2" charset="-122"/>
                <a:cs typeface="Times New Roman" pitchFamily="18" charset="0"/>
              </a:rPr>
              <a:t>从业人员在作业过程中，应当严格遵守本单位的安全生产规章制度和操作规程，服从管理，正确佩戴和使用劳动防护用品。</a:t>
            </a:r>
          </a:p>
        </p:txBody>
      </p:sp>
      <p:sp>
        <p:nvSpPr>
          <p:cNvPr id="19465" name="矩形 14"/>
          <p:cNvSpPr>
            <a:spLocks noChangeArrowheads="1"/>
          </p:cNvSpPr>
          <p:nvPr/>
        </p:nvSpPr>
        <p:spPr bwMode="auto">
          <a:xfrm>
            <a:off x="285750" y="5572125"/>
            <a:ext cx="5929313" cy="923925"/>
          </a:xfrm>
          <a:prstGeom prst="rect">
            <a:avLst/>
          </a:prstGeom>
          <a:noFill/>
          <a:ln w="9525">
            <a:noFill/>
            <a:miter lim="800000"/>
            <a:headEnd/>
            <a:tailEnd/>
          </a:ln>
        </p:spPr>
        <p:txBody>
          <a:bodyPr>
            <a:spAutoFit/>
          </a:bodyPr>
          <a:lstStyle/>
          <a:p>
            <a:pPr algn="just">
              <a:spcBef>
                <a:spcPts val="1200"/>
              </a:spcBef>
              <a:buSzPct val="95000"/>
            </a:pPr>
            <a:r>
              <a:rPr lang="zh-CN" altLang="en-US" b="1">
                <a:solidFill>
                  <a:srgbClr val="000000"/>
                </a:solidFill>
                <a:latin typeface="华文中宋" pitchFamily="2" charset="-122"/>
                <a:ea typeface="华文中宋" pitchFamily="2" charset="-122"/>
                <a:cs typeface="Times New Roman" pitchFamily="18" charset="0"/>
              </a:rPr>
              <a:t>第</a:t>
            </a:r>
            <a:r>
              <a:rPr lang="en-US" altLang="zh-CN" b="1">
                <a:solidFill>
                  <a:srgbClr val="000000"/>
                </a:solidFill>
                <a:latin typeface="华文中宋" pitchFamily="2" charset="-122"/>
                <a:ea typeface="华文中宋" pitchFamily="2" charset="-122"/>
                <a:cs typeface="Times New Roman" pitchFamily="18" charset="0"/>
              </a:rPr>
              <a:t>55</a:t>
            </a:r>
            <a:r>
              <a:rPr lang="zh-CN" altLang="en-US" b="1">
                <a:solidFill>
                  <a:srgbClr val="000000"/>
                </a:solidFill>
                <a:latin typeface="华文中宋" pitchFamily="2" charset="-122"/>
                <a:ea typeface="华文中宋" pitchFamily="2" charset="-122"/>
                <a:cs typeface="Times New Roman" pitchFamily="18" charset="0"/>
              </a:rPr>
              <a:t>条  </a:t>
            </a:r>
            <a:r>
              <a:rPr lang="en-US" altLang="zh-CN">
                <a:solidFill>
                  <a:srgbClr val="0000FF"/>
                </a:solidFill>
                <a:latin typeface="华文中宋" pitchFamily="2" charset="-122"/>
                <a:ea typeface="华文中宋" pitchFamily="2" charset="-122"/>
                <a:cs typeface="Times New Roman" pitchFamily="18" charset="0"/>
              </a:rPr>
              <a:t>【</a:t>
            </a:r>
            <a:r>
              <a:rPr lang="zh-CN" altLang="en-US">
                <a:solidFill>
                  <a:srgbClr val="0000FF"/>
                </a:solidFill>
                <a:latin typeface="华文中宋" pitchFamily="2" charset="-122"/>
                <a:ea typeface="华文中宋" pitchFamily="2" charset="-122"/>
                <a:cs typeface="Times New Roman" pitchFamily="18" charset="0"/>
              </a:rPr>
              <a:t>接受安全教育培训义务</a:t>
            </a:r>
            <a:r>
              <a:rPr lang="en-US" altLang="zh-CN">
                <a:solidFill>
                  <a:srgbClr val="0000FF"/>
                </a:solidFill>
                <a:latin typeface="华文中宋" pitchFamily="2" charset="-122"/>
                <a:ea typeface="华文中宋" pitchFamily="2" charset="-122"/>
                <a:cs typeface="Times New Roman" pitchFamily="18" charset="0"/>
              </a:rPr>
              <a:t>】</a:t>
            </a:r>
            <a:r>
              <a:rPr lang="zh-CN" altLang="en-US">
                <a:solidFill>
                  <a:srgbClr val="000000"/>
                </a:solidFill>
                <a:latin typeface="华文中宋" pitchFamily="2" charset="-122"/>
                <a:ea typeface="华文中宋" pitchFamily="2" charset="-122"/>
                <a:cs typeface="Times New Roman" pitchFamily="18" charset="0"/>
              </a:rPr>
              <a:t>从业人员应当接受安全生产教育和培训，掌握本职工作所需的安全生产知识，提高安全生产技能，增强事故预防和应急处理能力。</a:t>
            </a:r>
          </a:p>
        </p:txBody>
      </p:sp>
      <p:pic>
        <p:nvPicPr>
          <p:cNvPr id="19466" name="Picture 4" descr="C:\Documents and Settings\viper\桌面\画说安全生产法\21.gif"/>
          <p:cNvPicPr>
            <a:picLocks noChangeAspect="1" noChangeArrowheads="1"/>
          </p:cNvPicPr>
          <p:nvPr/>
        </p:nvPicPr>
        <p:blipFill>
          <a:blip r:embed="rId3"/>
          <a:srcRect/>
          <a:stretch>
            <a:fillRect/>
          </a:stretch>
        </p:blipFill>
        <p:spPr bwMode="auto">
          <a:xfrm>
            <a:off x="6286500" y="4572000"/>
            <a:ext cx="2198688" cy="2043113"/>
          </a:xfrm>
          <a:prstGeom prst="rect">
            <a:avLst/>
          </a:prstGeom>
          <a:noFill/>
          <a:ln w="9525">
            <a:noFill/>
            <a:miter lim="800000"/>
            <a:headEnd/>
            <a:tailEnd/>
          </a:ln>
        </p:spPr>
      </p:pic>
      <p:sp>
        <p:nvSpPr>
          <p:cNvPr id="17"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一、国家相关法律法规及政策</a:t>
            </a: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ACF46264-273A-47B3-A2D2-09D92C8518DB}" type="slidenum">
              <a:rPr lang="en-US" altLang="zh-CN" smtClean="0">
                <a:solidFill>
                  <a:schemeClr val="tx1"/>
                </a:solidFill>
                <a:latin typeface="Arial" pitchFamily="34" charset="0"/>
                <a:cs typeface="Arial" pitchFamily="34" charset="0"/>
              </a:rPr>
              <a:pPr fontAlgn="base">
                <a:spcBef>
                  <a:spcPct val="0"/>
                </a:spcBef>
                <a:spcAft>
                  <a:spcPct val="0"/>
                </a:spcAft>
                <a:defRPr/>
              </a:pPr>
              <a:t>90</a:t>
            </a:fld>
            <a:endParaRPr lang="en-US" altLang="zh-CN" smtClean="0">
              <a:solidFill>
                <a:schemeClr val="tx1"/>
              </a:solidFill>
              <a:latin typeface="Arial" pitchFamily="34" charset="0"/>
              <a:cs typeface="Arial" pitchFamily="34" charset="0"/>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grpSp>
        <p:nvGrpSpPr>
          <p:cNvPr id="97284" name="组合 47"/>
          <p:cNvGrpSpPr>
            <a:grpSpLocks/>
          </p:cNvGrpSpPr>
          <p:nvPr/>
        </p:nvGrpSpPr>
        <p:grpSpPr bwMode="auto">
          <a:xfrm>
            <a:off x="142875" y="2357438"/>
            <a:ext cx="5643563" cy="4286250"/>
            <a:chOff x="142844" y="1857364"/>
            <a:chExt cx="5643602" cy="4857784"/>
          </a:xfrm>
        </p:grpSpPr>
        <p:grpSp>
          <p:nvGrpSpPr>
            <p:cNvPr id="97289" name="Group 74"/>
            <p:cNvGrpSpPr>
              <a:grpSpLocks/>
            </p:cNvGrpSpPr>
            <p:nvPr/>
          </p:nvGrpSpPr>
          <p:grpSpPr bwMode="auto">
            <a:xfrm>
              <a:off x="142844" y="1857364"/>
              <a:ext cx="5643602" cy="4857784"/>
              <a:chOff x="-46" y="863"/>
              <a:chExt cx="9621" cy="8867"/>
            </a:xfrm>
          </p:grpSpPr>
          <p:sp>
            <p:nvSpPr>
              <p:cNvPr id="1369" name="AutoShape 75"/>
              <p:cNvSpPr>
                <a:spLocks noChangeArrowheads="1"/>
              </p:cNvSpPr>
              <p:nvPr/>
            </p:nvSpPr>
            <p:spPr bwMode="auto">
              <a:xfrm>
                <a:off x="1050" y="2272"/>
                <a:ext cx="6942" cy="542"/>
              </a:xfrm>
              <a:prstGeom prst="flowChartProcess">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填写</a:t>
                </a:r>
                <a:r>
                  <a:rPr lang="en-US" altLang="zh-CN" sz="1200" dirty="0">
                    <a:solidFill>
                      <a:schemeClr val="tx1"/>
                    </a:solidFill>
                    <a:latin typeface="Calibri" pitchFamily="34" charset="0"/>
                    <a:ea typeface="宋体" pitchFamily="2" charset="-122"/>
                  </a:rPr>
                  <a:t>《</a:t>
                </a:r>
                <a:r>
                  <a:rPr lang="zh-CN" altLang="en-US" sz="1200" dirty="0">
                    <a:solidFill>
                      <a:schemeClr val="tx1"/>
                    </a:solidFill>
                    <a:latin typeface="Calibri" pitchFamily="34" charset="0"/>
                    <a:ea typeface="宋体" pitchFamily="2" charset="-122"/>
                  </a:rPr>
                  <a:t>北京科技大学危险化学品领用申请表</a:t>
                </a:r>
                <a:r>
                  <a:rPr lang="en-US" altLang="zh-CN" sz="1200" dirty="0">
                    <a:solidFill>
                      <a:schemeClr val="tx1"/>
                    </a:solidFill>
                    <a:latin typeface="Calibri" pitchFamily="34" charset="0"/>
                    <a:ea typeface="宋体" pitchFamily="2" charset="-122"/>
                  </a:rPr>
                  <a:t>》</a:t>
                </a:r>
                <a:r>
                  <a:rPr lang="zh-CN" altLang="en-US" sz="1200" dirty="0">
                    <a:solidFill>
                      <a:schemeClr val="tx1"/>
                    </a:solidFill>
                    <a:latin typeface="Calibri" pitchFamily="34" charset="0"/>
                    <a:ea typeface="宋体" pitchFamily="2" charset="-122"/>
                  </a:rPr>
                  <a:t>（一式四份）</a:t>
                </a:r>
                <a:endParaRPr lang="zh-CN" sz="1200" dirty="0">
                  <a:solidFill>
                    <a:schemeClr val="tx1"/>
                  </a:solidFill>
                  <a:latin typeface="Arial" pitchFamily="34" charset="0"/>
                  <a:ea typeface="宋体" pitchFamily="2" charset="-122"/>
                </a:endParaRPr>
              </a:p>
            </p:txBody>
          </p:sp>
          <p:sp>
            <p:nvSpPr>
              <p:cNvPr id="1370" name="Rectangle 76"/>
              <p:cNvSpPr>
                <a:spLocks noChangeArrowheads="1"/>
              </p:cNvSpPr>
              <p:nvPr/>
            </p:nvSpPr>
            <p:spPr bwMode="auto">
              <a:xfrm>
                <a:off x="2268" y="3497"/>
                <a:ext cx="4628" cy="496"/>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指导老师同意、院系负责人审批签字</a:t>
                </a:r>
                <a:endParaRPr lang="zh-CN" sz="1200" dirty="0">
                  <a:solidFill>
                    <a:schemeClr val="tx1"/>
                  </a:solidFill>
                  <a:latin typeface="Arial" pitchFamily="34" charset="0"/>
                  <a:ea typeface="宋体" pitchFamily="2" charset="-122"/>
                </a:endParaRPr>
              </a:p>
            </p:txBody>
          </p:sp>
          <p:sp>
            <p:nvSpPr>
              <p:cNvPr id="1371" name="Rectangle 77"/>
              <p:cNvSpPr>
                <a:spLocks noChangeArrowheads="1"/>
              </p:cNvSpPr>
              <p:nvPr/>
            </p:nvSpPr>
            <p:spPr bwMode="auto">
              <a:xfrm rot="10800000" flipV="1">
                <a:off x="2341" y="6686"/>
                <a:ext cx="4555" cy="56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后勤集团经营管理部出具购买介绍信</a:t>
                </a:r>
                <a:endParaRPr lang="zh-CN" sz="1200" dirty="0">
                  <a:solidFill>
                    <a:schemeClr val="tx1"/>
                  </a:solidFill>
                  <a:latin typeface="Arial" pitchFamily="34" charset="0"/>
                  <a:ea typeface="宋体" pitchFamily="2" charset="-122"/>
                </a:endParaRPr>
              </a:p>
            </p:txBody>
          </p:sp>
          <p:sp>
            <p:nvSpPr>
              <p:cNvPr id="1372" name="Oval 78"/>
              <p:cNvSpPr>
                <a:spLocks noChangeArrowheads="1"/>
              </p:cNvSpPr>
              <p:nvPr/>
            </p:nvSpPr>
            <p:spPr bwMode="auto">
              <a:xfrm>
                <a:off x="2755" y="9191"/>
                <a:ext cx="3532" cy="539"/>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履行财务手续</a:t>
                </a:r>
                <a:endParaRPr lang="zh-CN" sz="1200" dirty="0">
                  <a:solidFill>
                    <a:schemeClr val="tx1"/>
                  </a:solidFill>
                  <a:latin typeface="Arial" pitchFamily="34" charset="0"/>
                  <a:ea typeface="宋体" pitchFamily="2" charset="-122"/>
                </a:endParaRPr>
              </a:p>
            </p:txBody>
          </p:sp>
          <p:sp>
            <p:nvSpPr>
              <p:cNvPr id="1373" name="Rectangle 79"/>
              <p:cNvSpPr>
                <a:spLocks noChangeArrowheads="1"/>
              </p:cNvSpPr>
              <p:nvPr/>
            </p:nvSpPr>
            <p:spPr bwMode="auto">
              <a:xfrm>
                <a:off x="2341" y="4466"/>
                <a:ext cx="4360" cy="512"/>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sz="1200">
                    <a:solidFill>
                      <a:schemeClr val="tx1"/>
                    </a:solidFill>
                    <a:latin typeface="Calibri" pitchFamily="34" charset="0"/>
                    <a:ea typeface="宋体" pitchFamily="2" charset="-122"/>
                  </a:rPr>
                  <a:t>资产管理处、保卫保密处审批备案</a:t>
                </a:r>
                <a:endParaRPr lang="zh-CN" sz="1200">
                  <a:solidFill>
                    <a:schemeClr val="tx1"/>
                  </a:solidFill>
                  <a:latin typeface="Arial" pitchFamily="34" charset="0"/>
                  <a:ea typeface="宋体" pitchFamily="2" charset="-122"/>
                </a:endParaRPr>
              </a:p>
            </p:txBody>
          </p:sp>
          <p:cxnSp>
            <p:nvCxnSpPr>
              <p:cNvPr id="1374" name="AutoShape 80"/>
              <p:cNvCxnSpPr>
                <a:cxnSpLocks noChangeShapeType="1"/>
              </p:cNvCxnSpPr>
              <p:nvPr/>
            </p:nvCxnSpPr>
            <p:spPr bwMode="auto">
              <a:xfrm>
                <a:off x="4384" y="2814"/>
                <a:ext cx="11" cy="683"/>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cxnSp>
            <p:nvCxnSpPr>
              <p:cNvPr id="1375" name="AutoShape 81"/>
              <p:cNvCxnSpPr>
                <a:cxnSpLocks noChangeShapeType="1"/>
              </p:cNvCxnSpPr>
              <p:nvPr/>
            </p:nvCxnSpPr>
            <p:spPr bwMode="auto">
              <a:xfrm>
                <a:off x="4384" y="3970"/>
                <a:ext cx="0" cy="496"/>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sp>
            <p:nvSpPr>
              <p:cNvPr id="1376" name="AutoShape 82"/>
              <p:cNvSpPr>
                <a:spLocks noChangeArrowheads="1"/>
              </p:cNvSpPr>
              <p:nvPr/>
            </p:nvSpPr>
            <p:spPr bwMode="auto">
              <a:xfrm>
                <a:off x="1415" y="863"/>
                <a:ext cx="5797" cy="539"/>
              </a:xfrm>
              <a:prstGeom prst="flowChartProcess">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sz="1200" dirty="0">
                    <a:solidFill>
                      <a:schemeClr val="tx1"/>
                    </a:solidFill>
                    <a:latin typeface="宋体" pitchFamily="2" charset="-122"/>
                    <a:ea typeface="宋体" pitchFamily="2" charset="-122"/>
                  </a:rPr>
                  <a:t>根据</a:t>
                </a:r>
                <a:r>
                  <a:rPr lang="en-US" altLang="zh-CN" sz="1200" dirty="0">
                    <a:solidFill>
                      <a:schemeClr val="tx1"/>
                    </a:solidFill>
                    <a:latin typeface="宋体" pitchFamily="2" charset="-122"/>
                    <a:ea typeface="宋体" pitchFamily="2" charset="-122"/>
                  </a:rPr>
                  <a:t>《</a:t>
                </a:r>
                <a:r>
                  <a:rPr lang="zh-CN" altLang="en-US" sz="1200" dirty="0">
                    <a:solidFill>
                      <a:schemeClr val="tx1"/>
                    </a:solidFill>
                    <a:latin typeface="宋体" pitchFamily="2" charset="-122"/>
                    <a:ea typeface="宋体" pitchFamily="2" charset="-122"/>
                  </a:rPr>
                  <a:t>危险化学品名录</a:t>
                </a:r>
                <a:r>
                  <a:rPr lang="en-US" altLang="zh-CN" sz="1200" dirty="0">
                    <a:solidFill>
                      <a:schemeClr val="tx1"/>
                    </a:solidFill>
                    <a:latin typeface="宋体" pitchFamily="2" charset="-122"/>
                    <a:ea typeface="宋体" pitchFamily="2" charset="-122"/>
                  </a:rPr>
                  <a:t>》</a:t>
                </a:r>
                <a:r>
                  <a:rPr lang="zh-CN" altLang="en-US" sz="1200" dirty="0">
                    <a:solidFill>
                      <a:schemeClr val="tx1"/>
                    </a:solidFill>
                    <a:latin typeface="宋体" pitchFamily="2" charset="-122"/>
                    <a:ea typeface="宋体" pitchFamily="2" charset="-122"/>
                  </a:rPr>
                  <a:t>确定是否为危险化学品</a:t>
                </a:r>
                <a:endParaRPr lang="zh-CN" sz="1200" dirty="0">
                  <a:solidFill>
                    <a:schemeClr val="tx1"/>
                  </a:solidFill>
                  <a:latin typeface="Arial" pitchFamily="34" charset="0"/>
                  <a:ea typeface="宋体" pitchFamily="2" charset="-122"/>
                </a:endParaRPr>
              </a:p>
            </p:txBody>
          </p:sp>
          <p:cxnSp>
            <p:nvCxnSpPr>
              <p:cNvPr id="1377" name="AutoShape 83"/>
              <p:cNvCxnSpPr>
                <a:cxnSpLocks noChangeShapeType="1"/>
              </p:cNvCxnSpPr>
              <p:nvPr/>
            </p:nvCxnSpPr>
            <p:spPr bwMode="auto">
              <a:xfrm>
                <a:off x="4384" y="1402"/>
                <a:ext cx="11" cy="870"/>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sp>
            <p:nvSpPr>
              <p:cNvPr id="1378" name="Text Box 84"/>
              <p:cNvSpPr txBox="1">
                <a:spLocks noChangeArrowheads="1"/>
              </p:cNvSpPr>
              <p:nvPr/>
            </p:nvSpPr>
            <p:spPr bwMode="auto">
              <a:xfrm>
                <a:off x="3767" y="1595"/>
                <a:ext cx="484" cy="496"/>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pPr algn="just">
                  <a:defRPr/>
                </a:pPr>
                <a:r>
                  <a:rPr lang="zh-CN" altLang="en-US" sz="1200">
                    <a:solidFill>
                      <a:schemeClr val="tx1"/>
                    </a:solidFill>
                    <a:latin typeface="Calibri" pitchFamily="34" charset="0"/>
                    <a:ea typeface="宋体" pitchFamily="2" charset="-122"/>
                  </a:rPr>
                  <a:t>是</a:t>
                </a:r>
                <a:endParaRPr lang="zh-CN" sz="1200">
                  <a:solidFill>
                    <a:schemeClr val="tx1"/>
                  </a:solidFill>
                  <a:latin typeface="Arial" pitchFamily="34" charset="0"/>
                  <a:ea typeface="宋体" pitchFamily="2" charset="-122"/>
                </a:endParaRPr>
              </a:p>
            </p:txBody>
          </p:sp>
          <p:cxnSp>
            <p:nvCxnSpPr>
              <p:cNvPr id="1379" name="AutoShape 85"/>
              <p:cNvCxnSpPr>
                <a:cxnSpLocks noChangeShapeType="1"/>
              </p:cNvCxnSpPr>
              <p:nvPr/>
            </p:nvCxnSpPr>
            <p:spPr bwMode="auto">
              <a:xfrm>
                <a:off x="4395" y="4975"/>
                <a:ext cx="0" cy="496"/>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cxnSp>
            <p:nvCxnSpPr>
              <p:cNvPr id="1380" name="AutoShape 86"/>
              <p:cNvCxnSpPr>
                <a:cxnSpLocks noChangeShapeType="1"/>
              </p:cNvCxnSpPr>
              <p:nvPr/>
            </p:nvCxnSpPr>
            <p:spPr bwMode="auto">
              <a:xfrm>
                <a:off x="4406" y="7251"/>
                <a:ext cx="0" cy="588"/>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sp>
            <p:nvSpPr>
              <p:cNvPr id="1381" name="Rectangle 87"/>
              <p:cNvSpPr>
                <a:spLocks noChangeArrowheads="1"/>
              </p:cNvSpPr>
              <p:nvPr/>
            </p:nvSpPr>
            <p:spPr bwMode="auto">
              <a:xfrm rot="10800000" flipV="1">
                <a:off x="7188" y="4479"/>
                <a:ext cx="2387" cy="512"/>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资产管理处确认</a:t>
                </a:r>
                <a:endParaRPr lang="zh-CN" sz="1200" dirty="0">
                  <a:solidFill>
                    <a:schemeClr val="tx1"/>
                  </a:solidFill>
                  <a:latin typeface="Arial" pitchFamily="34" charset="0"/>
                  <a:ea typeface="宋体" pitchFamily="2" charset="-122"/>
                </a:endParaRPr>
              </a:p>
            </p:txBody>
          </p:sp>
          <p:cxnSp>
            <p:nvCxnSpPr>
              <p:cNvPr id="1382" name="AutoShape 88"/>
              <p:cNvCxnSpPr>
                <a:cxnSpLocks noChangeShapeType="1"/>
              </p:cNvCxnSpPr>
              <p:nvPr/>
            </p:nvCxnSpPr>
            <p:spPr bwMode="auto">
              <a:xfrm flipV="1">
                <a:off x="4395" y="1783"/>
                <a:ext cx="3989" cy="13"/>
              </a:xfrm>
              <a:prstGeom prst="straightConnector1">
                <a:avLst/>
              </a:prstGeom>
              <a:ln>
                <a:headEnd/>
                <a:tailEnd/>
              </a:ln>
            </p:spPr>
            <p:style>
              <a:lnRef idx="2">
                <a:schemeClr val="accent3">
                  <a:shade val="50000"/>
                </a:schemeClr>
              </a:lnRef>
              <a:fillRef idx="1">
                <a:schemeClr val="accent3"/>
              </a:fillRef>
              <a:effectRef idx="0">
                <a:schemeClr val="accent3"/>
              </a:effectRef>
              <a:fontRef idx="minor">
                <a:schemeClr val="lt1"/>
              </a:fontRef>
            </p:style>
          </p:cxnSp>
          <p:cxnSp>
            <p:nvCxnSpPr>
              <p:cNvPr id="1383" name="AutoShape 89"/>
              <p:cNvCxnSpPr>
                <a:cxnSpLocks noChangeShapeType="1"/>
              </p:cNvCxnSpPr>
              <p:nvPr/>
            </p:nvCxnSpPr>
            <p:spPr bwMode="auto">
              <a:xfrm>
                <a:off x="8384" y="1783"/>
                <a:ext cx="0" cy="2683"/>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cxnSp>
            <p:nvCxnSpPr>
              <p:cNvPr id="1384" name="AutoShape 90"/>
              <p:cNvCxnSpPr>
                <a:cxnSpLocks noChangeShapeType="1"/>
              </p:cNvCxnSpPr>
              <p:nvPr/>
            </p:nvCxnSpPr>
            <p:spPr bwMode="auto">
              <a:xfrm>
                <a:off x="8384" y="5004"/>
                <a:ext cx="0" cy="4456"/>
              </a:xfrm>
              <a:prstGeom prst="straightConnector1">
                <a:avLst/>
              </a:prstGeom>
              <a:ln>
                <a:headEnd/>
                <a:tailEnd/>
              </a:ln>
            </p:spPr>
            <p:style>
              <a:lnRef idx="2">
                <a:schemeClr val="accent3">
                  <a:shade val="50000"/>
                </a:schemeClr>
              </a:lnRef>
              <a:fillRef idx="1">
                <a:schemeClr val="accent3"/>
              </a:fillRef>
              <a:effectRef idx="0">
                <a:schemeClr val="accent3"/>
              </a:effectRef>
              <a:fontRef idx="minor">
                <a:schemeClr val="lt1"/>
              </a:fontRef>
            </p:style>
          </p:cxnSp>
          <p:cxnSp>
            <p:nvCxnSpPr>
              <p:cNvPr id="1385" name="AutoShape 91"/>
              <p:cNvCxnSpPr>
                <a:cxnSpLocks noChangeShapeType="1"/>
              </p:cNvCxnSpPr>
              <p:nvPr/>
            </p:nvCxnSpPr>
            <p:spPr bwMode="auto">
              <a:xfrm flipH="1">
                <a:off x="6308" y="9461"/>
                <a:ext cx="2076" cy="13"/>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sp>
            <p:nvSpPr>
              <p:cNvPr id="1386" name="Text Box 92"/>
              <p:cNvSpPr txBox="1">
                <a:spLocks noChangeArrowheads="1"/>
              </p:cNvSpPr>
              <p:nvPr/>
            </p:nvSpPr>
            <p:spPr bwMode="auto">
              <a:xfrm>
                <a:off x="7721" y="3090"/>
                <a:ext cx="484" cy="407"/>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pPr algn="just">
                  <a:defRPr/>
                </a:pPr>
                <a:r>
                  <a:rPr lang="zh-CN" altLang="en-US" sz="1200">
                    <a:solidFill>
                      <a:schemeClr val="tx1"/>
                    </a:solidFill>
                    <a:latin typeface="Calibri" pitchFamily="34" charset="0"/>
                    <a:ea typeface="宋体" pitchFamily="2" charset="-122"/>
                  </a:rPr>
                  <a:t>否</a:t>
                </a:r>
                <a:endParaRPr lang="zh-CN" sz="1200">
                  <a:solidFill>
                    <a:schemeClr val="tx1"/>
                  </a:solidFill>
                  <a:latin typeface="Arial" pitchFamily="34" charset="0"/>
                  <a:ea typeface="宋体" pitchFamily="2" charset="-122"/>
                </a:endParaRPr>
              </a:p>
            </p:txBody>
          </p:sp>
          <p:sp>
            <p:nvSpPr>
              <p:cNvPr id="1387" name="Text Box 93"/>
              <p:cNvSpPr txBox="1">
                <a:spLocks noChangeArrowheads="1"/>
              </p:cNvSpPr>
              <p:nvPr/>
            </p:nvSpPr>
            <p:spPr bwMode="auto">
              <a:xfrm>
                <a:off x="1716" y="5165"/>
                <a:ext cx="484" cy="493"/>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pPr algn="ctr">
                  <a:defRPr/>
                </a:pPr>
                <a:r>
                  <a:rPr lang="zh-CN" altLang="en-US" sz="1200" dirty="0">
                    <a:solidFill>
                      <a:schemeClr val="tx1"/>
                    </a:solidFill>
                    <a:latin typeface="Calibri" pitchFamily="34" charset="0"/>
                    <a:ea typeface="宋体" pitchFamily="2" charset="-122"/>
                  </a:rPr>
                  <a:t>是</a:t>
                </a:r>
                <a:endParaRPr lang="zh-CN" sz="1200" dirty="0">
                  <a:solidFill>
                    <a:schemeClr val="tx1"/>
                  </a:solidFill>
                  <a:latin typeface="Arial" pitchFamily="34" charset="0"/>
                  <a:ea typeface="宋体" pitchFamily="2" charset="-122"/>
                </a:endParaRPr>
              </a:p>
            </p:txBody>
          </p:sp>
          <p:sp>
            <p:nvSpPr>
              <p:cNvPr id="1388" name="AutoShape 94"/>
              <p:cNvSpPr>
                <a:spLocks noChangeArrowheads="1"/>
              </p:cNvSpPr>
              <p:nvPr/>
            </p:nvSpPr>
            <p:spPr bwMode="auto">
              <a:xfrm>
                <a:off x="2606" y="5428"/>
                <a:ext cx="3881" cy="65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后勤经营管理部</a:t>
                </a:r>
                <a:endParaRPr lang="en-US" altLang="zh-CN" sz="1200" dirty="0">
                  <a:solidFill>
                    <a:schemeClr val="tx1"/>
                  </a:solidFill>
                  <a:latin typeface="Calibri" pitchFamily="34" charset="0"/>
                  <a:ea typeface="宋体" pitchFamily="2" charset="-122"/>
                </a:endParaRPr>
              </a:p>
              <a:p>
                <a:pPr algn="ctr">
                  <a:defRPr/>
                </a:pPr>
                <a:r>
                  <a:rPr lang="zh-CN" altLang="en-US" sz="1200" dirty="0">
                    <a:solidFill>
                      <a:schemeClr val="tx1"/>
                    </a:solidFill>
                    <a:latin typeface="Calibri" pitchFamily="34" charset="0"/>
                    <a:ea typeface="宋体" pitchFamily="2" charset="-122"/>
                  </a:rPr>
                  <a:t>是否有该危险化学品</a:t>
                </a:r>
                <a:endParaRPr lang="zh-CN" sz="1200" dirty="0">
                  <a:solidFill>
                    <a:schemeClr val="tx1"/>
                  </a:solidFill>
                  <a:latin typeface="Arial" pitchFamily="34" charset="0"/>
                  <a:ea typeface="宋体" pitchFamily="2" charset="-122"/>
                </a:endParaRPr>
              </a:p>
            </p:txBody>
          </p:sp>
          <p:cxnSp>
            <p:nvCxnSpPr>
              <p:cNvPr id="1389" name="AutoShape 95"/>
              <p:cNvCxnSpPr>
                <a:cxnSpLocks noChangeShapeType="1"/>
              </p:cNvCxnSpPr>
              <p:nvPr/>
            </p:nvCxnSpPr>
            <p:spPr bwMode="auto">
              <a:xfrm flipV="1">
                <a:off x="1364" y="5792"/>
                <a:ext cx="1242" cy="10"/>
              </a:xfrm>
              <a:prstGeom prst="straightConnector1">
                <a:avLst/>
              </a:prstGeom>
              <a:ln>
                <a:headEnd/>
                <a:tailEnd/>
              </a:ln>
            </p:spPr>
            <p:style>
              <a:lnRef idx="2">
                <a:schemeClr val="accent3">
                  <a:shade val="50000"/>
                </a:schemeClr>
              </a:lnRef>
              <a:fillRef idx="1">
                <a:schemeClr val="accent3"/>
              </a:fillRef>
              <a:effectRef idx="0">
                <a:schemeClr val="accent3"/>
              </a:effectRef>
              <a:fontRef idx="minor">
                <a:schemeClr val="lt1"/>
              </a:fontRef>
            </p:style>
          </p:cxnSp>
          <p:cxnSp>
            <p:nvCxnSpPr>
              <p:cNvPr id="1390" name="AutoShape 96"/>
              <p:cNvCxnSpPr>
                <a:cxnSpLocks noChangeShapeType="1"/>
              </p:cNvCxnSpPr>
              <p:nvPr/>
            </p:nvCxnSpPr>
            <p:spPr bwMode="auto">
              <a:xfrm flipH="1">
                <a:off x="1364" y="5802"/>
                <a:ext cx="19" cy="2463"/>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sp>
            <p:nvSpPr>
              <p:cNvPr id="1391" name="Text Box 97"/>
              <p:cNvSpPr txBox="1">
                <a:spLocks noChangeArrowheads="1"/>
              </p:cNvSpPr>
              <p:nvPr/>
            </p:nvSpPr>
            <p:spPr bwMode="auto">
              <a:xfrm>
                <a:off x="3767" y="6193"/>
                <a:ext cx="484" cy="407"/>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pPr algn="just">
                  <a:defRPr/>
                </a:pPr>
                <a:r>
                  <a:rPr lang="zh-CN" altLang="en-US" sz="1200" dirty="0">
                    <a:solidFill>
                      <a:schemeClr val="tx1"/>
                    </a:solidFill>
                    <a:latin typeface="Calibri" pitchFamily="34" charset="0"/>
                    <a:ea typeface="宋体" pitchFamily="2" charset="-122"/>
                  </a:rPr>
                  <a:t>否</a:t>
                </a:r>
                <a:endParaRPr lang="zh-CN" sz="1200" dirty="0">
                  <a:solidFill>
                    <a:schemeClr val="tx1"/>
                  </a:solidFill>
                  <a:latin typeface="Arial" pitchFamily="34" charset="0"/>
                  <a:ea typeface="宋体" pitchFamily="2" charset="-122"/>
                </a:endParaRPr>
              </a:p>
            </p:txBody>
          </p:sp>
          <p:cxnSp>
            <p:nvCxnSpPr>
              <p:cNvPr id="1392" name="AutoShape 98"/>
              <p:cNvCxnSpPr>
                <a:cxnSpLocks noChangeShapeType="1"/>
              </p:cNvCxnSpPr>
              <p:nvPr/>
            </p:nvCxnSpPr>
            <p:spPr bwMode="auto">
              <a:xfrm>
                <a:off x="4384" y="6072"/>
                <a:ext cx="0" cy="611"/>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sp>
            <p:nvSpPr>
              <p:cNvPr id="1393" name="Rectangle 99"/>
              <p:cNvSpPr>
                <a:spLocks noChangeArrowheads="1"/>
              </p:cNvSpPr>
              <p:nvPr/>
            </p:nvSpPr>
            <p:spPr bwMode="auto">
              <a:xfrm>
                <a:off x="-46" y="8262"/>
                <a:ext cx="2760" cy="759"/>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lnSpc>
                    <a:spcPct val="96000"/>
                  </a:lnSpc>
                  <a:defRPr/>
                </a:pPr>
                <a:r>
                  <a:rPr lang="zh-CN" altLang="en-US" sz="1200">
                    <a:solidFill>
                      <a:schemeClr val="tx1"/>
                    </a:solidFill>
                    <a:latin typeface="Calibri" pitchFamily="34" charset="0"/>
                    <a:ea typeface="宋体" pitchFamily="2" charset="-122"/>
                  </a:rPr>
                  <a:t>到后勤集团经营管理部（北库）领用</a:t>
                </a:r>
                <a:endParaRPr lang="zh-CN" sz="1200">
                  <a:solidFill>
                    <a:schemeClr val="tx1"/>
                  </a:solidFill>
                  <a:latin typeface="Arial" pitchFamily="34" charset="0"/>
                  <a:ea typeface="宋体" pitchFamily="2" charset="-122"/>
                </a:endParaRPr>
              </a:p>
            </p:txBody>
          </p:sp>
          <p:cxnSp>
            <p:nvCxnSpPr>
              <p:cNvPr id="1395" name="AutoShape 101"/>
              <p:cNvCxnSpPr>
                <a:cxnSpLocks noChangeShapeType="1"/>
              </p:cNvCxnSpPr>
              <p:nvPr/>
            </p:nvCxnSpPr>
            <p:spPr bwMode="auto">
              <a:xfrm flipH="1">
                <a:off x="1334" y="9021"/>
                <a:ext cx="0" cy="440"/>
              </a:xfrm>
              <a:prstGeom prst="straightConnector1">
                <a:avLst/>
              </a:prstGeom>
              <a:ln>
                <a:headEnd/>
                <a:tailEnd/>
              </a:ln>
            </p:spPr>
            <p:style>
              <a:lnRef idx="2">
                <a:schemeClr val="accent3">
                  <a:shade val="50000"/>
                </a:schemeClr>
              </a:lnRef>
              <a:fillRef idx="1">
                <a:schemeClr val="accent3"/>
              </a:fillRef>
              <a:effectRef idx="0">
                <a:schemeClr val="accent3"/>
              </a:effectRef>
              <a:fontRef idx="minor">
                <a:schemeClr val="lt1"/>
              </a:fontRef>
            </p:style>
          </p:cxnSp>
          <p:cxnSp>
            <p:nvCxnSpPr>
              <p:cNvPr id="1396" name="AutoShape 102"/>
              <p:cNvCxnSpPr>
                <a:cxnSpLocks noChangeShapeType="1"/>
              </p:cNvCxnSpPr>
              <p:nvPr/>
            </p:nvCxnSpPr>
            <p:spPr bwMode="auto">
              <a:xfrm flipV="1">
                <a:off x="1315" y="9461"/>
                <a:ext cx="1440" cy="0"/>
              </a:xfrm>
              <a:prstGeom prst="straightConnector1">
                <a:avLst/>
              </a:prstGeom>
              <a:ln>
                <a:headEnd/>
                <a:tailEnd type="triangle" w="med" len="med"/>
              </a:ln>
            </p:spPr>
            <p:style>
              <a:lnRef idx="2">
                <a:schemeClr val="accent3">
                  <a:shade val="50000"/>
                </a:schemeClr>
              </a:lnRef>
              <a:fillRef idx="1">
                <a:schemeClr val="accent3"/>
              </a:fillRef>
              <a:effectRef idx="0">
                <a:schemeClr val="accent3"/>
              </a:effectRef>
              <a:fontRef idx="minor">
                <a:schemeClr val="lt1"/>
              </a:fontRef>
            </p:style>
          </p:cxnSp>
          <p:sp>
            <p:nvSpPr>
              <p:cNvPr id="1394" name="Rectangle 100"/>
              <p:cNvSpPr>
                <a:spLocks noChangeArrowheads="1"/>
              </p:cNvSpPr>
              <p:nvPr/>
            </p:nvSpPr>
            <p:spPr bwMode="auto">
              <a:xfrm>
                <a:off x="2999" y="7773"/>
                <a:ext cx="3061" cy="578"/>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在具备资质的单位购买</a:t>
                </a:r>
                <a:endParaRPr lang="zh-CN" sz="1200" dirty="0">
                  <a:solidFill>
                    <a:schemeClr val="tx1"/>
                  </a:solidFill>
                  <a:latin typeface="Arial" pitchFamily="34" charset="0"/>
                  <a:ea typeface="宋体" pitchFamily="2" charset="-122"/>
                </a:endParaRPr>
              </a:p>
            </p:txBody>
          </p:sp>
        </p:grpSp>
        <p:cxnSp>
          <p:nvCxnSpPr>
            <p:cNvPr id="44" name="AutoShape 83"/>
            <p:cNvCxnSpPr>
              <a:cxnSpLocks noChangeShapeType="1"/>
            </p:cNvCxnSpPr>
            <p:nvPr/>
          </p:nvCxnSpPr>
          <p:spPr bwMode="auto">
            <a:xfrm rot="16200000" flipH="1">
              <a:off x="2480189" y="6163329"/>
              <a:ext cx="476783" cy="7938"/>
            </a:xfrm>
            <a:prstGeom prst="straightConnector1">
              <a:avLst/>
            </a:prstGeom>
            <a:ln w="31750">
              <a:headEnd/>
              <a:tailEnd type="triangle" w="med" len="med"/>
            </a:ln>
          </p:spPr>
          <p:style>
            <a:lnRef idx="1">
              <a:schemeClr val="accent3"/>
            </a:lnRef>
            <a:fillRef idx="0">
              <a:schemeClr val="accent3"/>
            </a:fillRef>
            <a:effectRef idx="0">
              <a:schemeClr val="accent3"/>
            </a:effectRef>
            <a:fontRef idx="minor">
              <a:schemeClr val="tx1"/>
            </a:fontRef>
          </p:style>
        </p:cxnSp>
      </p:grpSp>
      <p:sp>
        <p:nvSpPr>
          <p:cNvPr id="4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危险化学品管理规定总结</a:t>
            </a:r>
          </a:p>
        </p:txBody>
      </p:sp>
      <p:pic>
        <p:nvPicPr>
          <p:cNvPr id="97286" name="Picture 33"/>
          <p:cNvPicPr>
            <a:picLocks noChangeAspect="1" noChangeArrowheads="1"/>
          </p:cNvPicPr>
          <p:nvPr/>
        </p:nvPicPr>
        <p:blipFill>
          <a:blip r:embed="rId2"/>
          <a:srcRect/>
          <a:stretch>
            <a:fillRect/>
          </a:stretch>
        </p:blipFill>
        <p:spPr bwMode="auto">
          <a:xfrm>
            <a:off x="5857875" y="2286000"/>
            <a:ext cx="2786063" cy="3714750"/>
          </a:xfrm>
          <a:prstGeom prst="rect">
            <a:avLst/>
          </a:prstGeom>
          <a:noFill/>
          <a:ln w="9525">
            <a:noFill/>
            <a:miter lim="800000"/>
            <a:headEnd/>
            <a:tailEnd/>
          </a:ln>
        </p:spPr>
      </p:pic>
      <p:sp>
        <p:nvSpPr>
          <p:cNvPr id="47" name="矩形 46"/>
          <p:cNvSpPr/>
          <p:nvPr/>
        </p:nvSpPr>
        <p:spPr>
          <a:xfrm>
            <a:off x="5572125" y="6072188"/>
            <a:ext cx="3357563" cy="436562"/>
          </a:xfrm>
          <a:prstGeom prst="rect">
            <a:avLst/>
          </a:prstGeom>
        </p:spPr>
        <p:txBody>
          <a:bodyPr>
            <a:spAutoFit/>
          </a:bodyPr>
          <a:lstStyle/>
          <a:p>
            <a:pPr algn="just" fontAlgn="auto">
              <a:lnSpc>
                <a:spcPts val="1440"/>
              </a:lnSpc>
              <a:spcBef>
                <a:spcPts val="0"/>
              </a:spcBef>
              <a:spcAft>
                <a:spcPts val="0"/>
              </a:spcAft>
              <a:buSzPct val="95000"/>
              <a:defRPr/>
            </a:pPr>
            <a:r>
              <a:rPr lang="zh-CN" altLang="en-US" sz="1000" b="1" spc="300" dirty="0">
                <a:latin typeface="华文中宋" pitchFamily="2" charset="-122"/>
                <a:ea typeface="华文中宋" pitchFamily="2" charset="-122"/>
                <a:cs typeface="Times New Roman" pitchFamily="18" charset="0"/>
              </a:rPr>
              <a:t>名录及表格下载地址：校园</a:t>
            </a:r>
            <a:r>
              <a:rPr lang="en-US" altLang="zh-CN" sz="1000" b="1" spc="300" dirty="0">
                <a:latin typeface="华文中宋" pitchFamily="2" charset="-122"/>
                <a:ea typeface="华文中宋" pitchFamily="2" charset="-122"/>
                <a:cs typeface="Times New Roman" pitchFamily="18" charset="0"/>
              </a:rPr>
              <a:t>OA—</a:t>
            </a:r>
            <a:r>
              <a:rPr lang="zh-CN" altLang="en-US" sz="1000" b="1" spc="300" dirty="0">
                <a:latin typeface="华文中宋" pitchFamily="2" charset="-122"/>
                <a:ea typeface="华文中宋" pitchFamily="2" charset="-122"/>
                <a:cs typeface="Times New Roman" pitchFamily="18" charset="0"/>
              </a:rPr>
              <a:t>资产管理处</a:t>
            </a:r>
            <a:r>
              <a:rPr lang="en-US" altLang="zh-CN" sz="1000" b="1" spc="300" dirty="0">
                <a:latin typeface="华文中宋" pitchFamily="2" charset="-122"/>
                <a:ea typeface="华文中宋" pitchFamily="2" charset="-122"/>
                <a:cs typeface="Times New Roman" pitchFamily="18" charset="0"/>
              </a:rPr>
              <a:t>—</a:t>
            </a:r>
            <a:r>
              <a:rPr lang="zh-CN" altLang="en-US" sz="1000" b="1" spc="300" dirty="0">
                <a:latin typeface="华文中宋" pitchFamily="2" charset="-122"/>
                <a:ea typeface="华文中宋" pitchFamily="2" charset="-122"/>
                <a:cs typeface="Times New Roman" pitchFamily="18" charset="0"/>
              </a:rPr>
              <a:t>下载中心</a:t>
            </a:r>
            <a:r>
              <a:rPr lang="en-US" altLang="zh-CN" sz="1000" b="1" spc="300" dirty="0">
                <a:latin typeface="华文中宋" pitchFamily="2" charset="-122"/>
                <a:ea typeface="华文中宋" pitchFamily="2" charset="-122"/>
                <a:cs typeface="Times New Roman" pitchFamily="18" charset="0"/>
              </a:rPr>
              <a:t>/</a:t>
            </a:r>
            <a:r>
              <a:rPr lang="zh-CN" altLang="en-US" sz="1000" b="1" spc="300" dirty="0">
                <a:latin typeface="华文中宋" pitchFamily="2" charset="-122"/>
                <a:ea typeface="华文中宋" pitchFamily="2" charset="-122"/>
                <a:cs typeface="Times New Roman" pitchFamily="18" charset="0"/>
              </a:rPr>
              <a:t>规章制度</a:t>
            </a:r>
            <a:r>
              <a:rPr lang="en-US" altLang="zh-CN" sz="1000" b="1" spc="300" dirty="0">
                <a:latin typeface="华文中宋" pitchFamily="2" charset="-122"/>
                <a:ea typeface="华文中宋" pitchFamily="2" charset="-122"/>
                <a:cs typeface="Times New Roman" pitchFamily="18" charset="0"/>
              </a:rPr>
              <a:t>—</a:t>
            </a:r>
            <a:r>
              <a:rPr lang="zh-CN" altLang="en-US" sz="1000" b="1" spc="300" dirty="0">
                <a:latin typeface="华文中宋" pitchFamily="2" charset="-122"/>
                <a:ea typeface="华文中宋" pitchFamily="2" charset="-122"/>
                <a:cs typeface="Times New Roman" pitchFamily="18" charset="0"/>
              </a:rPr>
              <a:t>技术安全与环保</a:t>
            </a:r>
            <a:endParaRPr lang="en-US" altLang="zh-CN" sz="1000" b="1" spc="300" dirty="0">
              <a:latin typeface="华文中宋" pitchFamily="2" charset="-122"/>
              <a:ea typeface="华文中宋" pitchFamily="2" charset="-122"/>
              <a:cs typeface="Times New Roman" pitchFamily="18" charset="0"/>
            </a:endParaRPr>
          </a:p>
        </p:txBody>
      </p:sp>
      <p:sp>
        <p:nvSpPr>
          <p:cNvPr id="38" name="矩形 37"/>
          <p:cNvSpPr/>
          <p:nvPr/>
        </p:nvSpPr>
        <p:spPr>
          <a:xfrm>
            <a:off x="285750" y="1785938"/>
            <a:ext cx="8215313" cy="461962"/>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申领要求</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按规定办理申购审批手续，禁止私购</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D8DFD833-3498-485F-A9C8-0217CB258116}" type="slidenum">
              <a:rPr lang="en-US" altLang="zh-CN" smtClean="0">
                <a:solidFill>
                  <a:schemeClr val="tx1"/>
                </a:solidFill>
                <a:latin typeface="Arial" pitchFamily="34" charset="0"/>
                <a:cs typeface="Arial" pitchFamily="34" charset="0"/>
              </a:rPr>
              <a:pPr fontAlgn="base">
                <a:spcBef>
                  <a:spcPct val="0"/>
                </a:spcBef>
                <a:spcAft>
                  <a:spcPct val="0"/>
                </a:spcAft>
                <a:defRPr/>
              </a:pPr>
              <a:t>91</a:t>
            </a:fld>
            <a:endParaRPr lang="en-US" altLang="zh-CN" smtClean="0">
              <a:solidFill>
                <a:schemeClr val="tx1"/>
              </a:solidFill>
              <a:latin typeface="Arial" pitchFamily="34" charset="0"/>
              <a:cs typeface="Arial" pitchFamily="34" charset="0"/>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4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危险化学品管理规定总结</a:t>
            </a:r>
          </a:p>
        </p:txBody>
      </p:sp>
      <p:sp>
        <p:nvSpPr>
          <p:cNvPr id="38" name="矩形 37"/>
          <p:cNvSpPr/>
          <p:nvPr/>
        </p:nvSpPr>
        <p:spPr>
          <a:xfrm>
            <a:off x="285750" y="1785938"/>
            <a:ext cx="8215313" cy="461962"/>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存放要求</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98310" name="TextBox 39"/>
          <p:cNvSpPr txBox="1">
            <a:spLocks noChangeArrowheads="1"/>
          </p:cNvSpPr>
          <p:nvPr/>
        </p:nvSpPr>
        <p:spPr bwMode="auto">
          <a:xfrm>
            <a:off x="428625" y="4367213"/>
            <a:ext cx="4071938"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分类存放，化学性质相抵的分开存放</a:t>
            </a:r>
          </a:p>
        </p:txBody>
      </p:sp>
      <p:sp>
        <p:nvSpPr>
          <p:cNvPr id="98311" name="TextBox 41"/>
          <p:cNvSpPr txBox="1">
            <a:spLocks noChangeArrowheads="1"/>
          </p:cNvSpPr>
          <p:nvPr/>
        </p:nvSpPr>
        <p:spPr bwMode="auto">
          <a:xfrm>
            <a:off x="428625" y="2295525"/>
            <a:ext cx="4071938"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暂不用的危化品须存放专用柜保存</a:t>
            </a:r>
          </a:p>
        </p:txBody>
      </p:sp>
      <p:pic>
        <p:nvPicPr>
          <p:cNvPr id="98312" name="Picture 3"/>
          <p:cNvPicPr>
            <a:picLocks noChangeAspect="1" noChangeArrowheads="1"/>
          </p:cNvPicPr>
          <p:nvPr/>
        </p:nvPicPr>
        <p:blipFill>
          <a:blip r:embed="rId2" cstate="print"/>
          <a:srcRect/>
          <a:stretch>
            <a:fillRect/>
          </a:stretch>
        </p:blipFill>
        <p:spPr bwMode="auto">
          <a:xfrm>
            <a:off x="1357313" y="2786063"/>
            <a:ext cx="1785937" cy="1557337"/>
          </a:xfrm>
          <a:prstGeom prst="rect">
            <a:avLst/>
          </a:prstGeom>
          <a:noFill/>
          <a:ln w="9525">
            <a:noFill/>
            <a:miter lim="800000"/>
            <a:headEnd/>
            <a:tailEnd/>
          </a:ln>
        </p:spPr>
      </p:pic>
      <p:sp>
        <p:nvSpPr>
          <p:cNvPr id="98313" name="TextBox 45"/>
          <p:cNvSpPr txBox="1">
            <a:spLocks noChangeArrowheads="1"/>
          </p:cNvSpPr>
          <p:nvPr/>
        </p:nvSpPr>
        <p:spPr bwMode="auto">
          <a:xfrm>
            <a:off x="4786313" y="2286000"/>
            <a:ext cx="4071937"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存放危化实验室严禁吸烟和使用明火</a:t>
            </a:r>
          </a:p>
        </p:txBody>
      </p:sp>
      <p:pic>
        <p:nvPicPr>
          <p:cNvPr id="98314" name="Picture 4"/>
          <p:cNvPicPr>
            <a:picLocks noChangeAspect="1" noChangeArrowheads="1"/>
          </p:cNvPicPr>
          <p:nvPr/>
        </p:nvPicPr>
        <p:blipFill>
          <a:blip r:embed="rId3"/>
          <a:srcRect/>
          <a:stretch>
            <a:fillRect/>
          </a:stretch>
        </p:blipFill>
        <p:spPr bwMode="auto">
          <a:xfrm>
            <a:off x="5715000" y="2714625"/>
            <a:ext cx="1928813" cy="1571625"/>
          </a:xfrm>
          <a:prstGeom prst="rect">
            <a:avLst/>
          </a:prstGeom>
          <a:noFill/>
          <a:ln w="9525">
            <a:noFill/>
            <a:miter lim="800000"/>
            <a:headEnd/>
            <a:tailEnd/>
          </a:ln>
        </p:spPr>
      </p:pic>
      <p:sp>
        <p:nvSpPr>
          <p:cNvPr id="98315" name="TextBox 47"/>
          <p:cNvSpPr txBox="1">
            <a:spLocks noChangeArrowheads="1"/>
          </p:cNvSpPr>
          <p:nvPr/>
        </p:nvSpPr>
        <p:spPr bwMode="auto">
          <a:xfrm>
            <a:off x="4786313" y="4357688"/>
            <a:ext cx="4071937"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严禁将危险化学品带出实验场所</a:t>
            </a:r>
          </a:p>
        </p:txBody>
      </p:sp>
      <p:pic>
        <p:nvPicPr>
          <p:cNvPr id="98316" name="Picture 5"/>
          <p:cNvPicPr>
            <a:picLocks noChangeAspect="1" noChangeArrowheads="1"/>
          </p:cNvPicPr>
          <p:nvPr/>
        </p:nvPicPr>
        <p:blipFill>
          <a:blip r:embed="rId4"/>
          <a:srcRect/>
          <a:stretch>
            <a:fillRect/>
          </a:stretch>
        </p:blipFill>
        <p:spPr bwMode="auto">
          <a:xfrm>
            <a:off x="1357313" y="4786313"/>
            <a:ext cx="1857375" cy="1643062"/>
          </a:xfrm>
          <a:prstGeom prst="rect">
            <a:avLst/>
          </a:prstGeom>
          <a:noFill/>
          <a:ln w="9525">
            <a:noFill/>
            <a:miter lim="800000"/>
            <a:headEnd/>
            <a:tailEnd/>
          </a:ln>
        </p:spPr>
      </p:pic>
      <p:pic>
        <p:nvPicPr>
          <p:cNvPr id="98317" name="Picture 6"/>
          <p:cNvPicPr>
            <a:picLocks noChangeAspect="1" noChangeArrowheads="1"/>
          </p:cNvPicPr>
          <p:nvPr/>
        </p:nvPicPr>
        <p:blipFill>
          <a:blip r:embed="rId5"/>
          <a:srcRect/>
          <a:stretch>
            <a:fillRect/>
          </a:stretch>
        </p:blipFill>
        <p:spPr bwMode="auto">
          <a:xfrm>
            <a:off x="5786438" y="4714875"/>
            <a:ext cx="1928812" cy="17145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E41F2CA8-1FF5-4A6F-94C5-810CE8C8D810}" type="slidenum">
              <a:rPr lang="en-US" altLang="zh-CN" smtClean="0">
                <a:solidFill>
                  <a:schemeClr val="tx1"/>
                </a:solidFill>
                <a:latin typeface="Arial" pitchFamily="34" charset="0"/>
                <a:cs typeface="Arial" pitchFamily="34" charset="0"/>
              </a:rPr>
              <a:pPr fontAlgn="base">
                <a:spcBef>
                  <a:spcPct val="0"/>
                </a:spcBef>
                <a:spcAft>
                  <a:spcPct val="0"/>
                </a:spcAft>
                <a:defRPr/>
              </a:pPr>
              <a:t>92</a:t>
            </a:fld>
            <a:endParaRPr lang="en-US" altLang="zh-CN" smtClean="0">
              <a:solidFill>
                <a:schemeClr val="tx1"/>
              </a:solidFill>
              <a:latin typeface="Arial" pitchFamily="34" charset="0"/>
              <a:cs typeface="Arial" pitchFamily="34" charset="0"/>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4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危险化学品管理规定总结</a:t>
            </a:r>
          </a:p>
        </p:txBody>
      </p:sp>
      <p:sp>
        <p:nvSpPr>
          <p:cNvPr id="38" name="矩形 37"/>
          <p:cNvSpPr/>
          <p:nvPr/>
        </p:nvSpPr>
        <p:spPr>
          <a:xfrm>
            <a:off x="285750" y="1785938"/>
            <a:ext cx="8215313" cy="461962"/>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使用要求</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99334" name="TextBox 39"/>
          <p:cNvSpPr txBox="1">
            <a:spLocks noChangeArrowheads="1"/>
          </p:cNvSpPr>
          <p:nvPr/>
        </p:nvSpPr>
        <p:spPr bwMode="auto">
          <a:xfrm>
            <a:off x="428625" y="4367213"/>
            <a:ext cx="4071938"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使用危化品时采取适当的个人防护</a:t>
            </a:r>
          </a:p>
        </p:txBody>
      </p:sp>
      <p:sp>
        <p:nvSpPr>
          <p:cNvPr id="99335" name="TextBox 41"/>
          <p:cNvSpPr txBox="1">
            <a:spLocks noChangeArrowheads="1"/>
          </p:cNvSpPr>
          <p:nvPr/>
        </p:nvSpPr>
        <p:spPr bwMode="auto">
          <a:xfrm>
            <a:off x="428625" y="2295525"/>
            <a:ext cx="4071938"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使用人须详细记录危化品使用情况</a:t>
            </a:r>
          </a:p>
        </p:txBody>
      </p:sp>
      <p:sp>
        <p:nvSpPr>
          <p:cNvPr id="99336" name="TextBox 45"/>
          <p:cNvSpPr txBox="1">
            <a:spLocks noChangeArrowheads="1"/>
          </p:cNvSpPr>
          <p:nvPr/>
        </p:nvSpPr>
        <p:spPr bwMode="auto">
          <a:xfrm>
            <a:off x="4786313" y="2286000"/>
            <a:ext cx="4071937"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使用前熟悉安全操作方法及防护知识</a:t>
            </a:r>
          </a:p>
        </p:txBody>
      </p:sp>
      <p:sp>
        <p:nvSpPr>
          <p:cNvPr id="99337" name="TextBox 47"/>
          <p:cNvSpPr txBox="1">
            <a:spLocks noChangeArrowheads="1"/>
          </p:cNvSpPr>
          <p:nvPr/>
        </p:nvSpPr>
        <p:spPr bwMode="auto">
          <a:xfrm>
            <a:off x="4786313" y="4357688"/>
            <a:ext cx="4071937"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危化品使用实行双人收发，双人保管</a:t>
            </a:r>
          </a:p>
        </p:txBody>
      </p:sp>
      <p:pic>
        <p:nvPicPr>
          <p:cNvPr id="99338" name="Picture 2"/>
          <p:cNvPicPr>
            <a:picLocks noChangeAspect="1" noChangeArrowheads="1"/>
          </p:cNvPicPr>
          <p:nvPr/>
        </p:nvPicPr>
        <p:blipFill>
          <a:blip r:embed="rId2"/>
          <a:srcRect/>
          <a:stretch>
            <a:fillRect/>
          </a:stretch>
        </p:blipFill>
        <p:spPr bwMode="auto">
          <a:xfrm>
            <a:off x="1357313" y="2714625"/>
            <a:ext cx="1857375" cy="1649413"/>
          </a:xfrm>
          <a:prstGeom prst="rect">
            <a:avLst/>
          </a:prstGeom>
          <a:noFill/>
          <a:ln w="9525">
            <a:noFill/>
            <a:miter lim="800000"/>
            <a:headEnd/>
            <a:tailEnd/>
          </a:ln>
        </p:spPr>
      </p:pic>
      <p:pic>
        <p:nvPicPr>
          <p:cNvPr id="99339" name="Picture 4"/>
          <p:cNvPicPr>
            <a:picLocks noChangeAspect="1" noChangeArrowheads="1"/>
          </p:cNvPicPr>
          <p:nvPr/>
        </p:nvPicPr>
        <p:blipFill>
          <a:blip r:embed="rId3"/>
          <a:srcRect/>
          <a:stretch>
            <a:fillRect/>
          </a:stretch>
        </p:blipFill>
        <p:spPr bwMode="auto">
          <a:xfrm>
            <a:off x="1357313" y="4786313"/>
            <a:ext cx="1785937" cy="1709737"/>
          </a:xfrm>
          <a:prstGeom prst="rect">
            <a:avLst/>
          </a:prstGeom>
          <a:noFill/>
          <a:ln w="9525">
            <a:noFill/>
            <a:miter lim="800000"/>
            <a:headEnd/>
            <a:tailEnd/>
          </a:ln>
        </p:spPr>
      </p:pic>
      <p:pic>
        <p:nvPicPr>
          <p:cNvPr id="99340" name="Picture 5"/>
          <p:cNvPicPr>
            <a:picLocks noChangeAspect="1" noChangeArrowheads="1"/>
          </p:cNvPicPr>
          <p:nvPr/>
        </p:nvPicPr>
        <p:blipFill>
          <a:blip r:embed="rId4"/>
          <a:srcRect/>
          <a:stretch>
            <a:fillRect/>
          </a:stretch>
        </p:blipFill>
        <p:spPr bwMode="auto">
          <a:xfrm>
            <a:off x="6000750" y="4867275"/>
            <a:ext cx="1857375" cy="1624013"/>
          </a:xfrm>
          <a:prstGeom prst="rect">
            <a:avLst/>
          </a:prstGeom>
          <a:noFill/>
          <a:ln w="9525">
            <a:noFill/>
            <a:miter lim="800000"/>
            <a:headEnd/>
            <a:tailEnd/>
          </a:ln>
        </p:spPr>
      </p:pic>
      <p:pic>
        <p:nvPicPr>
          <p:cNvPr id="99341" name="Picture 4"/>
          <p:cNvPicPr>
            <a:picLocks noChangeAspect="1" noChangeArrowheads="1"/>
          </p:cNvPicPr>
          <p:nvPr/>
        </p:nvPicPr>
        <p:blipFill>
          <a:blip r:embed="rId5"/>
          <a:srcRect/>
          <a:stretch>
            <a:fillRect/>
          </a:stretch>
        </p:blipFill>
        <p:spPr bwMode="auto">
          <a:xfrm>
            <a:off x="6000750" y="2643188"/>
            <a:ext cx="1643063" cy="177323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027842ED-B32A-45B1-8E27-EAF52F6A0C1D}" type="slidenum">
              <a:rPr lang="en-US" altLang="zh-CN" smtClean="0">
                <a:solidFill>
                  <a:schemeClr val="tx1"/>
                </a:solidFill>
                <a:latin typeface="Arial" pitchFamily="34" charset="0"/>
                <a:cs typeface="Arial" pitchFamily="34" charset="0"/>
              </a:rPr>
              <a:pPr fontAlgn="base">
                <a:spcBef>
                  <a:spcPct val="0"/>
                </a:spcBef>
                <a:spcAft>
                  <a:spcPct val="0"/>
                </a:spcAft>
                <a:defRPr/>
              </a:pPr>
              <a:t>93</a:t>
            </a:fld>
            <a:endParaRPr lang="en-US" altLang="zh-CN" smtClean="0">
              <a:solidFill>
                <a:schemeClr val="tx1"/>
              </a:solidFill>
              <a:latin typeface="Arial" pitchFamily="34" charset="0"/>
              <a:cs typeface="Arial" pitchFamily="34" charset="0"/>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4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危险化学品管理规定总结</a:t>
            </a:r>
          </a:p>
        </p:txBody>
      </p:sp>
      <p:sp>
        <p:nvSpPr>
          <p:cNvPr id="38" name="矩形 37"/>
          <p:cNvSpPr/>
          <p:nvPr/>
        </p:nvSpPr>
        <p:spPr>
          <a:xfrm>
            <a:off x="285750" y="1785938"/>
            <a:ext cx="8215313" cy="461962"/>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4.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危险废弃物处理</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100358" name="TextBox 39"/>
          <p:cNvSpPr txBox="1">
            <a:spLocks noChangeArrowheads="1"/>
          </p:cNvSpPr>
          <p:nvPr/>
        </p:nvSpPr>
        <p:spPr bwMode="auto">
          <a:xfrm>
            <a:off x="428625" y="4367213"/>
            <a:ext cx="4071938"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严禁将危险废弃物随意处理（倾倒）</a:t>
            </a:r>
          </a:p>
        </p:txBody>
      </p:sp>
      <p:sp>
        <p:nvSpPr>
          <p:cNvPr id="100359" name="TextBox 41"/>
          <p:cNvSpPr txBox="1">
            <a:spLocks noChangeArrowheads="1"/>
          </p:cNvSpPr>
          <p:nvPr/>
        </p:nvSpPr>
        <p:spPr bwMode="auto">
          <a:xfrm>
            <a:off x="428625" y="2295525"/>
            <a:ext cx="4071938"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实验室临时存放点须张贴警示标识</a:t>
            </a:r>
          </a:p>
        </p:txBody>
      </p:sp>
      <p:sp>
        <p:nvSpPr>
          <p:cNvPr id="100360" name="TextBox 45"/>
          <p:cNvSpPr txBox="1">
            <a:spLocks noChangeArrowheads="1"/>
          </p:cNvSpPr>
          <p:nvPr/>
        </p:nvSpPr>
        <p:spPr bwMode="auto">
          <a:xfrm>
            <a:off x="4786313" y="2286000"/>
            <a:ext cx="4071937"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应尽量减少废液、固体废弃物的产生</a:t>
            </a:r>
          </a:p>
        </p:txBody>
      </p:sp>
      <p:sp>
        <p:nvSpPr>
          <p:cNvPr id="100361" name="TextBox 47"/>
          <p:cNvSpPr txBox="1">
            <a:spLocks noChangeArrowheads="1"/>
          </p:cNvSpPr>
          <p:nvPr/>
        </p:nvSpPr>
        <p:spPr bwMode="auto">
          <a:xfrm>
            <a:off x="4786313" y="4357688"/>
            <a:ext cx="4071937"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学校定期集中请资质公司处理废弃物</a:t>
            </a:r>
          </a:p>
        </p:txBody>
      </p:sp>
      <p:pic>
        <p:nvPicPr>
          <p:cNvPr id="100362" name="Picture 3"/>
          <p:cNvPicPr>
            <a:picLocks noChangeAspect="1" noChangeArrowheads="1"/>
          </p:cNvPicPr>
          <p:nvPr/>
        </p:nvPicPr>
        <p:blipFill>
          <a:blip r:embed="rId2"/>
          <a:srcRect/>
          <a:stretch>
            <a:fillRect/>
          </a:stretch>
        </p:blipFill>
        <p:spPr bwMode="auto">
          <a:xfrm>
            <a:off x="1357313" y="2643188"/>
            <a:ext cx="1714500" cy="1739900"/>
          </a:xfrm>
          <a:prstGeom prst="rect">
            <a:avLst/>
          </a:prstGeom>
          <a:noFill/>
          <a:ln w="9525">
            <a:noFill/>
            <a:miter lim="800000"/>
            <a:headEnd/>
            <a:tailEnd/>
          </a:ln>
        </p:spPr>
      </p:pic>
      <p:pic>
        <p:nvPicPr>
          <p:cNvPr id="100363" name="图片 7"/>
          <p:cNvPicPr>
            <a:picLocks noChangeAspect="1" noChangeArrowheads="1"/>
          </p:cNvPicPr>
          <p:nvPr/>
        </p:nvPicPr>
        <p:blipFill>
          <a:blip r:embed="rId3"/>
          <a:srcRect/>
          <a:stretch>
            <a:fillRect/>
          </a:stretch>
        </p:blipFill>
        <p:spPr bwMode="auto">
          <a:xfrm>
            <a:off x="785813" y="4786313"/>
            <a:ext cx="3071812" cy="1563687"/>
          </a:xfrm>
          <a:prstGeom prst="rect">
            <a:avLst/>
          </a:prstGeom>
          <a:noFill/>
          <a:ln w="9525">
            <a:noFill/>
            <a:miter lim="800000"/>
            <a:headEnd/>
            <a:tailEnd/>
          </a:ln>
        </p:spPr>
      </p:pic>
      <p:pic>
        <p:nvPicPr>
          <p:cNvPr id="100364" name="Picture 5"/>
          <p:cNvPicPr>
            <a:picLocks noChangeAspect="1" noChangeArrowheads="1"/>
          </p:cNvPicPr>
          <p:nvPr/>
        </p:nvPicPr>
        <p:blipFill>
          <a:blip r:embed="rId4"/>
          <a:srcRect/>
          <a:stretch>
            <a:fillRect/>
          </a:stretch>
        </p:blipFill>
        <p:spPr bwMode="auto">
          <a:xfrm>
            <a:off x="5857875" y="4786313"/>
            <a:ext cx="1857375" cy="1627187"/>
          </a:xfrm>
          <a:prstGeom prst="rect">
            <a:avLst/>
          </a:prstGeom>
          <a:noFill/>
          <a:ln w="9525">
            <a:noFill/>
            <a:miter lim="800000"/>
            <a:headEnd/>
            <a:tailEnd/>
          </a:ln>
        </p:spPr>
      </p:pic>
      <p:sp>
        <p:nvSpPr>
          <p:cNvPr id="3078" name="Rectangle 6"/>
          <p:cNvSpPr>
            <a:spLocks noChangeArrowheads="1"/>
          </p:cNvSpPr>
          <p:nvPr/>
        </p:nvSpPr>
        <p:spPr bwMode="auto">
          <a:xfrm>
            <a:off x="5857875" y="2714625"/>
            <a:ext cx="1857375" cy="1643063"/>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a:lstStyle/>
          <a:p>
            <a:pPr algn="just">
              <a:lnSpc>
                <a:spcPct val="96000"/>
              </a:lnSpc>
              <a:defRPr/>
            </a:pPr>
            <a:r>
              <a:rPr lang="en-US" altLang="zh-CN" sz="1200" dirty="0">
                <a:latin typeface="Calibri" pitchFamily="34" charset="0"/>
              </a:rPr>
              <a:t>1. </a:t>
            </a:r>
            <a:r>
              <a:rPr lang="zh-CN" altLang="en-US" sz="1200" dirty="0">
                <a:latin typeface="Calibri" pitchFamily="34" charset="0"/>
              </a:rPr>
              <a:t>不将无毒无害的废液或废旧试剂当作危险废弃物处理</a:t>
            </a:r>
            <a:endParaRPr lang="zh-CN" altLang="en-US" sz="1200" dirty="0">
              <a:latin typeface="Times New Roman" pitchFamily="18" charset="0"/>
            </a:endParaRPr>
          </a:p>
          <a:p>
            <a:pPr algn="just">
              <a:lnSpc>
                <a:spcPct val="96000"/>
              </a:lnSpc>
              <a:defRPr/>
            </a:pPr>
            <a:r>
              <a:rPr lang="en-US" altLang="zh-CN" sz="1200" dirty="0">
                <a:latin typeface="Calibri" pitchFamily="34" charset="0"/>
              </a:rPr>
              <a:t>2. </a:t>
            </a:r>
            <a:r>
              <a:rPr lang="zh-CN" altLang="en-US" sz="1200" dirty="0">
                <a:latin typeface="Calibri" pitchFamily="34" charset="0"/>
              </a:rPr>
              <a:t>应尽可能对使用的有机溶剂自行回收提纯再利用</a:t>
            </a:r>
            <a:endParaRPr lang="zh-CN" altLang="en-US" sz="1200" dirty="0">
              <a:latin typeface="Times New Roman" pitchFamily="18" charset="0"/>
            </a:endParaRPr>
          </a:p>
          <a:p>
            <a:pPr algn="just">
              <a:lnSpc>
                <a:spcPct val="96000"/>
              </a:lnSpc>
              <a:defRPr/>
            </a:pPr>
            <a:r>
              <a:rPr lang="en-US" altLang="zh-CN" sz="1200" dirty="0">
                <a:latin typeface="Calibri" pitchFamily="34" charset="0"/>
              </a:rPr>
              <a:t>3. </a:t>
            </a:r>
            <a:r>
              <a:rPr lang="zh-CN" altLang="en-US" sz="1200" dirty="0">
                <a:latin typeface="Calibri" pitchFamily="34" charset="0"/>
              </a:rPr>
              <a:t>应尽可能对某些有毒有害废液进行无害化处理</a:t>
            </a:r>
            <a:endParaRPr lang="zh-CN" sz="1200" dirty="0"/>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灯片编号占位符 7"/>
          <p:cNvSpPr>
            <a:spLocks noGrp="1"/>
          </p:cNvSpPr>
          <p:nvPr>
            <p:ph type="sldNum" sz="quarter" idx="12"/>
          </p:nvPr>
        </p:nvSpPr>
        <p:spPr bwMode="auto">
          <a:xfrm>
            <a:off x="8229600" y="6400800"/>
            <a:ext cx="914400" cy="284163"/>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DC84346E-BED2-430E-987F-9D67A5EC98E9}" type="slidenum">
              <a:rPr lang="zh-CN" altLang="en-US" smtClean="0">
                <a:solidFill>
                  <a:schemeClr val="tx1"/>
                </a:solidFill>
                <a:latin typeface="Arial" pitchFamily="34" charset="0"/>
                <a:cs typeface="Arial" pitchFamily="34" charset="0"/>
              </a:rPr>
              <a:pPr fontAlgn="base">
                <a:spcBef>
                  <a:spcPct val="0"/>
                </a:spcBef>
                <a:spcAft>
                  <a:spcPct val="0"/>
                </a:spcAft>
                <a:defRPr/>
              </a:pPr>
              <a:t>94</a:t>
            </a:fld>
            <a:endParaRPr lang="en-US" altLang="zh-CN" smtClean="0">
              <a:solidFill>
                <a:schemeClr val="tx1"/>
              </a:solidFill>
              <a:latin typeface="Arial" pitchFamily="34" charset="0"/>
              <a:cs typeface="Arial" pitchFamily="34" charset="0"/>
            </a:endParaRPr>
          </a:p>
        </p:txBody>
      </p:sp>
      <p:graphicFrame>
        <p:nvGraphicFramePr>
          <p:cNvPr id="9" name="表格 8"/>
          <p:cNvGraphicFramePr>
            <a:graphicFrameLocks noGrp="1"/>
          </p:cNvGraphicFramePr>
          <p:nvPr/>
        </p:nvGraphicFramePr>
        <p:xfrm>
          <a:off x="500063" y="1643063"/>
          <a:ext cx="8213755" cy="4651892"/>
        </p:xfrm>
        <a:graphic>
          <a:graphicData uri="http://schemas.openxmlformats.org/drawingml/2006/table">
            <a:tbl>
              <a:tblPr/>
              <a:tblGrid>
                <a:gridCol w="902297"/>
                <a:gridCol w="2035476"/>
                <a:gridCol w="5275982"/>
              </a:tblGrid>
              <a:tr h="316415">
                <a:tc>
                  <a:txBody>
                    <a:bodyPr/>
                    <a:lstStyle/>
                    <a:p>
                      <a:pPr algn="ctr" fontAlgn="ctr">
                        <a:lnSpc>
                          <a:spcPct val="150000"/>
                        </a:lnSpc>
                      </a:pPr>
                      <a:r>
                        <a:rPr lang="zh-CN" altLang="en-US" sz="1400" b="1" i="0" u="none" strike="noStrike" dirty="0" smtClean="0">
                          <a:solidFill>
                            <a:srgbClr val="000000"/>
                          </a:solidFill>
                          <a:latin typeface="宋体" pitchFamily="2" charset="-122"/>
                          <a:ea typeface="宋体" pitchFamily="2" charset="-122"/>
                        </a:rPr>
                        <a:t>主体</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algn="ctr" fontAlgn="ctr">
                        <a:lnSpc>
                          <a:spcPct val="150000"/>
                        </a:lnSpc>
                      </a:pPr>
                      <a:r>
                        <a:rPr lang="zh-CN" altLang="en-US" sz="1400" b="1" u="none" strike="noStrike" dirty="0">
                          <a:latin typeface="宋体" pitchFamily="2" charset="-122"/>
                          <a:ea typeface="宋体" pitchFamily="2" charset="-122"/>
                        </a:rPr>
                        <a:t>文件级别</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algn="ctr" fontAlgn="ctr">
                        <a:lnSpc>
                          <a:spcPct val="150000"/>
                        </a:lnSpc>
                      </a:pPr>
                      <a:r>
                        <a:rPr lang="zh-CN" altLang="en-US" sz="1400" b="1" u="none" strike="noStrike" dirty="0">
                          <a:latin typeface="宋体" pitchFamily="2" charset="-122"/>
                          <a:ea typeface="宋体" pitchFamily="2" charset="-122"/>
                        </a:rPr>
                        <a:t>文件名称</a:t>
                      </a:r>
                      <a:endParaRPr lang="zh-CN" altLang="en-US" sz="1400" b="1" i="0" u="none" strike="noStrike" dirty="0">
                        <a:solidFill>
                          <a:srgbClr val="0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r>
              <a:tr h="206181">
                <a:tc rowSpan="16">
                  <a:txBody>
                    <a:bodyPr/>
                    <a:lstStyle/>
                    <a:p>
                      <a:pPr marL="0" marR="0" indent="0" algn="ctr" defTabSz="914400" rtl="0" eaLnBrk="1" fontAlgn="ctr" latinLnBrk="0" hangingPunct="1">
                        <a:lnSpc>
                          <a:spcPct val="150000"/>
                        </a:lnSpc>
                        <a:spcBef>
                          <a:spcPts val="0"/>
                        </a:spcBef>
                        <a:spcAft>
                          <a:spcPts val="0"/>
                        </a:spcAft>
                        <a:buClrTx/>
                        <a:buSzTx/>
                        <a:buFontTx/>
                        <a:buNone/>
                        <a:tabLst/>
                        <a:defRPr/>
                      </a:pPr>
                      <a:r>
                        <a:rPr kumimoji="0" lang="zh-CN" altLang="en-US" sz="1600" b="1" kern="1200" dirty="0" smtClean="0">
                          <a:solidFill>
                            <a:srgbClr val="C00000"/>
                          </a:solidFill>
                          <a:effectLst>
                            <a:outerShdw blurRad="38100" dist="38100" dir="2700000" algn="tl">
                              <a:srgbClr val="000000">
                                <a:alpha val="43137"/>
                              </a:srgbClr>
                            </a:outerShdw>
                          </a:effectLst>
                          <a:latin typeface="华文中宋" pitchFamily="2" charset="-122"/>
                          <a:ea typeface="华文中宋" pitchFamily="2" charset="-122"/>
                          <a:cs typeface="+mn-cs"/>
                        </a:rPr>
                        <a:t>学校</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ctr" fontAlgn="ctr">
                        <a:lnSpc>
                          <a:spcPct val="150000"/>
                        </a:lnSpc>
                      </a:pPr>
                      <a:r>
                        <a:rPr lang="zh-CN" altLang="en-US" sz="1400" b="1" u="none" strike="noStrike" dirty="0" smtClean="0">
                          <a:latin typeface="宋体" pitchFamily="2" charset="-122"/>
                          <a:ea typeface="宋体" pitchFamily="2" charset="-122"/>
                        </a:rPr>
                        <a:t>一级文件</a:t>
                      </a:r>
                      <a:endParaRPr lang="en-US" altLang="zh-CN" sz="1400" b="1" u="none" strike="noStrike" dirty="0" smtClean="0">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学校纲领性文件</a:t>
                      </a:r>
                      <a:endParaRPr lang="en-US" altLang="zh-CN" sz="1400" dirty="0" smtClean="0">
                        <a:solidFill>
                          <a:srgbClr val="0000FF"/>
                        </a:solidFill>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规定基本行为规范</a:t>
                      </a:r>
                      <a:endParaRPr lang="zh-CN" altLang="en-US" sz="1400" b="1" i="0" u="none" strike="noStrike" dirty="0" smtClean="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lnSpc>
                          <a:spcPct val="150000"/>
                        </a:lnSpc>
                      </a:pPr>
                      <a:r>
                        <a:rPr lang="en-US" altLang="zh-CN" sz="1100" b="0" u="none" strike="noStrike" kern="1200" dirty="0" smtClean="0">
                          <a:solidFill>
                            <a:schemeClr val="tx1"/>
                          </a:solidFill>
                          <a:latin typeface="宋体" pitchFamily="2" charset="-122"/>
                          <a:ea typeface="宋体" pitchFamily="2" charset="-122"/>
                        </a:rPr>
                        <a:t>《</a:t>
                      </a:r>
                      <a:r>
                        <a:rPr lang="zh-CN" altLang="en-US" sz="1100" b="0" u="none" strike="noStrike" kern="1200" dirty="0" smtClean="0">
                          <a:solidFill>
                            <a:schemeClr val="tx1"/>
                          </a:solidFill>
                          <a:latin typeface="宋体" pitchFamily="2" charset="-122"/>
                          <a:ea typeface="宋体" pitchFamily="2" charset="-122"/>
                        </a:rPr>
                        <a:t>北京科技大学实验室技术安全管理规定</a:t>
                      </a:r>
                      <a:r>
                        <a:rPr lang="en-US" altLang="zh-CN" sz="1100" b="0" u="none" strike="noStrike" kern="1200" dirty="0" smtClean="0">
                          <a:solidFill>
                            <a:schemeClr val="tx1"/>
                          </a:solidFill>
                          <a:latin typeface="宋体" pitchFamily="2" charset="-122"/>
                          <a:ea typeface="宋体" pitchFamily="2" charset="-122"/>
                        </a:rPr>
                        <a:t>》</a:t>
                      </a:r>
                      <a:r>
                        <a:rPr kumimoji="0" lang="zh-CN" altLang="en-US" sz="1100" b="0" u="none" strike="noStrike" kern="1200" dirty="0" smtClean="0">
                          <a:solidFill>
                            <a:schemeClr val="tx1"/>
                          </a:solidFill>
                          <a:latin typeface="宋体" pitchFamily="2" charset="-122"/>
                          <a:ea typeface="宋体" pitchFamily="2" charset="-122"/>
                          <a:cs typeface="+mn-cs"/>
                        </a:rPr>
                        <a:t>（校发</a:t>
                      </a:r>
                      <a:r>
                        <a:rPr kumimoji="0" lang="en-US" altLang="zh-CN" sz="1100" b="0" u="none" strike="noStrike" kern="1200" dirty="0" smtClean="0">
                          <a:solidFill>
                            <a:schemeClr val="tx1"/>
                          </a:solidFill>
                          <a:latin typeface="宋体" pitchFamily="2" charset="-122"/>
                          <a:ea typeface="宋体" pitchFamily="2" charset="-122"/>
                          <a:cs typeface="+mn-cs"/>
                        </a:rPr>
                        <a:t>【2015】28</a:t>
                      </a:r>
                      <a:r>
                        <a:rPr kumimoji="0" lang="zh-CN" altLang="en-US" sz="1100" b="0" u="none" strike="noStrike" kern="1200" dirty="0" smtClean="0">
                          <a:solidFill>
                            <a:schemeClr val="tx1"/>
                          </a:solidFill>
                          <a:latin typeface="宋体" pitchFamily="2" charset="-122"/>
                          <a:ea typeface="宋体" pitchFamily="2" charset="-122"/>
                          <a:cs typeface="+mn-cs"/>
                        </a:rPr>
                        <a:t>号）</a:t>
                      </a:r>
                      <a:endParaRPr kumimoji="0" lang="zh-CN" altLang="en-US" sz="1100" b="0" u="none" strike="noStrike" kern="1200" dirty="0">
                        <a:solidFill>
                          <a:schemeClr val="tx1"/>
                        </a:solidFill>
                        <a:latin typeface="宋体" pitchFamily="2" charset="-122"/>
                        <a:ea typeface="宋体" pitchFamily="2" charset="-122"/>
                        <a:cs typeface="+mn-cs"/>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1385">
                <a:tc vMerge="1">
                  <a:txBody>
                    <a:bodyPr/>
                    <a:lstStyle/>
                    <a:p>
                      <a:endParaRPr lang="zh-CN" altLang="en-US"/>
                    </a:p>
                  </a:txBody>
                  <a:tcPr/>
                </a:tc>
                <a:tc vMerge="1">
                  <a:txBody>
                    <a:bodyPr/>
                    <a:lstStyle/>
                    <a:p>
                      <a:pPr algn="ctr">
                        <a:lnSpc>
                          <a:spcPts val="1400"/>
                        </a:lnSpc>
                        <a:spcBef>
                          <a:spcPts val="600"/>
                        </a:spcBef>
                        <a:spcAft>
                          <a:spcPts val="0"/>
                        </a:spcAft>
                      </a:pPr>
                      <a:endParaRPr kumimoji="0" lang="zh-CN" sz="14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pP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北京科技大学实验室技术安全责任追究暂行规定</a:t>
                      </a:r>
                      <a:r>
                        <a:rPr lang="en-US" altLang="zh-CN" sz="1100" b="0" u="none" strike="noStrike" dirty="0" smtClean="0">
                          <a:solidFill>
                            <a:schemeClr val="tx1"/>
                          </a:solidFill>
                          <a:latin typeface="宋体" pitchFamily="2" charset="-122"/>
                          <a:ea typeface="宋体" pitchFamily="2" charset="-122"/>
                        </a:rPr>
                        <a:t>》</a:t>
                      </a:r>
                      <a:r>
                        <a:rPr kumimoji="0" lang="zh-CN" altLang="en-US" sz="1100" b="0" u="none" strike="noStrike" kern="1200" dirty="0" smtClean="0">
                          <a:solidFill>
                            <a:schemeClr val="tx1"/>
                          </a:solidFill>
                          <a:latin typeface="宋体" pitchFamily="2" charset="-122"/>
                          <a:ea typeface="宋体" pitchFamily="2" charset="-122"/>
                          <a:cs typeface="+mn-cs"/>
                        </a:rPr>
                        <a:t>（校发</a:t>
                      </a:r>
                      <a:r>
                        <a:rPr kumimoji="0" lang="en-US" altLang="zh-CN" sz="1100" b="0" u="none" strike="noStrike" kern="1200" dirty="0" smtClean="0">
                          <a:solidFill>
                            <a:schemeClr val="tx1"/>
                          </a:solidFill>
                          <a:latin typeface="宋体" pitchFamily="2" charset="-122"/>
                          <a:ea typeface="宋体" pitchFamily="2" charset="-122"/>
                          <a:cs typeface="+mn-cs"/>
                        </a:rPr>
                        <a:t>【2015】29</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pPr algn="ctr">
                        <a:lnSpc>
                          <a:spcPts val="1400"/>
                        </a:lnSpc>
                        <a:spcBef>
                          <a:spcPts val="600"/>
                        </a:spcBef>
                        <a:spcAft>
                          <a:spcPts val="0"/>
                        </a:spcAft>
                      </a:pPr>
                      <a:endParaRPr kumimoji="0" lang="zh-CN" sz="1400" b="1" kern="100" dirty="0">
                        <a:solidFill>
                          <a:schemeClr val="tx1"/>
                        </a:solidFill>
                        <a:latin typeface="宋体" pitchFamily="2" charset="-122"/>
                        <a:ea typeface="宋体" pitchFamily="2" charset="-122"/>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pP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北京科技大学环境保护管理规定</a:t>
                      </a: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【2003】30</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pPr algn="ctr" fontAlgn="ctr"/>
                      <a:endParaRPr lang="zh-CN" altLang="en-US" sz="1400" b="1" i="0" u="none" strike="noStrike" dirty="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8">
                  <a:txBody>
                    <a:bodyPr/>
                    <a:lstStyle/>
                    <a:p>
                      <a:pPr algn="ctr" fontAlgn="ctr">
                        <a:lnSpc>
                          <a:spcPct val="150000"/>
                        </a:lnSpc>
                      </a:pPr>
                      <a:r>
                        <a:rPr lang="zh-CN" altLang="en-US" sz="1400" b="1" u="none" strike="noStrike" dirty="0" smtClean="0">
                          <a:latin typeface="宋体" pitchFamily="2" charset="-122"/>
                          <a:ea typeface="宋体" pitchFamily="2" charset="-122"/>
                        </a:rPr>
                        <a:t>二级文件</a:t>
                      </a:r>
                      <a:endParaRPr lang="en-US" altLang="zh-CN" sz="1400" b="1" u="none" strike="noStrike" dirty="0" smtClean="0">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补充细化一级文件</a:t>
                      </a:r>
                      <a:endParaRPr lang="en-US" altLang="zh-CN" sz="1400" dirty="0" smtClean="0">
                        <a:solidFill>
                          <a:srgbClr val="0000FF"/>
                        </a:solidFill>
                        <a:latin typeface="宋体" pitchFamily="2" charset="-122"/>
                        <a:ea typeface="宋体" pitchFamily="2" charset="-122"/>
                      </a:endParaRPr>
                    </a:p>
                    <a:p>
                      <a:pPr algn="ctr" fontAlgn="ctr">
                        <a:lnSpc>
                          <a:spcPct val="150000"/>
                        </a:lnSpc>
                      </a:pPr>
                      <a:r>
                        <a:rPr lang="zh-CN" altLang="en-US" sz="1400" dirty="0" smtClean="0">
                          <a:solidFill>
                            <a:srgbClr val="0000FF"/>
                          </a:solidFill>
                          <a:latin typeface="宋体" pitchFamily="2" charset="-122"/>
                          <a:ea typeface="宋体" pitchFamily="2" charset="-122"/>
                        </a:rPr>
                        <a:t>针对特定隐患</a:t>
                      </a:r>
                      <a:endParaRPr lang="zh-CN" altLang="en-US" sz="1400" b="1" i="0" u="none" strike="noStrike" dirty="0">
                        <a:solidFill>
                          <a:srgbClr val="0000FF"/>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kumimoji="0" lang="en-US" altLang="zh-CN" sz="1100" b="0" u="none" strike="noStrike" kern="1200" dirty="0" smtClean="0">
                          <a:solidFill>
                            <a:schemeClr val="tx1"/>
                          </a:solidFill>
                          <a:latin typeface="宋体" pitchFamily="2" charset="-122"/>
                          <a:ea typeface="宋体" pitchFamily="2" charset="-122"/>
                          <a:cs typeface="+mn-cs"/>
                        </a:rPr>
                        <a:t>《</a:t>
                      </a:r>
                      <a:r>
                        <a:rPr kumimoji="0" lang="zh-CN" altLang="en-US" sz="1100" b="0" u="none" strike="noStrike" kern="1200" dirty="0" smtClean="0">
                          <a:solidFill>
                            <a:schemeClr val="tx1"/>
                          </a:solidFill>
                          <a:latin typeface="宋体" pitchFamily="2" charset="-122"/>
                          <a:ea typeface="宋体" pitchFamily="2" charset="-122"/>
                          <a:cs typeface="+mn-cs"/>
                        </a:rPr>
                        <a:t>北京科技大学危险化学品安全管理条例</a:t>
                      </a:r>
                      <a:r>
                        <a:rPr kumimoji="0" lang="en-US" altLang="zh-CN" sz="1100" b="0" u="none" strike="noStrike" kern="1200" dirty="0" smtClean="0">
                          <a:solidFill>
                            <a:schemeClr val="tx1"/>
                          </a:solidFill>
                          <a:latin typeface="宋体" pitchFamily="2" charset="-122"/>
                          <a:ea typeface="宋体" pitchFamily="2" charset="-122"/>
                          <a:cs typeface="+mn-cs"/>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【2003】1</a:t>
                      </a:r>
                      <a:r>
                        <a:rPr kumimoji="0" lang="zh-CN" altLang="en-US" sz="1100" b="0" u="none" strike="noStrike" kern="1200" dirty="0" smtClean="0">
                          <a:solidFill>
                            <a:schemeClr val="tx1"/>
                          </a:solidFill>
                          <a:latin typeface="宋体" pitchFamily="2" charset="-122"/>
                          <a:ea typeface="宋体" pitchFamily="2" charset="-122"/>
                          <a:cs typeface="+mn-cs"/>
                        </a:rPr>
                        <a:t>号）</a:t>
                      </a:r>
                      <a:endParaRPr kumimoji="0" lang="zh-CN" altLang="en-US" sz="1100" b="0" u="none" strike="noStrike" kern="1200" dirty="0">
                        <a:solidFill>
                          <a:schemeClr val="tx1"/>
                        </a:solidFill>
                        <a:latin typeface="宋体" pitchFamily="2" charset="-122"/>
                        <a:ea typeface="宋体" pitchFamily="2" charset="-122"/>
                        <a:cs typeface="+mn-cs"/>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0" dirty="0" smtClean="0">
                          <a:solidFill>
                            <a:schemeClr val="tx1"/>
                          </a:solidFill>
                          <a:latin typeface="宋体" pitchFamily="2" charset="-122"/>
                          <a:ea typeface="宋体" pitchFamily="2" charset="-122"/>
                        </a:rPr>
                        <a:t>《</a:t>
                      </a:r>
                      <a:r>
                        <a:rPr lang="zh-CN" altLang="en-US" sz="1100" b="0" dirty="0" smtClean="0">
                          <a:solidFill>
                            <a:schemeClr val="tx1"/>
                          </a:solidFill>
                          <a:latin typeface="宋体" pitchFamily="2" charset="-122"/>
                          <a:ea typeface="宋体" pitchFamily="2" charset="-122"/>
                        </a:rPr>
                        <a:t>北京科技大学危险化学品安全管理补充规定</a:t>
                      </a:r>
                      <a:r>
                        <a:rPr lang="en-US" altLang="zh-CN" sz="1100" b="0"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【2007】105</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0" dirty="0" smtClean="0">
                          <a:solidFill>
                            <a:schemeClr val="tx1"/>
                          </a:solidFill>
                          <a:latin typeface="宋体" pitchFamily="2" charset="-122"/>
                          <a:ea typeface="宋体" pitchFamily="2" charset="-122"/>
                        </a:rPr>
                        <a:t>《</a:t>
                      </a:r>
                      <a:r>
                        <a:rPr lang="zh-CN" altLang="en-US" sz="1100" b="0" dirty="0" smtClean="0">
                          <a:solidFill>
                            <a:schemeClr val="tx1"/>
                          </a:solidFill>
                          <a:latin typeface="宋体" pitchFamily="2" charset="-122"/>
                          <a:ea typeface="宋体" pitchFamily="2" charset="-122"/>
                        </a:rPr>
                        <a:t>北京科技大学易制毒化学品安全管理规定</a:t>
                      </a:r>
                      <a:r>
                        <a:rPr lang="en-US" altLang="zh-CN" sz="1100" b="0"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【2009】88</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0" dirty="0" smtClean="0">
                          <a:solidFill>
                            <a:schemeClr val="tx1"/>
                          </a:solidFill>
                          <a:latin typeface="宋体" pitchFamily="2" charset="-122"/>
                          <a:ea typeface="宋体" pitchFamily="2" charset="-122"/>
                        </a:rPr>
                        <a:t>《</a:t>
                      </a:r>
                      <a:r>
                        <a:rPr lang="zh-CN" altLang="en-US" sz="1100" b="0" dirty="0" smtClean="0">
                          <a:solidFill>
                            <a:schemeClr val="tx1"/>
                          </a:solidFill>
                          <a:latin typeface="宋体" pitchFamily="2" charset="-122"/>
                          <a:ea typeface="宋体" pitchFamily="2" charset="-122"/>
                        </a:rPr>
                        <a:t>北京科技大学实验室危险化学品废物处理实施办法</a:t>
                      </a:r>
                      <a:r>
                        <a:rPr lang="en-US" altLang="zh-CN" sz="1100" b="0"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【2007】69</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1" u="none" strike="noStrike" dirty="0" smtClean="0">
                          <a:solidFill>
                            <a:srgbClr val="C00000"/>
                          </a:solidFill>
                          <a:latin typeface="宋体" pitchFamily="2" charset="-122"/>
                          <a:ea typeface="宋体" pitchFamily="2" charset="-122"/>
                        </a:rPr>
                        <a:t>《</a:t>
                      </a:r>
                      <a:r>
                        <a:rPr lang="zh-CN" altLang="en-US" sz="1100" b="1" u="none" strike="noStrike" dirty="0" smtClean="0">
                          <a:solidFill>
                            <a:srgbClr val="C00000"/>
                          </a:solidFill>
                          <a:latin typeface="宋体" pitchFamily="2" charset="-122"/>
                          <a:ea typeface="宋体" pitchFamily="2" charset="-122"/>
                        </a:rPr>
                        <a:t>北京科技大学实验室压力气瓶安全管理办法</a:t>
                      </a:r>
                      <a:r>
                        <a:rPr lang="en-US" altLang="zh-CN" sz="1100" b="1" u="none" strike="noStrike" dirty="0" smtClean="0">
                          <a:solidFill>
                            <a:srgbClr val="C00000"/>
                          </a:solidFill>
                          <a:latin typeface="宋体" pitchFamily="2" charset="-122"/>
                          <a:ea typeface="宋体" pitchFamily="2" charset="-122"/>
                        </a:rPr>
                        <a:t>》</a:t>
                      </a:r>
                      <a:r>
                        <a:rPr lang="zh-CN" altLang="en-US" sz="1100" b="1" u="none" strike="noStrike" dirty="0" smtClean="0">
                          <a:solidFill>
                            <a:srgbClr val="C00000"/>
                          </a:solidFill>
                          <a:latin typeface="宋体" pitchFamily="2" charset="-122"/>
                          <a:ea typeface="宋体" pitchFamily="2" charset="-122"/>
                        </a:rPr>
                        <a:t>（校发</a:t>
                      </a:r>
                      <a:r>
                        <a:rPr kumimoji="0" lang="en-US" altLang="zh-CN" sz="1100" b="1" u="none" strike="noStrike" kern="1200" dirty="0" smtClean="0">
                          <a:solidFill>
                            <a:srgbClr val="C00000"/>
                          </a:solidFill>
                          <a:latin typeface="宋体" pitchFamily="2" charset="-122"/>
                          <a:ea typeface="宋体" pitchFamily="2" charset="-122"/>
                          <a:cs typeface="+mn-cs"/>
                        </a:rPr>
                        <a:t>【2012】4</a:t>
                      </a:r>
                      <a:r>
                        <a:rPr kumimoji="0" lang="zh-CN" altLang="en-US" sz="1100" b="1" u="none" strike="noStrike" kern="1200" dirty="0" smtClean="0">
                          <a:solidFill>
                            <a:srgbClr val="C00000"/>
                          </a:solidFill>
                          <a:latin typeface="宋体" pitchFamily="2" charset="-122"/>
                          <a:ea typeface="宋体" pitchFamily="2" charset="-122"/>
                          <a:cs typeface="+mn-cs"/>
                        </a:rPr>
                        <a:t>号）</a:t>
                      </a:r>
                      <a:endParaRPr lang="zh-CN" altLang="en-US" sz="1100" b="1" i="0" u="none" strike="noStrike" dirty="0" smtClean="0">
                        <a:solidFill>
                          <a:srgbClr val="C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1" u="none" strike="noStrike" dirty="0" smtClean="0">
                          <a:solidFill>
                            <a:srgbClr val="C00000"/>
                          </a:solidFill>
                          <a:latin typeface="宋体" pitchFamily="2" charset="-122"/>
                          <a:ea typeface="宋体" pitchFamily="2" charset="-122"/>
                        </a:rPr>
                        <a:t>《</a:t>
                      </a:r>
                      <a:r>
                        <a:rPr lang="zh-CN" altLang="en-US" sz="1100" b="1" u="none" strike="noStrike" dirty="0" smtClean="0">
                          <a:solidFill>
                            <a:srgbClr val="C00000"/>
                          </a:solidFill>
                          <a:latin typeface="宋体" pitchFamily="2" charset="-122"/>
                          <a:ea typeface="宋体" pitchFamily="2" charset="-122"/>
                        </a:rPr>
                        <a:t>北京科技大学特种设备安全管理办法</a:t>
                      </a:r>
                      <a:r>
                        <a:rPr lang="en-US" altLang="zh-CN" sz="1100" b="1" u="none" strike="noStrike" dirty="0" smtClean="0">
                          <a:solidFill>
                            <a:srgbClr val="C00000"/>
                          </a:solidFill>
                          <a:latin typeface="宋体" pitchFamily="2" charset="-122"/>
                          <a:ea typeface="宋体" pitchFamily="2" charset="-122"/>
                        </a:rPr>
                        <a:t>》</a:t>
                      </a:r>
                      <a:r>
                        <a:rPr lang="zh-CN" altLang="en-US" sz="1100" b="1" u="none" strike="noStrike" dirty="0" smtClean="0">
                          <a:solidFill>
                            <a:srgbClr val="C00000"/>
                          </a:solidFill>
                          <a:latin typeface="宋体" pitchFamily="2" charset="-122"/>
                          <a:ea typeface="宋体" pitchFamily="2" charset="-122"/>
                        </a:rPr>
                        <a:t>（校发</a:t>
                      </a:r>
                      <a:r>
                        <a:rPr kumimoji="0" lang="en-US" altLang="zh-CN" sz="1100" b="1" u="none" strike="noStrike" kern="1200" dirty="0" smtClean="0">
                          <a:solidFill>
                            <a:srgbClr val="C00000"/>
                          </a:solidFill>
                          <a:latin typeface="宋体" pitchFamily="2" charset="-122"/>
                          <a:ea typeface="宋体" pitchFamily="2" charset="-122"/>
                          <a:cs typeface="+mn-cs"/>
                        </a:rPr>
                        <a:t>【2012】3</a:t>
                      </a:r>
                      <a:r>
                        <a:rPr kumimoji="0" lang="zh-CN" altLang="en-US" sz="1100" b="1" u="none" strike="noStrike" kern="1200" dirty="0" smtClean="0">
                          <a:solidFill>
                            <a:srgbClr val="C00000"/>
                          </a:solidFill>
                          <a:latin typeface="宋体" pitchFamily="2" charset="-122"/>
                          <a:ea typeface="宋体" pitchFamily="2" charset="-122"/>
                          <a:cs typeface="+mn-cs"/>
                        </a:rPr>
                        <a:t>号）</a:t>
                      </a:r>
                      <a:endParaRPr lang="zh-CN" altLang="en-US" sz="1100" b="1" i="0" u="none" strike="noStrike" dirty="0" smtClean="0">
                        <a:solidFill>
                          <a:srgbClr val="C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北京科技大学放射性同位素与射线装置安全和防护管理办法</a:t>
                      </a:r>
                      <a:r>
                        <a:rPr lang="en-US" altLang="zh-CN" sz="1100" b="0" u="none" strike="noStrike" dirty="0" smtClean="0">
                          <a:solidFill>
                            <a:schemeClr val="tx1"/>
                          </a:solidFill>
                          <a:latin typeface="宋体" pitchFamily="2" charset="-122"/>
                          <a:ea typeface="宋体" pitchFamily="2" charset="-122"/>
                        </a:rPr>
                        <a:t>》</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【2015】30</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algn="l" rtl="0" fontAlgn="ctr">
                        <a:lnSpc>
                          <a:spcPct val="150000"/>
                        </a:lnSpc>
                      </a:pPr>
                      <a:r>
                        <a:rPr lang="zh-CN" altLang="en-US" sz="1100" u="none" strike="noStrike" dirty="0">
                          <a:solidFill>
                            <a:schemeClr val="tx1"/>
                          </a:solidFill>
                          <a:latin typeface="宋体" pitchFamily="2" charset="-122"/>
                          <a:ea typeface="宋体" pitchFamily="2" charset="-122"/>
                        </a:rPr>
                        <a:t>北京科技大学放射事故应急</a:t>
                      </a:r>
                      <a:r>
                        <a:rPr lang="zh-CN" altLang="en-US" sz="1100" u="none" strike="noStrike" dirty="0" smtClean="0">
                          <a:solidFill>
                            <a:schemeClr val="tx1"/>
                          </a:solidFill>
                          <a:latin typeface="宋体" pitchFamily="2" charset="-122"/>
                          <a:ea typeface="宋体" pitchFamily="2" charset="-122"/>
                        </a:rPr>
                        <a:t>预案</a:t>
                      </a:r>
                      <a:endParaRPr lang="zh-CN" altLang="en-US" sz="1100" b="0" i="0" u="none" strike="noStrike" dirty="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pPr algn="ctr" rtl="0" fontAlgn="ct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5">
                  <a:txBody>
                    <a:bodyPr/>
                    <a:lstStyle/>
                    <a:p>
                      <a:pPr algn="ctr" rtl="0" fontAlgn="ctr">
                        <a:lnSpc>
                          <a:spcPct val="150000"/>
                        </a:lnSpc>
                      </a:pPr>
                      <a:r>
                        <a:rPr lang="zh-CN" altLang="en-US" sz="1400" b="1" u="none" strike="noStrike" dirty="0" smtClean="0">
                          <a:latin typeface="宋体" pitchFamily="2" charset="-122"/>
                          <a:ea typeface="宋体" pitchFamily="2" charset="-122"/>
                        </a:rPr>
                        <a:t>三级文件</a:t>
                      </a:r>
                      <a:endParaRPr lang="en-US" altLang="zh-CN" sz="1400" b="1" u="none" strike="noStrike" dirty="0" smtClean="0">
                        <a:latin typeface="宋体" pitchFamily="2" charset="-122"/>
                        <a:ea typeface="宋体" pitchFamily="2" charset="-122"/>
                      </a:endParaRPr>
                    </a:p>
                    <a:p>
                      <a:pPr algn="ctr" rtl="0" fontAlgn="ctr">
                        <a:lnSpc>
                          <a:spcPct val="150000"/>
                        </a:lnSpc>
                      </a:pPr>
                      <a:r>
                        <a:rPr lang="zh-CN" altLang="en-US" sz="1400" dirty="0" smtClean="0">
                          <a:solidFill>
                            <a:srgbClr val="0000FF"/>
                          </a:solidFill>
                          <a:latin typeface="宋体" pitchFamily="2" charset="-122"/>
                          <a:ea typeface="宋体" pitchFamily="2" charset="-122"/>
                        </a:rPr>
                        <a:t>实施细则、各类通知</a:t>
                      </a:r>
                      <a:r>
                        <a:rPr lang="zh-CN" altLang="en-US" sz="1400" u="none" strike="noStrike" dirty="0" smtClean="0">
                          <a:latin typeface="宋体" pitchFamily="2" charset="-122"/>
                          <a:ea typeface="宋体" pitchFamily="2" charset="-122"/>
                        </a:rPr>
                        <a:t>　</a:t>
                      </a:r>
                      <a:endParaRPr lang="zh-CN" altLang="en-US" sz="1400" b="0" i="0" u="none" strike="noStrike" dirty="0">
                        <a:solidFill>
                          <a:srgbClr val="000000"/>
                        </a:solidFill>
                        <a:latin typeface="宋体" pitchFamily="2" charset="-122"/>
                        <a:ea typeface="宋体" pitchFamily="2" charset="-122"/>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smtClean="0">
                          <a:solidFill>
                            <a:schemeClr val="tx1"/>
                          </a:solidFill>
                          <a:latin typeface="宋体" pitchFamily="2" charset="-122"/>
                          <a:ea typeface="宋体" pitchFamily="2" charset="-122"/>
                        </a:rPr>
                        <a:t>北京科技大学危险化学品安全管理实施细则</a:t>
                      </a:r>
                      <a:r>
                        <a:rPr lang="zh-CN" altLang="en-US" sz="1100" b="0" u="none" strike="noStrike" dirty="0" smtClean="0">
                          <a:solidFill>
                            <a:schemeClr val="tx1"/>
                          </a:solidFill>
                          <a:latin typeface="宋体" pitchFamily="2" charset="-122"/>
                          <a:ea typeface="宋体" pitchFamily="2" charset="-122"/>
                        </a:rPr>
                        <a:t>（校资发</a:t>
                      </a:r>
                      <a:r>
                        <a:rPr kumimoji="0" lang="en-US" altLang="zh-CN" sz="1100" b="0" u="none" strike="noStrike" kern="1200" dirty="0" smtClean="0">
                          <a:solidFill>
                            <a:schemeClr val="tx1"/>
                          </a:solidFill>
                          <a:latin typeface="宋体" pitchFamily="2" charset="-122"/>
                          <a:ea typeface="宋体" pitchFamily="2" charset="-122"/>
                          <a:cs typeface="+mn-cs"/>
                        </a:rPr>
                        <a:t>【2014】4</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smtClean="0">
                          <a:solidFill>
                            <a:schemeClr val="tx1"/>
                          </a:solidFill>
                          <a:latin typeface="宋体" pitchFamily="2" charset="-122"/>
                          <a:ea typeface="宋体" pitchFamily="2" charset="-122"/>
                        </a:rPr>
                        <a:t>北京科技大学实验室</a:t>
                      </a:r>
                      <a:r>
                        <a:rPr lang="zh-CN" altLang="en-US" sz="1100" u="none" strike="noStrike" dirty="0">
                          <a:solidFill>
                            <a:schemeClr val="tx1"/>
                          </a:solidFill>
                          <a:latin typeface="宋体" pitchFamily="2" charset="-122"/>
                          <a:ea typeface="宋体" pitchFamily="2" charset="-122"/>
                        </a:rPr>
                        <a:t>高压釜安全管理</a:t>
                      </a:r>
                      <a:r>
                        <a:rPr lang="zh-CN" altLang="en-US" sz="1100" u="none" strike="noStrike" dirty="0" smtClean="0">
                          <a:solidFill>
                            <a:schemeClr val="tx1"/>
                          </a:solidFill>
                          <a:latin typeface="宋体" pitchFamily="2" charset="-122"/>
                          <a:ea typeface="宋体" pitchFamily="2" charset="-122"/>
                        </a:rPr>
                        <a:t>规定</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【2013】1</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b="1" u="none" strike="noStrike" dirty="0" smtClean="0">
                          <a:solidFill>
                            <a:srgbClr val="C00000"/>
                          </a:solidFill>
                          <a:latin typeface="宋体" pitchFamily="2" charset="-122"/>
                          <a:ea typeface="宋体" pitchFamily="2" charset="-122"/>
                        </a:rPr>
                        <a:t>北京科技大学实验室压力气瓶安全管理实施细则（校发</a:t>
                      </a:r>
                      <a:r>
                        <a:rPr kumimoji="0" lang="en-US" altLang="zh-CN" sz="1100" b="1" u="none" strike="noStrike" kern="1200" dirty="0" smtClean="0">
                          <a:solidFill>
                            <a:srgbClr val="C00000"/>
                          </a:solidFill>
                          <a:latin typeface="宋体" pitchFamily="2" charset="-122"/>
                          <a:ea typeface="宋体" pitchFamily="2" charset="-122"/>
                          <a:cs typeface="+mn-cs"/>
                        </a:rPr>
                        <a:t>【2014】3</a:t>
                      </a:r>
                      <a:r>
                        <a:rPr kumimoji="0" lang="zh-CN" altLang="en-US" sz="1100" b="1" u="none" strike="noStrike" kern="1200" dirty="0" smtClean="0">
                          <a:solidFill>
                            <a:srgbClr val="C00000"/>
                          </a:solidFill>
                          <a:latin typeface="宋体" pitchFamily="2" charset="-122"/>
                          <a:ea typeface="宋体" pitchFamily="2" charset="-122"/>
                          <a:cs typeface="+mn-cs"/>
                        </a:rPr>
                        <a:t>号）</a:t>
                      </a:r>
                      <a:endParaRPr lang="zh-CN" altLang="en-US" sz="1100" b="1" i="0" u="none" strike="noStrike" dirty="0" smtClean="0">
                        <a:solidFill>
                          <a:srgbClr val="C00000"/>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just" defTabSz="914400" rtl="0" eaLnBrk="1" fontAlgn="ctr" latinLnBrk="0" hangingPunct="1">
                        <a:lnSpc>
                          <a:spcPct val="150000"/>
                        </a:lnSpc>
                        <a:spcBef>
                          <a:spcPts val="0"/>
                        </a:spcBef>
                        <a:spcAft>
                          <a:spcPts val="0"/>
                        </a:spcAft>
                        <a:buClrTx/>
                        <a:buSzTx/>
                        <a:buFontTx/>
                        <a:buNone/>
                        <a:tabLst/>
                        <a:defRPr/>
                      </a:pPr>
                      <a:r>
                        <a:rPr lang="zh-CN" altLang="en-US" sz="1100" u="none" strike="noStrike" dirty="0">
                          <a:solidFill>
                            <a:schemeClr val="tx1"/>
                          </a:solidFill>
                          <a:latin typeface="宋体" pitchFamily="2" charset="-122"/>
                          <a:ea typeface="宋体" pitchFamily="2" charset="-122"/>
                        </a:rPr>
                        <a:t>关于进一步加强实验室安全管理的</a:t>
                      </a:r>
                      <a:r>
                        <a:rPr lang="zh-CN" altLang="en-US" sz="1100" u="none" strike="noStrike" dirty="0" smtClean="0">
                          <a:solidFill>
                            <a:schemeClr val="tx1"/>
                          </a:solidFill>
                          <a:latin typeface="宋体" pitchFamily="2" charset="-122"/>
                          <a:ea typeface="宋体" pitchFamily="2" charset="-122"/>
                        </a:rPr>
                        <a:t>通知</a:t>
                      </a:r>
                      <a:r>
                        <a:rPr lang="zh-CN" altLang="en-US" sz="1100" b="0" u="none" strike="noStrike" dirty="0" smtClean="0">
                          <a:solidFill>
                            <a:schemeClr val="tx1"/>
                          </a:solidFill>
                          <a:latin typeface="宋体" pitchFamily="2" charset="-122"/>
                          <a:ea typeface="宋体" pitchFamily="2" charset="-122"/>
                        </a:rPr>
                        <a:t>（校发</a:t>
                      </a:r>
                      <a:r>
                        <a:rPr kumimoji="0" lang="en-US" altLang="zh-CN" sz="1100" b="0" u="none" strike="noStrike" kern="1200" dirty="0" smtClean="0">
                          <a:solidFill>
                            <a:schemeClr val="tx1"/>
                          </a:solidFill>
                          <a:latin typeface="宋体" pitchFamily="2" charset="-122"/>
                          <a:ea typeface="宋体" pitchFamily="2" charset="-122"/>
                          <a:cs typeface="+mn-cs"/>
                        </a:rPr>
                        <a:t>【2014】2</a:t>
                      </a:r>
                      <a:r>
                        <a:rPr kumimoji="0" lang="zh-CN" altLang="en-US" sz="1100" b="0" u="none" strike="noStrike" kern="1200" dirty="0" smtClean="0">
                          <a:solidFill>
                            <a:schemeClr val="tx1"/>
                          </a:solidFill>
                          <a:latin typeface="宋体" pitchFamily="2" charset="-122"/>
                          <a:ea typeface="宋体" pitchFamily="2" charset="-122"/>
                          <a:cs typeface="+mn-cs"/>
                        </a:rPr>
                        <a:t>号）</a:t>
                      </a:r>
                      <a:endParaRPr lang="zh-CN" altLang="en-US" sz="1100" b="0" i="0" u="none" strike="noStrike" dirty="0" smtClean="0">
                        <a:solidFill>
                          <a:schemeClr val="tx1"/>
                        </a:solidFill>
                        <a:latin typeface="宋体" pitchFamily="2" charset="-122"/>
                        <a:ea typeface="宋体" pitchFamily="2" charset="-122"/>
                      </a:endParaRPr>
                    </a:p>
                  </a:txBody>
                  <a:tcPr marL="7904" marR="7904" marT="790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6181">
                <a:tc vMerge="1">
                  <a:txBody>
                    <a:bodyPr/>
                    <a:lstStyle/>
                    <a:p>
                      <a:endParaRPr lang="zh-CN" altLang="en-US"/>
                    </a:p>
                  </a:txBody>
                  <a:tcPr/>
                </a:tc>
                <a:tc vMerge="1">
                  <a:txBody>
                    <a:bodyPr/>
                    <a:lstStyle/>
                    <a:p>
                      <a:endParaRPr lang="zh-CN" altLang="en-US"/>
                    </a:p>
                  </a:txBody>
                  <a:tcPr/>
                </a:tc>
                <a:tc>
                  <a:txBody>
                    <a:bodyPr/>
                    <a:lstStyle/>
                    <a:p>
                      <a:pPr marL="0" marR="0" indent="0" algn="l" defTabSz="914400" rtl="0" eaLnBrk="1" fontAlgn="ctr" latinLnBrk="0" hangingPunct="1">
                        <a:lnSpc>
                          <a:spcPct val="150000"/>
                        </a:lnSpc>
                        <a:spcBef>
                          <a:spcPts val="0"/>
                        </a:spcBef>
                        <a:spcAft>
                          <a:spcPts val="0"/>
                        </a:spcAft>
                        <a:buClrTx/>
                        <a:buSzTx/>
                        <a:buFontTx/>
                        <a:buNone/>
                        <a:tabLst/>
                        <a:defRPr/>
                      </a:pPr>
                      <a:r>
                        <a:rPr kumimoji="0" lang="zh-CN" altLang="en-US" sz="1100" b="0" u="none" strike="noStrike" kern="1200" dirty="0" smtClean="0">
                          <a:solidFill>
                            <a:schemeClr val="tx1"/>
                          </a:solidFill>
                          <a:latin typeface="宋体" pitchFamily="2" charset="-122"/>
                          <a:ea typeface="宋体" pitchFamily="2" charset="-122"/>
                          <a:cs typeface="+mn-cs"/>
                        </a:rPr>
                        <a:t>其他以校资发形式发布的文件</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5" name="矩形 4"/>
          <p:cNvSpPr/>
          <p:nvPr/>
        </p:nvSpPr>
        <p:spPr>
          <a:xfrm>
            <a:off x="714375" y="6429375"/>
            <a:ext cx="8215313" cy="271463"/>
          </a:xfrm>
          <a:prstGeom prst="rect">
            <a:avLst/>
          </a:prstGeom>
        </p:spPr>
        <p:txBody>
          <a:bodyPr>
            <a:spAutoFit/>
          </a:bodyPr>
          <a:lstStyle/>
          <a:p>
            <a:pPr algn="ctr" fontAlgn="auto">
              <a:lnSpc>
                <a:spcPts val="1440"/>
              </a:lnSpc>
              <a:spcBef>
                <a:spcPts val="0"/>
              </a:spcBef>
              <a:spcAft>
                <a:spcPts val="0"/>
              </a:spcAft>
              <a:buSzPct val="95000"/>
              <a:defRPr/>
            </a:pPr>
            <a:r>
              <a:rPr lang="zh-CN" altLang="en-US" sz="1000" b="1" spc="300" dirty="0">
                <a:solidFill>
                  <a:srgbClr val="7030A0"/>
                </a:solidFill>
                <a:latin typeface="华文中宋" pitchFamily="2" charset="-122"/>
                <a:ea typeface="华文中宋" pitchFamily="2" charset="-122"/>
                <a:cs typeface="Times New Roman" pitchFamily="18" charset="0"/>
              </a:rPr>
              <a:t>文件下载地址：校园</a:t>
            </a:r>
            <a:r>
              <a:rPr lang="en-US" altLang="zh-CN" sz="1000" b="1" spc="300" dirty="0">
                <a:solidFill>
                  <a:srgbClr val="7030A0"/>
                </a:solidFill>
                <a:latin typeface="华文中宋" pitchFamily="2" charset="-122"/>
                <a:ea typeface="华文中宋" pitchFamily="2" charset="-122"/>
                <a:cs typeface="Times New Roman" pitchFamily="18" charset="0"/>
              </a:rPr>
              <a:t>OA—</a:t>
            </a:r>
            <a:r>
              <a:rPr lang="zh-CN" altLang="en-US" sz="1000" b="1" spc="300" dirty="0">
                <a:solidFill>
                  <a:srgbClr val="7030A0"/>
                </a:solidFill>
                <a:latin typeface="华文中宋" pitchFamily="2" charset="-122"/>
                <a:ea typeface="华文中宋" pitchFamily="2" charset="-122"/>
                <a:cs typeface="Times New Roman" pitchFamily="18" charset="0"/>
              </a:rPr>
              <a:t>资产管理处</a:t>
            </a:r>
            <a:r>
              <a:rPr lang="en-US" altLang="zh-CN" sz="1000" b="1" spc="300" dirty="0">
                <a:solidFill>
                  <a:srgbClr val="7030A0"/>
                </a:solidFill>
                <a:latin typeface="华文中宋" pitchFamily="2" charset="-122"/>
                <a:ea typeface="华文中宋" pitchFamily="2" charset="-122"/>
                <a:cs typeface="Times New Roman" pitchFamily="18" charset="0"/>
              </a:rPr>
              <a:t>—</a:t>
            </a:r>
            <a:r>
              <a:rPr lang="zh-CN" altLang="en-US" sz="1000" b="1" spc="300" dirty="0">
                <a:solidFill>
                  <a:srgbClr val="7030A0"/>
                </a:solidFill>
                <a:latin typeface="华文中宋" pitchFamily="2" charset="-122"/>
                <a:ea typeface="华文中宋" pitchFamily="2" charset="-122"/>
                <a:cs typeface="Times New Roman" pitchFamily="18" charset="0"/>
              </a:rPr>
              <a:t>规章制度</a:t>
            </a:r>
            <a:r>
              <a:rPr lang="en-US" altLang="zh-CN" sz="1000" b="1" spc="300" dirty="0">
                <a:solidFill>
                  <a:srgbClr val="7030A0"/>
                </a:solidFill>
                <a:latin typeface="华文中宋" pitchFamily="2" charset="-122"/>
                <a:ea typeface="华文中宋" pitchFamily="2" charset="-122"/>
                <a:cs typeface="Times New Roman" pitchFamily="18" charset="0"/>
              </a:rPr>
              <a:t>—</a:t>
            </a:r>
            <a:r>
              <a:rPr lang="zh-CN" altLang="en-US" sz="1000" b="1" spc="300" dirty="0">
                <a:solidFill>
                  <a:srgbClr val="7030A0"/>
                </a:solidFill>
                <a:latin typeface="华文中宋" pitchFamily="2" charset="-122"/>
                <a:ea typeface="华文中宋" pitchFamily="2" charset="-122"/>
                <a:cs typeface="Times New Roman" pitchFamily="18" charset="0"/>
              </a:rPr>
              <a:t>技术安全与环保</a:t>
            </a:r>
            <a:endParaRPr lang="en-US" altLang="zh-CN" sz="1000" b="1" spc="300" dirty="0">
              <a:solidFill>
                <a:srgbClr val="7030A0"/>
              </a:solidFill>
              <a:latin typeface="华文中宋" pitchFamily="2" charset="-122"/>
              <a:ea typeface="华文中宋" pitchFamily="2" charset="-122"/>
              <a:cs typeface="Times New Roman" pitchFamily="18" charset="0"/>
            </a:endParaRPr>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CB84CE97-A088-4985-A8F0-09C47CBA216F}" type="slidenum">
              <a:rPr lang="en-US" altLang="zh-CN" smtClean="0">
                <a:solidFill>
                  <a:schemeClr val="tx1"/>
                </a:solidFill>
                <a:latin typeface="Arial" pitchFamily="34" charset="0"/>
                <a:cs typeface="Arial" pitchFamily="34" charset="0"/>
              </a:rPr>
              <a:pPr fontAlgn="base">
                <a:spcBef>
                  <a:spcPct val="0"/>
                </a:spcBef>
                <a:spcAft>
                  <a:spcPct val="0"/>
                </a:spcAft>
                <a:defRPr/>
              </a:pPr>
              <a:t>95</a:t>
            </a:fld>
            <a:endParaRPr lang="en-US" altLang="zh-CN" smtClean="0">
              <a:solidFill>
                <a:schemeClr val="tx1"/>
              </a:solidFill>
              <a:latin typeface="Arial" pitchFamily="34" charset="0"/>
              <a:cs typeface="Arial" pitchFamily="34" charset="0"/>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grpSp>
        <p:nvGrpSpPr>
          <p:cNvPr id="102404" name="Group 74"/>
          <p:cNvGrpSpPr>
            <a:grpSpLocks/>
          </p:cNvGrpSpPr>
          <p:nvPr/>
        </p:nvGrpSpPr>
        <p:grpSpPr bwMode="auto">
          <a:xfrm>
            <a:off x="285750" y="2357438"/>
            <a:ext cx="5072063" cy="4071937"/>
            <a:chOff x="-46" y="2273"/>
            <a:chExt cx="8038" cy="7433"/>
          </a:xfrm>
        </p:grpSpPr>
        <p:sp>
          <p:nvSpPr>
            <p:cNvPr id="1369" name="AutoShape 75"/>
            <p:cNvSpPr>
              <a:spLocks noChangeArrowheads="1"/>
            </p:cNvSpPr>
            <p:nvPr/>
          </p:nvSpPr>
          <p:spPr bwMode="auto">
            <a:xfrm>
              <a:off x="1051" y="2273"/>
              <a:ext cx="6941" cy="539"/>
            </a:xfrm>
            <a:prstGeom prst="flowChartProcess">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填写</a:t>
              </a:r>
              <a:r>
                <a:rPr lang="en-US" altLang="zh-CN" sz="1200" dirty="0">
                  <a:solidFill>
                    <a:schemeClr val="tx1"/>
                  </a:solidFill>
                  <a:latin typeface="Calibri" pitchFamily="34" charset="0"/>
                  <a:ea typeface="宋体" pitchFamily="2" charset="-122"/>
                </a:rPr>
                <a:t>《</a:t>
              </a:r>
              <a:r>
                <a:rPr lang="zh-CN" altLang="en-US" sz="1200" dirty="0">
                  <a:solidFill>
                    <a:schemeClr val="tx1"/>
                  </a:solidFill>
                  <a:latin typeface="Calibri" pitchFamily="34" charset="0"/>
                  <a:ea typeface="宋体" pitchFamily="2" charset="-122"/>
                </a:rPr>
                <a:t>北京科技大学压力气瓶使用申请表</a:t>
              </a:r>
              <a:r>
                <a:rPr lang="en-US" altLang="zh-CN" sz="1200" dirty="0">
                  <a:solidFill>
                    <a:schemeClr val="tx1"/>
                  </a:solidFill>
                  <a:latin typeface="Calibri" pitchFamily="34" charset="0"/>
                  <a:ea typeface="宋体" pitchFamily="2" charset="-122"/>
                </a:rPr>
                <a:t>》</a:t>
              </a:r>
              <a:r>
                <a:rPr lang="zh-CN" altLang="en-US" sz="1200" dirty="0">
                  <a:solidFill>
                    <a:schemeClr val="tx1"/>
                  </a:solidFill>
                  <a:latin typeface="Calibri" pitchFamily="34" charset="0"/>
                  <a:ea typeface="宋体" pitchFamily="2" charset="-122"/>
                </a:rPr>
                <a:t>（一式四份）</a:t>
              </a:r>
              <a:endParaRPr lang="zh-CN" sz="1200" dirty="0">
                <a:solidFill>
                  <a:schemeClr val="tx1"/>
                </a:solidFill>
                <a:latin typeface="Arial" pitchFamily="34" charset="0"/>
                <a:ea typeface="宋体" pitchFamily="2" charset="-122"/>
              </a:endParaRPr>
            </a:p>
          </p:txBody>
        </p:sp>
        <p:sp>
          <p:nvSpPr>
            <p:cNvPr id="1370" name="Rectangle 76"/>
            <p:cNvSpPr>
              <a:spLocks noChangeArrowheads="1"/>
            </p:cNvSpPr>
            <p:nvPr/>
          </p:nvSpPr>
          <p:spPr bwMode="auto">
            <a:xfrm>
              <a:off x="2342" y="3496"/>
              <a:ext cx="4360" cy="472"/>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指导老师同意、院系负责人审批签字</a:t>
              </a:r>
              <a:endParaRPr lang="zh-CN" sz="1200" dirty="0">
                <a:solidFill>
                  <a:schemeClr val="tx1"/>
                </a:solidFill>
                <a:latin typeface="Arial" pitchFamily="34" charset="0"/>
                <a:ea typeface="宋体" pitchFamily="2" charset="-122"/>
              </a:endParaRPr>
            </a:p>
          </p:txBody>
        </p:sp>
        <p:sp>
          <p:nvSpPr>
            <p:cNvPr id="1371" name="Rectangle 77"/>
            <p:cNvSpPr>
              <a:spLocks noChangeArrowheads="1"/>
            </p:cNvSpPr>
            <p:nvPr/>
          </p:nvSpPr>
          <p:spPr bwMode="auto">
            <a:xfrm rot="10800000" flipV="1">
              <a:off x="2342" y="6686"/>
              <a:ext cx="4360" cy="562"/>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后勤集团经营管理部出具购买介绍信</a:t>
              </a:r>
              <a:endParaRPr lang="zh-CN" sz="1200" dirty="0">
                <a:solidFill>
                  <a:schemeClr val="tx1"/>
                </a:solidFill>
                <a:latin typeface="Arial" pitchFamily="34" charset="0"/>
                <a:ea typeface="宋体" pitchFamily="2" charset="-122"/>
              </a:endParaRPr>
            </a:p>
          </p:txBody>
        </p:sp>
        <p:sp>
          <p:nvSpPr>
            <p:cNvPr id="1372" name="Oval 78"/>
            <p:cNvSpPr>
              <a:spLocks noChangeArrowheads="1"/>
            </p:cNvSpPr>
            <p:nvPr/>
          </p:nvSpPr>
          <p:spPr bwMode="auto">
            <a:xfrm>
              <a:off x="2754" y="9184"/>
              <a:ext cx="3535" cy="522"/>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履行财务手续</a:t>
              </a:r>
              <a:endParaRPr lang="zh-CN" sz="1200" dirty="0">
                <a:solidFill>
                  <a:schemeClr val="tx1"/>
                </a:solidFill>
                <a:latin typeface="Arial" pitchFamily="34" charset="0"/>
                <a:ea typeface="宋体" pitchFamily="2" charset="-122"/>
              </a:endParaRPr>
            </a:p>
          </p:txBody>
        </p:sp>
        <p:sp>
          <p:nvSpPr>
            <p:cNvPr id="1373" name="Rectangle 79"/>
            <p:cNvSpPr>
              <a:spLocks noChangeArrowheads="1"/>
            </p:cNvSpPr>
            <p:nvPr/>
          </p:nvSpPr>
          <p:spPr bwMode="auto">
            <a:xfrm>
              <a:off x="2342" y="4467"/>
              <a:ext cx="4360" cy="51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资产管理处、保卫保密处审批备案</a:t>
              </a:r>
              <a:endParaRPr lang="zh-CN" sz="1200" dirty="0">
                <a:solidFill>
                  <a:schemeClr val="tx1"/>
                </a:solidFill>
                <a:latin typeface="Arial" pitchFamily="34" charset="0"/>
                <a:ea typeface="宋体" pitchFamily="2" charset="-122"/>
              </a:endParaRPr>
            </a:p>
          </p:txBody>
        </p:sp>
        <p:cxnSp>
          <p:nvCxnSpPr>
            <p:cNvPr id="1374" name="AutoShape 80"/>
            <p:cNvCxnSpPr>
              <a:cxnSpLocks noChangeShapeType="1"/>
            </p:cNvCxnSpPr>
            <p:nvPr/>
          </p:nvCxnSpPr>
          <p:spPr bwMode="auto">
            <a:xfrm>
              <a:off x="4384" y="2812"/>
              <a:ext cx="13" cy="684"/>
            </a:xfrm>
            <a:prstGeom prst="straightConnector1">
              <a:avLst/>
            </a:prstGeom>
            <a:ln>
              <a:headEnd/>
              <a:tailEnd type="triangle" w="med" len="med"/>
            </a:ln>
          </p:spPr>
          <p:style>
            <a:lnRef idx="2">
              <a:schemeClr val="accent6">
                <a:shade val="50000"/>
              </a:schemeClr>
            </a:lnRef>
            <a:fillRef idx="1">
              <a:schemeClr val="accent6"/>
            </a:fillRef>
            <a:effectRef idx="0">
              <a:schemeClr val="accent6"/>
            </a:effectRef>
            <a:fontRef idx="minor">
              <a:schemeClr val="lt1"/>
            </a:fontRef>
          </p:style>
        </p:cxnSp>
        <p:cxnSp>
          <p:nvCxnSpPr>
            <p:cNvPr id="1375" name="AutoShape 81"/>
            <p:cNvCxnSpPr>
              <a:cxnSpLocks noChangeShapeType="1"/>
            </p:cNvCxnSpPr>
            <p:nvPr/>
          </p:nvCxnSpPr>
          <p:spPr bwMode="auto">
            <a:xfrm>
              <a:off x="4384" y="3968"/>
              <a:ext cx="0" cy="498"/>
            </a:xfrm>
            <a:prstGeom prst="straightConnector1">
              <a:avLst/>
            </a:prstGeom>
            <a:ln>
              <a:headEnd/>
              <a:tailEnd type="triangle" w="med" len="med"/>
            </a:ln>
          </p:spPr>
          <p:style>
            <a:lnRef idx="2">
              <a:schemeClr val="accent6">
                <a:shade val="50000"/>
              </a:schemeClr>
            </a:lnRef>
            <a:fillRef idx="1">
              <a:schemeClr val="accent6"/>
            </a:fillRef>
            <a:effectRef idx="0">
              <a:schemeClr val="accent6"/>
            </a:effectRef>
            <a:fontRef idx="minor">
              <a:schemeClr val="lt1"/>
            </a:fontRef>
          </p:style>
        </p:cxnSp>
        <p:cxnSp>
          <p:nvCxnSpPr>
            <p:cNvPr id="1379" name="AutoShape 85"/>
            <p:cNvCxnSpPr>
              <a:cxnSpLocks noChangeShapeType="1"/>
            </p:cNvCxnSpPr>
            <p:nvPr/>
          </p:nvCxnSpPr>
          <p:spPr bwMode="auto">
            <a:xfrm>
              <a:off x="4397" y="4974"/>
              <a:ext cx="0" cy="498"/>
            </a:xfrm>
            <a:prstGeom prst="straightConnector1">
              <a:avLst/>
            </a:prstGeom>
            <a:ln>
              <a:headEnd/>
              <a:tailEnd type="triangle" w="med" len="med"/>
            </a:ln>
          </p:spPr>
          <p:style>
            <a:lnRef idx="2">
              <a:schemeClr val="accent6">
                <a:shade val="50000"/>
              </a:schemeClr>
            </a:lnRef>
            <a:fillRef idx="1">
              <a:schemeClr val="accent6"/>
            </a:fillRef>
            <a:effectRef idx="0">
              <a:schemeClr val="accent6"/>
            </a:effectRef>
            <a:fontRef idx="minor">
              <a:schemeClr val="lt1"/>
            </a:fontRef>
          </p:style>
        </p:cxnSp>
        <p:cxnSp>
          <p:nvCxnSpPr>
            <p:cNvPr id="1380" name="AutoShape 86"/>
            <p:cNvCxnSpPr>
              <a:cxnSpLocks noChangeShapeType="1"/>
            </p:cNvCxnSpPr>
            <p:nvPr/>
          </p:nvCxnSpPr>
          <p:spPr bwMode="auto">
            <a:xfrm>
              <a:off x="4407" y="7249"/>
              <a:ext cx="0" cy="591"/>
            </a:xfrm>
            <a:prstGeom prst="straightConnector1">
              <a:avLst/>
            </a:prstGeom>
            <a:ln>
              <a:headEnd/>
              <a:tailEnd type="triangle" w="med" len="med"/>
            </a:ln>
          </p:spPr>
          <p:style>
            <a:lnRef idx="2">
              <a:schemeClr val="accent6">
                <a:shade val="50000"/>
              </a:schemeClr>
            </a:lnRef>
            <a:fillRef idx="1">
              <a:schemeClr val="accent6"/>
            </a:fillRef>
            <a:effectRef idx="0">
              <a:schemeClr val="accent6"/>
            </a:effectRef>
            <a:fontRef idx="minor">
              <a:schemeClr val="lt1"/>
            </a:fontRef>
          </p:style>
        </p:cxnSp>
        <p:sp>
          <p:nvSpPr>
            <p:cNvPr id="1387" name="Text Box 93"/>
            <p:cNvSpPr txBox="1">
              <a:spLocks noChangeArrowheads="1"/>
            </p:cNvSpPr>
            <p:nvPr/>
          </p:nvSpPr>
          <p:spPr bwMode="auto">
            <a:xfrm>
              <a:off x="1733" y="5171"/>
              <a:ext cx="486" cy="493"/>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lstStyle/>
            <a:p>
              <a:pPr algn="ctr">
                <a:defRPr/>
              </a:pPr>
              <a:r>
                <a:rPr lang="zh-CN" altLang="en-US" sz="1200">
                  <a:solidFill>
                    <a:schemeClr val="tx1"/>
                  </a:solidFill>
                  <a:latin typeface="Calibri" pitchFamily="34" charset="0"/>
                  <a:ea typeface="宋体" pitchFamily="2" charset="-122"/>
                </a:rPr>
                <a:t>是</a:t>
              </a:r>
              <a:endParaRPr lang="zh-CN" sz="1200">
                <a:solidFill>
                  <a:schemeClr val="tx1"/>
                </a:solidFill>
                <a:latin typeface="Arial" pitchFamily="34" charset="0"/>
                <a:ea typeface="宋体" pitchFamily="2" charset="-122"/>
              </a:endParaRPr>
            </a:p>
          </p:txBody>
        </p:sp>
        <p:sp>
          <p:nvSpPr>
            <p:cNvPr id="1388" name="AutoShape 94"/>
            <p:cNvSpPr>
              <a:spLocks noChangeArrowheads="1"/>
            </p:cNvSpPr>
            <p:nvPr/>
          </p:nvSpPr>
          <p:spPr bwMode="auto">
            <a:xfrm>
              <a:off x="2606" y="5426"/>
              <a:ext cx="3882" cy="652"/>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后勤经营管理部</a:t>
              </a:r>
              <a:endParaRPr lang="en-US" altLang="zh-CN" sz="1200" dirty="0">
                <a:solidFill>
                  <a:schemeClr val="tx1"/>
                </a:solidFill>
                <a:latin typeface="Calibri" pitchFamily="34" charset="0"/>
                <a:ea typeface="宋体" pitchFamily="2" charset="-122"/>
              </a:endParaRPr>
            </a:p>
            <a:p>
              <a:pPr algn="ctr">
                <a:defRPr/>
              </a:pPr>
              <a:r>
                <a:rPr lang="zh-CN" altLang="en-US" sz="1200" dirty="0">
                  <a:solidFill>
                    <a:schemeClr val="tx1"/>
                  </a:solidFill>
                  <a:latin typeface="Calibri" pitchFamily="34" charset="0"/>
                  <a:ea typeface="宋体" pitchFamily="2" charset="-122"/>
                </a:rPr>
                <a:t>是否有该气瓶</a:t>
              </a:r>
              <a:endParaRPr lang="zh-CN" sz="1200" dirty="0">
                <a:solidFill>
                  <a:schemeClr val="tx1"/>
                </a:solidFill>
                <a:latin typeface="Arial" pitchFamily="34" charset="0"/>
                <a:ea typeface="宋体" pitchFamily="2" charset="-122"/>
              </a:endParaRPr>
            </a:p>
          </p:txBody>
        </p:sp>
        <p:cxnSp>
          <p:nvCxnSpPr>
            <p:cNvPr id="1389" name="AutoShape 95"/>
            <p:cNvCxnSpPr>
              <a:cxnSpLocks noChangeShapeType="1"/>
            </p:cNvCxnSpPr>
            <p:nvPr/>
          </p:nvCxnSpPr>
          <p:spPr bwMode="auto">
            <a:xfrm flipV="1">
              <a:off x="1365" y="5794"/>
              <a:ext cx="1240" cy="9"/>
            </a:xfrm>
            <a:prstGeom prst="straightConnector1">
              <a:avLst/>
            </a:prstGeom>
            <a:ln>
              <a:headEnd/>
              <a:tailEnd/>
            </a:ln>
          </p:spPr>
          <p:style>
            <a:lnRef idx="2">
              <a:schemeClr val="accent6">
                <a:shade val="50000"/>
              </a:schemeClr>
            </a:lnRef>
            <a:fillRef idx="1">
              <a:schemeClr val="accent6"/>
            </a:fillRef>
            <a:effectRef idx="0">
              <a:schemeClr val="accent6"/>
            </a:effectRef>
            <a:fontRef idx="minor">
              <a:schemeClr val="lt1"/>
            </a:fontRef>
          </p:style>
        </p:cxnSp>
        <p:cxnSp>
          <p:nvCxnSpPr>
            <p:cNvPr id="1390" name="AutoShape 96"/>
            <p:cNvCxnSpPr>
              <a:cxnSpLocks noChangeShapeType="1"/>
            </p:cNvCxnSpPr>
            <p:nvPr/>
          </p:nvCxnSpPr>
          <p:spPr bwMode="auto">
            <a:xfrm flipH="1">
              <a:off x="1365" y="5803"/>
              <a:ext cx="18" cy="2463"/>
            </a:xfrm>
            <a:prstGeom prst="straightConnector1">
              <a:avLst/>
            </a:prstGeom>
            <a:ln>
              <a:headEnd/>
              <a:tailEnd type="triangle" w="med" len="med"/>
            </a:ln>
          </p:spPr>
          <p:style>
            <a:lnRef idx="2">
              <a:schemeClr val="accent6">
                <a:shade val="50000"/>
              </a:schemeClr>
            </a:lnRef>
            <a:fillRef idx="1">
              <a:schemeClr val="accent6"/>
            </a:fillRef>
            <a:effectRef idx="0">
              <a:schemeClr val="accent6"/>
            </a:effectRef>
            <a:fontRef idx="minor">
              <a:schemeClr val="lt1"/>
            </a:fontRef>
          </p:style>
        </p:cxnSp>
        <p:sp>
          <p:nvSpPr>
            <p:cNvPr id="1391" name="Text Box 97"/>
            <p:cNvSpPr txBox="1">
              <a:spLocks noChangeArrowheads="1"/>
            </p:cNvSpPr>
            <p:nvPr/>
          </p:nvSpPr>
          <p:spPr bwMode="auto">
            <a:xfrm>
              <a:off x="3768" y="6194"/>
              <a:ext cx="483" cy="406"/>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lstStyle/>
            <a:p>
              <a:pPr algn="just">
                <a:defRPr/>
              </a:pPr>
              <a:r>
                <a:rPr lang="zh-CN" altLang="en-US" sz="1200" dirty="0">
                  <a:solidFill>
                    <a:schemeClr val="tx1"/>
                  </a:solidFill>
                  <a:latin typeface="Calibri" pitchFamily="34" charset="0"/>
                  <a:ea typeface="宋体" pitchFamily="2" charset="-122"/>
                </a:rPr>
                <a:t>否</a:t>
              </a:r>
              <a:endParaRPr lang="zh-CN" sz="1200" dirty="0">
                <a:solidFill>
                  <a:schemeClr val="tx1"/>
                </a:solidFill>
                <a:latin typeface="Arial" pitchFamily="34" charset="0"/>
                <a:ea typeface="宋体" pitchFamily="2" charset="-122"/>
              </a:endParaRPr>
            </a:p>
          </p:txBody>
        </p:sp>
        <p:cxnSp>
          <p:nvCxnSpPr>
            <p:cNvPr id="1392" name="AutoShape 98"/>
            <p:cNvCxnSpPr>
              <a:cxnSpLocks noChangeShapeType="1"/>
            </p:cNvCxnSpPr>
            <p:nvPr/>
          </p:nvCxnSpPr>
          <p:spPr bwMode="auto">
            <a:xfrm>
              <a:off x="4384" y="6069"/>
              <a:ext cx="0" cy="614"/>
            </a:xfrm>
            <a:prstGeom prst="straightConnector1">
              <a:avLst/>
            </a:prstGeom>
            <a:ln>
              <a:headEnd/>
              <a:tailEnd type="triangle" w="med" len="med"/>
            </a:ln>
          </p:spPr>
          <p:style>
            <a:lnRef idx="2">
              <a:schemeClr val="accent6">
                <a:shade val="50000"/>
              </a:schemeClr>
            </a:lnRef>
            <a:fillRef idx="1">
              <a:schemeClr val="accent6"/>
            </a:fillRef>
            <a:effectRef idx="0">
              <a:schemeClr val="accent6"/>
            </a:effectRef>
            <a:fontRef idx="minor">
              <a:schemeClr val="lt1"/>
            </a:fontRef>
          </p:style>
        </p:cxnSp>
        <p:sp>
          <p:nvSpPr>
            <p:cNvPr id="1393" name="Rectangle 99"/>
            <p:cNvSpPr>
              <a:spLocks noChangeArrowheads="1"/>
            </p:cNvSpPr>
            <p:nvPr/>
          </p:nvSpPr>
          <p:spPr bwMode="auto">
            <a:xfrm>
              <a:off x="-46" y="8260"/>
              <a:ext cx="2760" cy="762"/>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lnSpc>
                  <a:spcPct val="96000"/>
                </a:lnSpc>
                <a:defRPr/>
              </a:pPr>
              <a:r>
                <a:rPr lang="zh-CN" altLang="en-US" sz="1200">
                  <a:solidFill>
                    <a:schemeClr val="tx1"/>
                  </a:solidFill>
                  <a:latin typeface="Calibri" pitchFamily="34" charset="0"/>
                  <a:ea typeface="宋体" pitchFamily="2" charset="-122"/>
                </a:rPr>
                <a:t>到后勤集团经营管理部（北库）领用</a:t>
              </a:r>
              <a:endParaRPr lang="zh-CN" sz="1200">
                <a:solidFill>
                  <a:schemeClr val="tx1"/>
                </a:solidFill>
                <a:latin typeface="Arial" pitchFamily="34" charset="0"/>
                <a:ea typeface="宋体" pitchFamily="2" charset="-122"/>
              </a:endParaRPr>
            </a:p>
          </p:txBody>
        </p:sp>
        <p:sp>
          <p:nvSpPr>
            <p:cNvPr id="1394" name="Rectangle 100"/>
            <p:cNvSpPr>
              <a:spLocks noChangeArrowheads="1"/>
            </p:cNvSpPr>
            <p:nvPr/>
          </p:nvSpPr>
          <p:spPr bwMode="auto">
            <a:xfrm>
              <a:off x="3011" y="7802"/>
              <a:ext cx="2908" cy="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sz="1200" dirty="0">
                  <a:solidFill>
                    <a:schemeClr val="tx1"/>
                  </a:solidFill>
                  <a:latin typeface="Calibri" pitchFamily="34" charset="0"/>
                  <a:ea typeface="宋体" pitchFamily="2" charset="-122"/>
                </a:rPr>
                <a:t>在具备资质的单位购买</a:t>
              </a:r>
              <a:endParaRPr lang="zh-CN" sz="1200" dirty="0">
                <a:solidFill>
                  <a:schemeClr val="tx1"/>
                </a:solidFill>
                <a:latin typeface="Arial" pitchFamily="34" charset="0"/>
                <a:ea typeface="宋体" pitchFamily="2" charset="-122"/>
              </a:endParaRPr>
            </a:p>
          </p:txBody>
        </p:sp>
        <p:cxnSp>
          <p:nvCxnSpPr>
            <p:cNvPr id="1395" name="AutoShape 101"/>
            <p:cNvCxnSpPr>
              <a:cxnSpLocks noChangeShapeType="1"/>
            </p:cNvCxnSpPr>
            <p:nvPr/>
          </p:nvCxnSpPr>
          <p:spPr bwMode="auto">
            <a:xfrm flipH="1">
              <a:off x="1335" y="9022"/>
              <a:ext cx="0" cy="440"/>
            </a:xfrm>
            <a:prstGeom prst="straightConnector1">
              <a:avLst/>
            </a:prstGeom>
            <a:ln>
              <a:headEnd/>
              <a:tailEnd/>
            </a:ln>
          </p:spPr>
          <p:style>
            <a:lnRef idx="2">
              <a:schemeClr val="accent6">
                <a:shade val="50000"/>
              </a:schemeClr>
            </a:lnRef>
            <a:fillRef idx="1">
              <a:schemeClr val="accent6"/>
            </a:fillRef>
            <a:effectRef idx="0">
              <a:schemeClr val="accent6"/>
            </a:effectRef>
            <a:fontRef idx="minor">
              <a:schemeClr val="lt1"/>
            </a:fontRef>
          </p:style>
        </p:cxnSp>
        <p:cxnSp>
          <p:nvCxnSpPr>
            <p:cNvPr id="1396" name="AutoShape 102"/>
            <p:cNvCxnSpPr>
              <a:cxnSpLocks noChangeShapeType="1"/>
            </p:cNvCxnSpPr>
            <p:nvPr/>
          </p:nvCxnSpPr>
          <p:spPr bwMode="auto">
            <a:xfrm flipV="1">
              <a:off x="1315" y="9463"/>
              <a:ext cx="1439" cy="0"/>
            </a:xfrm>
            <a:prstGeom prst="straightConnector1">
              <a:avLst/>
            </a:prstGeom>
            <a:ln>
              <a:headEnd/>
              <a:tailEnd type="triangle" w="med" len="med"/>
            </a:ln>
          </p:spPr>
          <p:style>
            <a:lnRef idx="2">
              <a:schemeClr val="accent6">
                <a:shade val="50000"/>
              </a:schemeClr>
            </a:lnRef>
            <a:fillRef idx="1">
              <a:schemeClr val="accent6"/>
            </a:fillRef>
            <a:effectRef idx="0">
              <a:schemeClr val="accent6"/>
            </a:effectRef>
            <a:fontRef idx="minor">
              <a:schemeClr val="lt1"/>
            </a:fontRef>
          </p:style>
        </p:cxnSp>
      </p:grpSp>
      <p:cxnSp>
        <p:nvCxnSpPr>
          <p:cNvPr id="44" name="AutoShape 83"/>
          <p:cNvCxnSpPr>
            <a:cxnSpLocks noChangeShapeType="1"/>
          </p:cNvCxnSpPr>
          <p:nvPr/>
        </p:nvCxnSpPr>
        <p:spPr bwMode="auto">
          <a:xfrm>
            <a:off x="3071813" y="5381625"/>
            <a:ext cx="7937" cy="476250"/>
          </a:xfrm>
          <a:prstGeom prst="straightConnector1">
            <a:avLst/>
          </a:prstGeom>
          <a:ln w="28575">
            <a:headEnd/>
            <a:tailEnd type="triangle" w="med" len="med"/>
          </a:ln>
        </p:spPr>
        <p:style>
          <a:lnRef idx="1">
            <a:schemeClr val="accent4"/>
          </a:lnRef>
          <a:fillRef idx="0">
            <a:schemeClr val="accent4"/>
          </a:fillRef>
          <a:effectRef idx="0">
            <a:schemeClr val="accent4"/>
          </a:effectRef>
          <a:fontRef idx="minor">
            <a:schemeClr val="tx1"/>
          </a:fontRef>
        </p:style>
      </p:cxnSp>
      <p:sp>
        <p:nvSpPr>
          <p:cNvPr id="4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压力气瓶管理规定总结</a:t>
            </a:r>
          </a:p>
        </p:txBody>
      </p:sp>
      <p:sp>
        <p:nvSpPr>
          <p:cNvPr id="47" name="矩形 46"/>
          <p:cNvSpPr/>
          <p:nvPr/>
        </p:nvSpPr>
        <p:spPr>
          <a:xfrm>
            <a:off x="5572125" y="6072188"/>
            <a:ext cx="3571875" cy="450850"/>
          </a:xfrm>
          <a:prstGeom prst="rect">
            <a:avLst/>
          </a:prstGeom>
        </p:spPr>
        <p:txBody>
          <a:bodyPr>
            <a:spAutoFit/>
          </a:bodyPr>
          <a:lstStyle/>
          <a:p>
            <a:pPr algn="just" fontAlgn="auto">
              <a:lnSpc>
                <a:spcPts val="1440"/>
              </a:lnSpc>
              <a:spcBef>
                <a:spcPts val="0"/>
              </a:spcBef>
              <a:spcAft>
                <a:spcPts val="0"/>
              </a:spcAft>
              <a:buSzPct val="95000"/>
              <a:defRPr/>
            </a:pPr>
            <a:r>
              <a:rPr lang="zh-CN" altLang="en-US" sz="1200" b="1" spc="300" dirty="0">
                <a:latin typeface="华文中宋" pitchFamily="2" charset="-122"/>
                <a:ea typeface="华文中宋" pitchFamily="2" charset="-122"/>
                <a:cs typeface="Times New Roman" pitchFamily="18" charset="0"/>
              </a:rPr>
              <a:t>表格下载地址：校园</a:t>
            </a:r>
            <a:r>
              <a:rPr lang="en-US" altLang="zh-CN" sz="1200" b="1" spc="300" dirty="0">
                <a:latin typeface="华文中宋" pitchFamily="2" charset="-122"/>
                <a:ea typeface="华文中宋" pitchFamily="2" charset="-122"/>
                <a:cs typeface="Times New Roman" pitchFamily="18" charset="0"/>
              </a:rPr>
              <a:t>OA—</a:t>
            </a:r>
            <a:r>
              <a:rPr lang="zh-CN" altLang="en-US" sz="1200" b="1" spc="300" dirty="0">
                <a:latin typeface="华文中宋" pitchFamily="2" charset="-122"/>
                <a:ea typeface="华文中宋" pitchFamily="2" charset="-122"/>
                <a:cs typeface="Times New Roman" pitchFamily="18" charset="0"/>
              </a:rPr>
              <a:t>资产管理处</a:t>
            </a:r>
            <a:r>
              <a:rPr lang="en-US" altLang="zh-CN" sz="1200" b="1" spc="300" dirty="0">
                <a:latin typeface="华文中宋" pitchFamily="2" charset="-122"/>
                <a:ea typeface="华文中宋" pitchFamily="2" charset="-122"/>
                <a:cs typeface="Times New Roman" pitchFamily="18" charset="0"/>
              </a:rPr>
              <a:t>—</a:t>
            </a:r>
            <a:r>
              <a:rPr lang="zh-CN" altLang="en-US" sz="1200" b="1" spc="300" dirty="0">
                <a:latin typeface="华文中宋" pitchFamily="2" charset="-122"/>
                <a:ea typeface="华文中宋" pitchFamily="2" charset="-122"/>
                <a:cs typeface="Times New Roman" pitchFamily="18" charset="0"/>
              </a:rPr>
              <a:t>下载中心</a:t>
            </a:r>
            <a:r>
              <a:rPr lang="en-US" altLang="zh-CN" sz="1200" b="1" spc="300" dirty="0">
                <a:latin typeface="华文中宋" pitchFamily="2" charset="-122"/>
                <a:ea typeface="华文中宋" pitchFamily="2" charset="-122"/>
                <a:cs typeface="Times New Roman" pitchFamily="18" charset="0"/>
              </a:rPr>
              <a:t>/</a:t>
            </a:r>
            <a:r>
              <a:rPr lang="zh-CN" altLang="en-US" sz="1200" b="1" spc="300" dirty="0">
                <a:latin typeface="华文中宋" pitchFamily="2" charset="-122"/>
                <a:ea typeface="华文中宋" pitchFamily="2" charset="-122"/>
                <a:cs typeface="Times New Roman" pitchFamily="18" charset="0"/>
              </a:rPr>
              <a:t>规章制度</a:t>
            </a:r>
            <a:r>
              <a:rPr lang="en-US" altLang="zh-CN" sz="1200" b="1" spc="300" dirty="0">
                <a:latin typeface="华文中宋" pitchFamily="2" charset="-122"/>
                <a:ea typeface="华文中宋" pitchFamily="2" charset="-122"/>
                <a:cs typeface="Times New Roman" pitchFamily="18" charset="0"/>
              </a:rPr>
              <a:t>—</a:t>
            </a:r>
            <a:r>
              <a:rPr lang="zh-CN" altLang="en-US" sz="1200" b="1" spc="300" dirty="0">
                <a:latin typeface="华文中宋" pitchFamily="2" charset="-122"/>
                <a:ea typeface="华文中宋" pitchFamily="2" charset="-122"/>
                <a:cs typeface="Times New Roman" pitchFamily="18" charset="0"/>
              </a:rPr>
              <a:t>技术安全与环保</a:t>
            </a:r>
            <a:endParaRPr lang="en-US" altLang="zh-CN" sz="1200" b="1" spc="300" dirty="0">
              <a:latin typeface="华文中宋" pitchFamily="2" charset="-122"/>
              <a:ea typeface="华文中宋" pitchFamily="2" charset="-122"/>
              <a:cs typeface="Times New Roman" pitchFamily="18" charset="0"/>
            </a:endParaRPr>
          </a:p>
        </p:txBody>
      </p:sp>
      <p:pic>
        <p:nvPicPr>
          <p:cNvPr id="102408" name="Picture 2"/>
          <p:cNvPicPr>
            <a:picLocks noChangeAspect="1" noChangeArrowheads="1"/>
          </p:cNvPicPr>
          <p:nvPr/>
        </p:nvPicPr>
        <p:blipFill>
          <a:blip r:embed="rId2"/>
          <a:srcRect/>
          <a:stretch>
            <a:fillRect/>
          </a:stretch>
        </p:blipFill>
        <p:spPr bwMode="auto">
          <a:xfrm>
            <a:off x="5786438" y="2286000"/>
            <a:ext cx="2928937" cy="3643313"/>
          </a:xfrm>
          <a:prstGeom prst="rect">
            <a:avLst/>
          </a:prstGeom>
          <a:noFill/>
          <a:ln w="9525">
            <a:noFill/>
            <a:miter lim="800000"/>
            <a:headEnd/>
            <a:tailEnd/>
          </a:ln>
        </p:spPr>
      </p:pic>
      <p:sp>
        <p:nvSpPr>
          <p:cNvPr id="29" name="矩形 28"/>
          <p:cNvSpPr/>
          <p:nvPr/>
        </p:nvSpPr>
        <p:spPr>
          <a:xfrm>
            <a:off x="285750" y="1785938"/>
            <a:ext cx="8215313" cy="461962"/>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1.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申领要求</a:t>
            </a: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按规定办理申购审批手续，禁止私购</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906F9781-AE84-42A0-9074-F5A45CA27E3F}" type="slidenum">
              <a:rPr lang="en-US" altLang="zh-CN" smtClean="0">
                <a:solidFill>
                  <a:schemeClr val="tx1"/>
                </a:solidFill>
                <a:latin typeface="Arial" pitchFamily="34" charset="0"/>
                <a:cs typeface="Arial" pitchFamily="34" charset="0"/>
              </a:rPr>
              <a:pPr fontAlgn="base">
                <a:spcBef>
                  <a:spcPct val="0"/>
                </a:spcBef>
                <a:spcAft>
                  <a:spcPct val="0"/>
                </a:spcAft>
                <a:defRPr/>
              </a:pPr>
              <a:t>96</a:t>
            </a:fld>
            <a:endParaRPr lang="en-US" altLang="zh-CN" smtClean="0">
              <a:solidFill>
                <a:schemeClr val="tx1"/>
              </a:solidFill>
              <a:latin typeface="Arial" pitchFamily="34" charset="0"/>
              <a:cs typeface="Arial" pitchFamily="34" charset="0"/>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4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压力气瓶管理规定总结</a:t>
            </a:r>
          </a:p>
        </p:txBody>
      </p:sp>
      <p:sp>
        <p:nvSpPr>
          <p:cNvPr id="38" name="矩形 37"/>
          <p:cNvSpPr/>
          <p:nvPr/>
        </p:nvSpPr>
        <p:spPr>
          <a:xfrm>
            <a:off x="285750" y="1785938"/>
            <a:ext cx="8215313" cy="461962"/>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2.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存放要求</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103430" name="TextBox 39"/>
          <p:cNvSpPr txBox="1">
            <a:spLocks noChangeArrowheads="1"/>
          </p:cNvSpPr>
          <p:nvPr/>
        </p:nvSpPr>
        <p:spPr bwMode="auto">
          <a:xfrm>
            <a:off x="428625" y="4367213"/>
            <a:ext cx="4071938" cy="646112"/>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易燃易爆气瓶应单独存放，禁止与助燃气体或高温高压、带电设备混放</a:t>
            </a:r>
          </a:p>
        </p:txBody>
      </p:sp>
      <p:sp>
        <p:nvSpPr>
          <p:cNvPr id="103431" name="TextBox 41"/>
          <p:cNvSpPr txBox="1">
            <a:spLocks noChangeArrowheads="1"/>
          </p:cNvSpPr>
          <p:nvPr/>
        </p:nvSpPr>
        <p:spPr bwMode="auto">
          <a:xfrm>
            <a:off x="428625" y="2295525"/>
            <a:ext cx="4071938"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压力气瓶竖直放立且正确固定</a:t>
            </a:r>
          </a:p>
        </p:txBody>
      </p:sp>
      <p:sp>
        <p:nvSpPr>
          <p:cNvPr id="103432" name="TextBox 45"/>
          <p:cNvSpPr txBox="1">
            <a:spLocks noChangeArrowheads="1"/>
          </p:cNvSpPr>
          <p:nvPr/>
        </p:nvSpPr>
        <p:spPr bwMode="auto">
          <a:xfrm>
            <a:off x="4786313" y="2286000"/>
            <a:ext cx="4071937"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存放点不得靠近热源，防晒、通风</a:t>
            </a:r>
          </a:p>
        </p:txBody>
      </p:sp>
      <p:sp>
        <p:nvSpPr>
          <p:cNvPr id="103433" name="TextBox 47"/>
          <p:cNvSpPr txBox="1">
            <a:spLocks noChangeArrowheads="1"/>
          </p:cNvSpPr>
          <p:nvPr/>
        </p:nvSpPr>
        <p:spPr bwMode="auto">
          <a:xfrm>
            <a:off x="4786313" y="4357688"/>
            <a:ext cx="4071937"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实验室内不得大量堆积压力气瓶</a:t>
            </a:r>
          </a:p>
        </p:txBody>
      </p:sp>
      <p:pic>
        <p:nvPicPr>
          <p:cNvPr id="103434" name="Picture 2"/>
          <p:cNvPicPr>
            <a:picLocks noChangeAspect="1" noChangeArrowheads="1"/>
          </p:cNvPicPr>
          <p:nvPr/>
        </p:nvPicPr>
        <p:blipFill>
          <a:blip r:embed="rId2"/>
          <a:srcRect/>
          <a:stretch>
            <a:fillRect/>
          </a:stretch>
        </p:blipFill>
        <p:spPr bwMode="auto">
          <a:xfrm>
            <a:off x="1214438" y="2676525"/>
            <a:ext cx="1785937" cy="1681163"/>
          </a:xfrm>
          <a:prstGeom prst="rect">
            <a:avLst/>
          </a:prstGeom>
          <a:noFill/>
          <a:ln w="9525">
            <a:noFill/>
            <a:miter lim="800000"/>
            <a:headEnd/>
            <a:tailEnd/>
          </a:ln>
        </p:spPr>
      </p:pic>
      <p:pic>
        <p:nvPicPr>
          <p:cNvPr id="103435" name="Picture 3"/>
          <p:cNvPicPr>
            <a:picLocks noChangeAspect="1" noChangeArrowheads="1"/>
          </p:cNvPicPr>
          <p:nvPr/>
        </p:nvPicPr>
        <p:blipFill>
          <a:blip r:embed="rId3"/>
          <a:srcRect/>
          <a:stretch>
            <a:fillRect/>
          </a:stretch>
        </p:blipFill>
        <p:spPr bwMode="auto">
          <a:xfrm>
            <a:off x="5715000" y="2714625"/>
            <a:ext cx="2033588" cy="1571625"/>
          </a:xfrm>
          <a:prstGeom prst="rect">
            <a:avLst/>
          </a:prstGeom>
          <a:noFill/>
          <a:ln w="9525">
            <a:noFill/>
            <a:miter lim="800000"/>
            <a:headEnd/>
            <a:tailEnd/>
          </a:ln>
        </p:spPr>
      </p:pic>
      <p:pic>
        <p:nvPicPr>
          <p:cNvPr id="103436" name="Picture 7"/>
          <p:cNvPicPr>
            <a:picLocks noChangeAspect="1" noChangeArrowheads="1"/>
          </p:cNvPicPr>
          <p:nvPr/>
        </p:nvPicPr>
        <p:blipFill>
          <a:blip r:embed="rId4"/>
          <a:srcRect/>
          <a:stretch>
            <a:fillRect/>
          </a:stretch>
        </p:blipFill>
        <p:spPr bwMode="auto">
          <a:xfrm>
            <a:off x="1143000" y="5000625"/>
            <a:ext cx="2071688" cy="1631950"/>
          </a:xfrm>
          <a:prstGeom prst="rect">
            <a:avLst/>
          </a:prstGeom>
          <a:noFill/>
          <a:ln w="9525">
            <a:noFill/>
            <a:miter lim="800000"/>
            <a:headEnd/>
            <a:tailEnd/>
          </a:ln>
        </p:spPr>
      </p:pic>
      <p:pic>
        <p:nvPicPr>
          <p:cNvPr id="103437" name="Picture 4"/>
          <p:cNvPicPr>
            <a:picLocks noChangeAspect="1" noChangeArrowheads="1"/>
          </p:cNvPicPr>
          <p:nvPr/>
        </p:nvPicPr>
        <p:blipFill>
          <a:blip r:embed="rId5"/>
          <a:srcRect/>
          <a:stretch>
            <a:fillRect/>
          </a:stretch>
        </p:blipFill>
        <p:spPr bwMode="auto">
          <a:xfrm>
            <a:off x="2916238" y="5715000"/>
            <a:ext cx="298450" cy="285750"/>
          </a:xfrm>
          <a:prstGeom prst="rect">
            <a:avLst/>
          </a:prstGeom>
          <a:noFill/>
          <a:ln w="9525">
            <a:noFill/>
            <a:miter lim="800000"/>
            <a:headEnd/>
            <a:tailEnd/>
          </a:ln>
        </p:spPr>
      </p:pic>
      <p:pic>
        <p:nvPicPr>
          <p:cNvPr id="103438" name="Picture 5"/>
          <p:cNvPicPr>
            <a:picLocks noChangeAspect="1" noChangeArrowheads="1"/>
          </p:cNvPicPr>
          <p:nvPr/>
        </p:nvPicPr>
        <p:blipFill>
          <a:blip r:embed="rId6"/>
          <a:srcRect/>
          <a:stretch>
            <a:fillRect/>
          </a:stretch>
        </p:blipFill>
        <p:spPr bwMode="auto">
          <a:xfrm>
            <a:off x="5715000" y="4786313"/>
            <a:ext cx="2000250" cy="1714500"/>
          </a:xfrm>
          <a:prstGeom prst="rect">
            <a:avLst/>
          </a:prstGeom>
          <a:noFill/>
          <a:ln w="9525">
            <a:noFill/>
            <a:miter lim="800000"/>
            <a:headEnd/>
            <a:tailEnd/>
          </a:ln>
        </p:spPr>
      </p:pic>
      <p:pic>
        <p:nvPicPr>
          <p:cNvPr id="103439" name="Picture 4"/>
          <p:cNvPicPr>
            <a:picLocks noChangeAspect="1" noChangeArrowheads="1"/>
          </p:cNvPicPr>
          <p:nvPr/>
        </p:nvPicPr>
        <p:blipFill>
          <a:blip r:embed="rId7"/>
          <a:srcRect/>
          <a:stretch>
            <a:fillRect/>
          </a:stretch>
        </p:blipFill>
        <p:spPr bwMode="auto">
          <a:xfrm>
            <a:off x="5848350" y="4857750"/>
            <a:ext cx="295275" cy="285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4FAC83DD-42E7-478C-BB91-8F31C9FCFFA6}" type="slidenum">
              <a:rPr lang="en-US" altLang="zh-CN" smtClean="0">
                <a:solidFill>
                  <a:schemeClr val="tx1"/>
                </a:solidFill>
                <a:latin typeface="Arial" pitchFamily="34" charset="0"/>
                <a:cs typeface="Arial" pitchFamily="34" charset="0"/>
              </a:rPr>
              <a:pPr fontAlgn="base">
                <a:spcBef>
                  <a:spcPct val="0"/>
                </a:spcBef>
                <a:spcAft>
                  <a:spcPct val="0"/>
                </a:spcAft>
                <a:defRPr/>
              </a:pPr>
              <a:t>97</a:t>
            </a:fld>
            <a:endParaRPr lang="en-US" altLang="zh-CN" smtClean="0">
              <a:solidFill>
                <a:schemeClr val="tx1"/>
              </a:solidFill>
              <a:latin typeface="Arial" pitchFamily="34" charset="0"/>
              <a:cs typeface="Arial" pitchFamily="34" charset="0"/>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4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压力气瓶管理规定总结</a:t>
            </a:r>
          </a:p>
        </p:txBody>
      </p:sp>
      <p:sp>
        <p:nvSpPr>
          <p:cNvPr id="38" name="矩形 37"/>
          <p:cNvSpPr/>
          <p:nvPr/>
        </p:nvSpPr>
        <p:spPr>
          <a:xfrm>
            <a:off x="285750" y="1785938"/>
            <a:ext cx="8215313" cy="461962"/>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3.  </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使用要求</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104454" name="TextBox 39"/>
          <p:cNvSpPr txBox="1">
            <a:spLocks noChangeArrowheads="1"/>
          </p:cNvSpPr>
          <p:nvPr/>
        </p:nvSpPr>
        <p:spPr bwMode="auto">
          <a:xfrm>
            <a:off x="428625" y="4487863"/>
            <a:ext cx="4071938"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不得使用已报废或超过检验期的气瓶</a:t>
            </a:r>
          </a:p>
        </p:txBody>
      </p:sp>
      <p:sp>
        <p:nvSpPr>
          <p:cNvPr id="104455" name="TextBox 45"/>
          <p:cNvSpPr txBox="1">
            <a:spLocks noChangeArrowheads="1"/>
          </p:cNvSpPr>
          <p:nvPr/>
        </p:nvSpPr>
        <p:spPr bwMode="auto">
          <a:xfrm>
            <a:off x="4786313" y="2286000"/>
            <a:ext cx="4071937"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用前捡漏、及时使用、用后关阀</a:t>
            </a:r>
          </a:p>
        </p:txBody>
      </p:sp>
      <p:sp>
        <p:nvSpPr>
          <p:cNvPr id="104456" name="TextBox 47"/>
          <p:cNvSpPr txBox="1">
            <a:spLocks noChangeArrowheads="1"/>
          </p:cNvSpPr>
          <p:nvPr/>
        </p:nvSpPr>
        <p:spPr bwMode="auto">
          <a:xfrm>
            <a:off x="4786313" y="4487863"/>
            <a:ext cx="4071937"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废弃的气瓶须交回原充装单位处置</a:t>
            </a:r>
          </a:p>
        </p:txBody>
      </p:sp>
      <p:sp>
        <p:nvSpPr>
          <p:cNvPr id="104457" name="TextBox 16"/>
          <p:cNvSpPr txBox="1">
            <a:spLocks noChangeArrowheads="1"/>
          </p:cNvSpPr>
          <p:nvPr/>
        </p:nvSpPr>
        <p:spPr bwMode="auto">
          <a:xfrm>
            <a:off x="428625" y="2295525"/>
            <a:ext cx="4071938" cy="369888"/>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使用人须详细记录危化品使用情况</a:t>
            </a:r>
          </a:p>
        </p:txBody>
      </p:sp>
      <p:pic>
        <p:nvPicPr>
          <p:cNvPr id="104458" name="Picture 2"/>
          <p:cNvPicPr>
            <a:picLocks noChangeAspect="1" noChangeArrowheads="1"/>
          </p:cNvPicPr>
          <p:nvPr/>
        </p:nvPicPr>
        <p:blipFill>
          <a:blip r:embed="rId2"/>
          <a:srcRect/>
          <a:stretch>
            <a:fillRect/>
          </a:stretch>
        </p:blipFill>
        <p:spPr bwMode="auto">
          <a:xfrm>
            <a:off x="1357313" y="2714625"/>
            <a:ext cx="1857375" cy="1649413"/>
          </a:xfrm>
          <a:prstGeom prst="rect">
            <a:avLst/>
          </a:prstGeom>
          <a:noFill/>
          <a:ln w="9525">
            <a:noFill/>
            <a:miter lim="800000"/>
            <a:headEnd/>
            <a:tailEnd/>
          </a:ln>
        </p:spPr>
      </p:pic>
      <p:pic>
        <p:nvPicPr>
          <p:cNvPr id="104459" name="Picture 3"/>
          <p:cNvPicPr>
            <a:picLocks noChangeAspect="1" noChangeArrowheads="1"/>
          </p:cNvPicPr>
          <p:nvPr/>
        </p:nvPicPr>
        <p:blipFill>
          <a:blip r:embed="rId3"/>
          <a:srcRect/>
          <a:stretch>
            <a:fillRect/>
          </a:stretch>
        </p:blipFill>
        <p:spPr bwMode="auto">
          <a:xfrm>
            <a:off x="5715000" y="4937125"/>
            <a:ext cx="1928813" cy="1706563"/>
          </a:xfrm>
          <a:prstGeom prst="rect">
            <a:avLst/>
          </a:prstGeom>
          <a:noFill/>
          <a:ln w="9525">
            <a:noFill/>
            <a:miter lim="800000"/>
            <a:headEnd/>
            <a:tailEnd/>
          </a:ln>
        </p:spPr>
      </p:pic>
      <p:pic>
        <p:nvPicPr>
          <p:cNvPr id="104460" name="Picture 4"/>
          <p:cNvPicPr>
            <a:picLocks noChangeAspect="1" noChangeArrowheads="1"/>
          </p:cNvPicPr>
          <p:nvPr/>
        </p:nvPicPr>
        <p:blipFill>
          <a:blip r:embed="rId4"/>
          <a:srcRect/>
          <a:stretch>
            <a:fillRect/>
          </a:stretch>
        </p:blipFill>
        <p:spPr bwMode="auto">
          <a:xfrm>
            <a:off x="1357313" y="4857750"/>
            <a:ext cx="2000250" cy="1633538"/>
          </a:xfrm>
          <a:prstGeom prst="rect">
            <a:avLst/>
          </a:prstGeom>
          <a:noFill/>
          <a:ln w="9525">
            <a:noFill/>
            <a:miter lim="800000"/>
            <a:headEnd/>
            <a:tailEnd/>
          </a:ln>
        </p:spPr>
      </p:pic>
      <p:pic>
        <p:nvPicPr>
          <p:cNvPr id="104461" name="Picture 5"/>
          <p:cNvPicPr>
            <a:picLocks noChangeAspect="1" noChangeArrowheads="1"/>
          </p:cNvPicPr>
          <p:nvPr/>
        </p:nvPicPr>
        <p:blipFill>
          <a:blip r:embed="rId5"/>
          <a:srcRect/>
          <a:stretch>
            <a:fillRect/>
          </a:stretch>
        </p:blipFill>
        <p:spPr bwMode="auto">
          <a:xfrm>
            <a:off x="5715000" y="2714625"/>
            <a:ext cx="1868488" cy="17145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9EB667F4-DDF4-46EE-872D-BDB7F2293878}" type="slidenum">
              <a:rPr lang="en-US" altLang="zh-CN" smtClean="0">
                <a:solidFill>
                  <a:schemeClr val="tx1"/>
                </a:solidFill>
                <a:latin typeface="Arial" pitchFamily="34" charset="0"/>
                <a:cs typeface="Arial" pitchFamily="34" charset="0"/>
              </a:rPr>
              <a:pPr fontAlgn="base">
                <a:spcBef>
                  <a:spcPct val="0"/>
                </a:spcBef>
                <a:spcAft>
                  <a:spcPct val="0"/>
                </a:spcAft>
                <a:defRPr/>
              </a:pPr>
              <a:t>98</a:t>
            </a:fld>
            <a:endParaRPr lang="en-US" altLang="zh-CN" smtClean="0">
              <a:solidFill>
                <a:schemeClr val="tx1"/>
              </a:solidFill>
              <a:latin typeface="Arial" pitchFamily="34" charset="0"/>
              <a:cs typeface="Arial" pitchFamily="34" charset="0"/>
            </a:endParaRPr>
          </a:p>
        </p:txBody>
      </p:sp>
      <p:sp>
        <p:nvSpPr>
          <p:cNvPr id="11" name="AutoShape 4"/>
          <p:cNvSpPr>
            <a:spLocks noChangeArrowheads="1"/>
          </p:cNvSpPr>
          <p:nvPr/>
        </p:nvSpPr>
        <p:spPr bwMode="gray">
          <a:xfrm>
            <a:off x="1214438" y="285750"/>
            <a:ext cx="7143750" cy="649288"/>
          </a:xfrm>
          <a:prstGeom prst="roundRect">
            <a:avLst>
              <a:gd name="adj" fmla="val 50000"/>
            </a:avLst>
          </a:prstGeom>
          <a:gradFill rotWithShape="1">
            <a:gsLst>
              <a:gs pos="0">
                <a:srgbClr val="FF3300"/>
              </a:gs>
              <a:gs pos="100000">
                <a:srgbClr val="AA2200"/>
              </a:gs>
            </a:gsLst>
            <a:lin ang="5400000" scaled="1"/>
          </a:gradFill>
          <a:ln w="38100">
            <a:solidFill>
              <a:srgbClr val="FFFFFF"/>
            </a:solidFill>
            <a:round/>
            <a:headEnd/>
            <a:tailEnd/>
          </a:ln>
          <a:effectLst>
            <a:outerShdw dist="63500" dir="3187806" algn="ctr" rotWithShape="0">
              <a:srgbClr val="001D3A"/>
            </a:outerShdw>
          </a:effectLst>
        </p:spPr>
        <p:txBody>
          <a:bodyPr wrap="none" anchor="ctr"/>
          <a:lstStyle/>
          <a:p>
            <a:pPr algn="ctr" fontAlgn="auto">
              <a:spcBef>
                <a:spcPts val="0"/>
              </a:spcBef>
              <a:spcAft>
                <a:spcPts val="0"/>
              </a:spcAft>
              <a:defRPr/>
            </a:pPr>
            <a:r>
              <a:rPr lang="zh-CN" altLang="en-US" sz="2800" b="1" dirty="0">
                <a:solidFill>
                  <a:schemeClr val="bg1"/>
                </a:solidFill>
                <a:effectLst>
                  <a:outerShdw blurRad="38100" dist="38100" dir="2700000" algn="tl">
                    <a:srgbClr val="000000"/>
                  </a:outerShdw>
                </a:effectLst>
                <a:ea typeface="华文中宋" pitchFamily="2" charset="-122"/>
              </a:rPr>
              <a:t>四、我校实验室安全管理制度</a:t>
            </a:r>
          </a:p>
        </p:txBody>
      </p:sp>
      <p:sp>
        <p:nvSpPr>
          <p:cNvPr id="45" name="AutoShape 34"/>
          <p:cNvSpPr>
            <a:spLocks noChangeArrowheads="1"/>
          </p:cNvSpPr>
          <p:nvPr/>
        </p:nvSpPr>
        <p:spPr bwMode="auto">
          <a:xfrm>
            <a:off x="0" y="1143000"/>
            <a:ext cx="6429375" cy="571500"/>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fontAlgn="auto">
              <a:spcBef>
                <a:spcPct val="20000"/>
              </a:spcBef>
              <a:spcAft>
                <a:spcPts val="0"/>
              </a:spcAft>
              <a:defRPr/>
            </a:pPr>
            <a:r>
              <a:rPr lang="zh-CN" altLang="en-US" sz="2800" dirty="0">
                <a:solidFill>
                  <a:srgbClr val="000000"/>
                </a:solidFill>
                <a:effectLst>
                  <a:outerShdw blurRad="38100" dist="38100" dir="2700000" algn="tl">
                    <a:srgbClr val="C0C0C0"/>
                  </a:outerShdw>
                </a:effectLst>
                <a:latin typeface="黑体" pitchFamily="49" charset="-122"/>
                <a:ea typeface="黑体" pitchFamily="49" charset="-122"/>
              </a:rPr>
              <a:t>压力气瓶管理规定总结</a:t>
            </a:r>
          </a:p>
        </p:txBody>
      </p:sp>
      <p:sp>
        <p:nvSpPr>
          <p:cNvPr id="38" name="矩形 37"/>
          <p:cNvSpPr/>
          <p:nvPr/>
        </p:nvSpPr>
        <p:spPr>
          <a:xfrm>
            <a:off x="285750" y="1785938"/>
            <a:ext cx="8215313" cy="461962"/>
          </a:xfrm>
          <a:prstGeom prst="rect">
            <a:avLst/>
          </a:prstGeom>
        </p:spPr>
        <p:txBody>
          <a:bodyPr>
            <a:spAutoFit/>
          </a:bodyPr>
          <a:lstStyle/>
          <a:p>
            <a:pPr marL="457200" indent="-457200" fontAlgn="auto">
              <a:spcBef>
                <a:spcPts val="1200"/>
              </a:spcBef>
              <a:spcAft>
                <a:spcPts val="600"/>
              </a:spcAft>
              <a:buClr>
                <a:srgbClr val="0BD0D9"/>
              </a:buClr>
              <a:buSzPct val="95000"/>
              <a:defRPr/>
            </a:pPr>
            <a:r>
              <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4.</a:t>
            </a:r>
            <a:r>
              <a:rPr lang="zh-CN" altLang="en-US"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rPr>
              <a:t>气瓶钢印标记</a:t>
            </a:r>
            <a:endParaRPr lang="en-US" altLang="zh-CN" sz="2400" b="1" dirty="0">
              <a:solidFill>
                <a:srgbClr val="C00000"/>
              </a:solidFill>
              <a:effectLst>
                <a:outerShdw blurRad="38100" dist="38100" dir="2700000" algn="tl">
                  <a:srgbClr val="000000">
                    <a:alpha val="43137"/>
                  </a:srgbClr>
                </a:outerShdw>
              </a:effectLst>
              <a:latin typeface="华文中宋" pitchFamily="2" charset="-122"/>
              <a:ea typeface="华文中宋" pitchFamily="2" charset="-122"/>
            </a:endParaRPr>
          </a:p>
        </p:txBody>
      </p:sp>
      <p:sp>
        <p:nvSpPr>
          <p:cNvPr id="105478" name="TextBox 16"/>
          <p:cNvSpPr txBox="1">
            <a:spLocks noChangeArrowheads="1"/>
          </p:cNvSpPr>
          <p:nvPr/>
        </p:nvSpPr>
        <p:spPr bwMode="auto">
          <a:xfrm>
            <a:off x="428625" y="2355850"/>
            <a:ext cx="4071938" cy="368300"/>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气瓶钢印标记位置</a:t>
            </a:r>
          </a:p>
        </p:txBody>
      </p:sp>
      <p:pic>
        <p:nvPicPr>
          <p:cNvPr id="105479" name="Picture 3"/>
          <p:cNvPicPr>
            <a:picLocks noChangeAspect="1" noChangeArrowheads="1"/>
          </p:cNvPicPr>
          <p:nvPr/>
        </p:nvPicPr>
        <p:blipFill>
          <a:blip r:embed="rId2"/>
          <a:srcRect/>
          <a:stretch>
            <a:fillRect/>
          </a:stretch>
        </p:blipFill>
        <p:spPr bwMode="auto">
          <a:xfrm>
            <a:off x="642938" y="2786063"/>
            <a:ext cx="1900237" cy="1857375"/>
          </a:xfrm>
          <a:prstGeom prst="rect">
            <a:avLst/>
          </a:prstGeom>
          <a:noFill/>
          <a:ln w="9525">
            <a:solidFill>
              <a:schemeClr val="tx1"/>
            </a:solidFill>
            <a:miter lim="800000"/>
            <a:headEnd/>
            <a:tailEnd/>
          </a:ln>
        </p:spPr>
      </p:pic>
      <p:sp>
        <p:nvSpPr>
          <p:cNvPr id="105480" name="TextBox 18"/>
          <p:cNvSpPr txBox="1">
            <a:spLocks noChangeArrowheads="1"/>
          </p:cNvSpPr>
          <p:nvPr/>
        </p:nvSpPr>
        <p:spPr bwMode="auto">
          <a:xfrm>
            <a:off x="3143250" y="2344738"/>
            <a:ext cx="3000375"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气瓶制造钢印</a:t>
            </a:r>
          </a:p>
        </p:txBody>
      </p:sp>
      <p:pic>
        <p:nvPicPr>
          <p:cNvPr id="105481" name="图片 19" descr="http://safety.gasshow.com/content_images/20045291053322548.jpg"/>
          <p:cNvPicPr>
            <a:picLocks noChangeAspect="1" noChangeArrowheads="1"/>
          </p:cNvPicPr>
          <p:nvPr/>
        </p:nvPicPr>
        <p:blipFill>
          <a:blip r:embed="rId3" r:link="rId4"/>
          <a:srcRect/>
          <a:stretch>
            <a:fillRect/>
          </a:stretch>
        </p:blipFill>
        <p:spPr bwMode="auto">
          <a:xfrm>
            <a:off x="3143250" y="2786063"/>
            <a:ext cx="2643188" cy="1795462"/>
          </a:xfrm>
          <a:prstGeom prst="rect">
            <a:avLst/>
          </a:prstGeom>
          <a:solidFill>
            <a:srgbClr val="FFFFFF"/>
          </a:solidFill>
          <a:ln w="9525">
            <a:solidFill>
              <a:srgbClr val="3F3151"/>
            </a:solidFill>
            <a:miter lim="800000"/>
            <a:headEnd/>
            <a:tailEnd/>
          </a:ln>
        </p:spPr>
      </p:pic>
      <p:pic>
        <p:nvPicPr>
          <p:cNvPr id="105482" name="图片 20"/>
          <p:cNvPicPr>
            <a:picLocks noChangeAspect="1" noChangeArrowheads="1"/>
          </p:cNvPicPr>
          <p:nvPr/>
        </p:nvPicPr>
        <p:blipFill>
          <a:blip r:embed="rId5"/>
          <a:srcRect/>
          <a:stretch>
            <a:fillRect/>
          </a:stretch>
        </p:blipFill>
        <p:spPr bwMode="auto">
          <a:xfrm>
            <a:off x="3143250" y="4643438"/>
            <a:ext cx="2643188" cy="1500187"/>
          </a:xfrm>
          <a:prstGeom prst="rect">
            <a:avLst/>
          </a:prstGeom>
          <a:noFill/>
          <a:ln w="9525">
            <a:solidFill>
              <a:srgbClr val="3F3151"/>
            </a:solidFill>
            <a:miter lim="800000"/>
            <a:headEnd/>
            <a:tailEnd/>
          </a:ln>
        </p:spPr>
      </p:pic>
      <p:pic>
        <p:nvPicPr>
          <p:cNvPr id="105483" name="Picture 3"/>
          <p:cNvPicPr>
            <a:picLocks noChangeAspect="1" noChangeArrowheads="1"/>
          </p:cNvPicPr>
          <p:nvPr/>
        </p:nvPicPr>
        <p:blipFill>
          <a:blip r:embed="rId6"/>
          <a:srcRect/>
          <a:stretch>
            <a:fillRect/>
          </a:stretch>
        </p:blipFill>
        <p:spPr bwMode="auto">
          <a:xfrm>
            <a:off x="785813" y="4857750"/>
            <a:ext cx="1571625" cy="1508125"/>
          </a:xfrm>
          <a:prstGeom prst="rect">
            <a:avLst/>
          </a:prstGeom>
          <a:noFill/>
          <a:ln w="9525">
            <a:solidFill>
              <a:schemeClr val="tx1"/>
            </a:solidFill>
            <a:miter lim="800000"/>
            <a:headEnd/>
            <a:tailEnd/>
          </a:ln>
        </p:spPr>
      </p:pic>
      <p:pic>
        <p:nvPicPr>
          <p:cNvPr id="105484" name="Picture 4"/>
          <p:cNvPicPr>
            <a:picLocks noChangeAspect="1" noChangeArrowheads="1"/>
          </p:cNvPicPr>
          <p:nvPr/>
        </p:nvPicPr>
        <p:blipFill>
          <a:blip r:embed="rId7"/>
          <a:srcRect/>
          <a:stretch>
            <a:fillRect/>
          </a:stretch>
        </p:blipFill>
        <p:spPr bwMode="auto">
          <a:xfrm>
            <a:off x="6143625" y="4643438"/>
            <a:ext cx="2643188" cy="1500187"/>
          </a:xfrm>
          <a:prstGeom prst="rect">
            <a:avLst/>
          </a:prstGeom>
          <a:noFill/>
          <a:ln w="9525">
            <a:solidFill>
              <a:schemeClr val="tx1"/>
            </a:solidFill>
            <a:miter lim="800000"/>
            <a:headEnd/>
            <a:tailEnd/>
          </a:ln>
        </p:spPr>
      </p:pic>
      <p:pic>
        <p:nvPicPr>
          <p:cNvPr id="105485" name="Picture 5"/>
          <p:cNvPicPr>
            <a:picLocks noChangeAspect="1" noChangeArrowheads="1"/>
          </p:cNvPicPr>
          <p:nvPr/>
        </p:nvPicPr>
        <p:blipFill>
          <a:blip r:embed="rId8"/>
          <a:srcRect/>
          <a:stretch>
            <a:fillRect/>
          </a:stretch>
        </p:blipFill>
        <p:spPr bwMode="auto">
          <a:xfrm>
            <a:off x="6143625" y="2786063"/>
            <a:ext cx="2660650" cy="1785937"/>
          </a:xfrm>
          <a:prstGeom prst="rect">
            <a:avLst/>
          </a:prstGeom>
          <a:noFill/>
          <a:ln w="9525">
            <a:solidFill>
              <a:schemeClr val="tx1"/>
            </a:solidFill>
            <a:miter lim="800000"/>
            <a:headEnd/>
            <a:tailEnd/>
          </a:ln>
        </p:spPr>
      </p:pic>
      <p:sp>
        <p:nvSpPr>
          <p:cNvPr id="105486" name="TextBox 22"/>
          <p:cNvSpPr txBox="1">
            <a:spLocks noChangeArrowheads="1"/>
          </p:cNvSpPr>
          <p:nvPr/>
        </p:nvSpPr>
        <p:spPr bwMode="auto">
          <a:xfrm>
            <a:off x="6143625" y="2357438"/>
            <a:ext cx="3000375" cy="369887"/>
          </a:xfrm>
          <a:prstGeom prst="rect">
            <a:avLst/>
          </a:prstGeom>
          <a:noFill/>
          <a:ln w="9525">
            <a:noFill/>
            <a:miter lim="800000"/>
            <a:headEnd/>
            <a:tailEnd/>
          </a:ln>
        </p:spPr>
        <p:txBody>
          <a:bodyPr>
            <a:spAutoFit/>
          </a:bodyPr>
          <a:lstStyle/>
          <a:p>
            <a:pPr>
              <a:buFont typeface="Wingdings" pitchFamily="2" charset="2"/>
              <a:buChar char="n"/>
            </a:pPr>
            <a:r>
              <a:rPr kumimoji="1" lang="zh-CN" altLang="en-US">
                <a:latin typeface="华文中宋" pitchFamily="2" charset="-122"/>
                <a:ea typeface="华文中宋" pitchFamily="2" charset="-122"/>
              </a:rPr>
              <a:t>气瓶检验钢印</a:t>
            </a:r>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灯片编号占位符 18"/>
          <p:cNvSpPr>
            <a:spLocks noGrp="1"/>
          </p:cNvSpPr>
          <p:nvPr>
            <p:ph type="sldNum" sz="quarter" idx="12"/>
          </p:nvPr>
        </p:nvSpPr>
        <p:spPr bwMode="auto">
          <a:xfrm>
            <a:off x="8382000" y="6356350"/>
            <a:ext cx="762000" cy="365125"/>
          </a:xfrm>
          <a:ln>
            <a:miter lim="800000"/>
            <a:headEnd/>
            <a:tailEnd/>
          </a:ln>
        </p:spPr>
        <p:txBody>
          <a:bodyPr wrap="square" tIns="45720" bIns="45720" numCol="1" anchorCtr="0" compatLnSpc="1">
            <a:prstTxWarp prst="textNoShape">
              <a:avLst/>
            </a:prstTxWarp>
          </a:bodyPr>
          <a:lstStyle/>
          <a:p>
            <a:pPr fontAlgn="base">
              <a:spcBef>
                <a:spcPct val="0"/>
              </a:spcBef>
              <a:spcAft>
                <a:spcPct val="0"/>
              </a:spcAft>
              <a:defRPr/>
            </a:pPr>
            <a:fld id="{9EB667F4-DDF4-46EE-872D-BDB7F2293878}" type="slidenum">
              <a:rPr lang="en-US" altLang="zh-CN" smtClean="0">
                <a:solidFill>
                  <a:schemeClr val="tx1"/>
                </a:solidFill>
                <a:latin typeface="Arial" pitchFamily="34" charset="0"/>
                <a:cs typeface="Arial" pitchFamily="34" charset="0"/>
              </a:rPr>
              <a:pPr fontAlgn="base">
                <a:spcBef>
                  <a:spcPct val="0"/>
                </a:spcBef>
                <a:spcAft>
                  <a:spcPct val="0"/>
                </a:spcAft>
                <a:defRPr/>
              </a:pPr>
              <a:t>99</a:t>
            </a:fld>
            <a:endParaRPr lang="en-US" altLang="zh-CN" smtClean="0">
              <a:solidFill>
                <a:schemeClr val="tx1"/>
              </a:solidFill>
              <a:latin typeface="Arial" pitchFamily="34" charset="0"/>
              <a:cs typeface="Arial" pitchFamily="34" charset="0"/>
            </a:endParaRPr>
          </a:p>
        </p:txBody>
      </p:sp>
      <p:sp>
        <p:nvSpPr>
          <p:cNvPr id="105478" name="TextBox 16"/>
          <p:cNvSpPr txBox="1">
            <a:spLocks noChangeArrowheads="1"/>
          </p:cNvSpPr>
          <p:nvPr/>
        </p:nvSpPr>
        <p:spPr bwMode="auto">
          <a:xfrm>
            <a:off x="714348" y="2226270"/>
            <a:ext cx="4429156" cy="2702928"/>
          </a:xfrm>
          <a:prstGeom prst="rect">
            <a:avLst/>
          </a:prstGeom>
          <a:ln>
            <a:headEnd/>
            <a:tailEnd/>
          </a:ln>
        </p:spPr>
        <p:style>
          <a:lnRef idx="2">
            <a:schemeClr val="accent3"/>
          </a:lnRef>
          <a:fillRef idx="1">
            <a:schemeClr val="lt1"/>
          </a:fillRef>
          <a:effectRef idx="0">
            <a:schemeClr val="accent3"/>
          </a:effectRef>
          <a:fontRef idx="minor">
            <a:schemeClr val="dk1"/>
          </a:fontRef>
        </p:style>
        <p:txBody>
          <a:bodyPr wrap="square">
            <a:spAutoFit/>
          </a:bodyPr>
          <a:lstStyle/>
          <a:p>
            <a:r>
              <a:rPr kumimoji="1" lang="zh-CN" altLang="en-US" sz="2000" dirty="0" smtClean="0">
                <a:latin typeface="华文中宋" pitchFamily="2" charset="-122"/>
                <a:ea typeface="华文中宋" pitchFamily="2" charset="-122"/>
              </a:rPr>
              <a:t>甲乙两名同学在化学实验室内做实验，实验中需要使用强酸强碱等试剂。</a:t>
            </a:r>
            <a:endParaRPr kumimoji="1" lang="en-US" altLang="zh-CN" sz="2000" dirty="0" smtClean="0">
              <a:latin typeface="华文中宋" pitchFamily="2" charset="-122"/>
              <a:ea typeface="华文中宋" pitchFamily="2" charset="-122"/>
            </a:endParaRPr>
          </a:p>
          <a:p>
            <a:pPr>
              <a:spcBef>
                <a:spcPts val="1200"/>
              </a:spcBef>
              <a:spcAft>
                <a:spcPts val="600"/>
              </a:spcAft>
            </a:pPr>
            <a:r>
              <a:rPr kumimoji="1" lang="zh-CN" altLang="en-US" sz="2000" dirty="0" smtClean="0">
                <a:solidFill>
                  <a:srgbClr val="0000FF"/>
                </a:solidFill>
                <a:latin typeface="华文中宋" pitchFamily="2" charset="-122"/>
                <a:ea typeface="华文中宋" pitchFamily="2" charset="-122"/>
              </a:rPr>
              <a:t>问题</a:t>
            </a:r>
            <a:r>
              <a:rPr kumimoji="1" lang="en-US" altLang="zh-CN" sz="2000" dirty="0" smtClean="0">
                <a:solidFill>
                  <a:srgbClr val="0000FF"/>
                </a:solidFill>
                <a:latin typeface="华文中宋" pitchFamily="2" charset="-122"/>
                <a:ea typeface="华文中宋" pitchFamily="2" charset="-122"/>
              </a:rPr>
              <a:t>1</a:t>
            </a:r>
            <a:r>
              <a:rPr kumimoji="1" lang="zh-CN" altLang="en-US" sz="2000" dirty="0" smtClean="0">
                <a:solidFill>
                  <a:srgbClr val="0000FF"/>
                </a:solidFill>
                <a:latin typeface="华文中宋" pitchFamily="2" charset="-122"/>
                <a:ea typeface="华文中宋" pitchFamily="2" charset="-122"/>
              </a:rPr>
              <a:t>：</a:t>
            </a:r>
            <a:r>
              <a:rPr kumimoji="1" lang="zh-CN" altLang="en-US" sz="2000" dirty="0" smtClean="0">
                <a:latin typeface="华文中宋" pitchFamily="2" charset="-122"/>
                <a:ea typeface="华文中宋" pitchFamily="2" charset="-122"/>
              </a:rPr>
              <a:t>实验开始要不要佩带防护用品？</a:t>
            </a:r>
            <a:endParaRPr kumimoji="1" lang="en-US" altLang="zh-CN" sz="2000" dirty="0" smtClean="0">
              <a:latin typeface="华文中宋" pitchFamily="2" charset="-122"/>
              <a:ea typeface="华文中宋" pitchFamily="2" charset="-122"/>
            </a:endParaRPr>
          </a:p>
          <a:p>
            <a:pPr>
              <a:spcBef>
                <a:spcPts val="600"/>
              </a:spcBef>
              <a:spcAft>
                <a:spcPts val="600"/>
              </a:spcAft>
            </a:pPr>
            <a:r>
              <a:rPr kumimoji="1" lang="zh-CN" altLang="en-US" sz="2000" dirty="0" smtClean="0">
                <a:solidFill>
                  <a:srgbClr val="0000FF"/>
                </a:solidFill>
                <a:latin typeface="华文中宋" pitchFamily="2" charset="-122"/>
                <a:ea typeface="华文中宋" pitchFamily="2" charset="-122"/>
              </a:rPr>
              <a:t>问题</a:t>
            </a:r>
            <a:r>
              <a:rPr kumimoji="1" lang="en-US" altLang="zh-CN" sz="2000" dirty="0" smtClean="0">
                <a:solidFill>
                  <a:srgbClr val="0000FF"/>
                </a:solidFill>
                <a:latin typeface="华文中宋" pitchFamily="2" charset="-122"/>
                <a:ea typeface="华文中宋" pitchFamily="2" charset="-122"/>
              </a:rPr>
              <a:t>2</a:t>
            </a:r>
            <a:r>
              <a:rPr kumimoji="1" lang="zh-CN" altLang="en-US" sz="2000" dirty="0" smtClean="0">
                <a:latin typeface="华文中宋" pitchFamily="2" charset="-122"/>
                <a:ea typeface="华文中宋" pitchFamily="2" charset="-122"/>
              </a:rPr>
              <a:t>：如果是你的话，会选择下列哪些防护品？</a:t>
            </a:r>
            <a:endParaRPr kumimoji="1" lang="en-US" altLang="zh-CN" sz="2000" dirty="0" smtClean="0">
              <a:latin typeface="华文中宋" pitchFamily="2" charset="-122"/>
              <a:ea typeface="华文中宋" pitchFamily="2" charset="-122"/>
            </a:endParaRPr>
          </a:p>
          <a:p>
            <a:r>
              <a:rPr kumimoji="1" lang="en-US" altLang="zh-CN" sz="2000" dirty="0" smtClean="0">
                <a:latin typeface="华文中宋" pitchFamily="2" charset="-122"/>
                <a:ea typeface="华文中宋" pitchFamily="2" charset="-122"/>
              </a:rPr>
              <a:t>A </a:t>
            </a:r>
            <a:r>
              <a:rPr kumimoji="1" lang="zh-CN" altLang="en-US" sz="2000" dirty="0" smtClean="0">
                <a:latin typeface="华文中宋" pitchFamily="2" charset="-122"/>
                <a:ea typeface="华文中宋" pitchFamily="2" charset="-122"/>
              </a:rPr>
              <a:t>工作服                </a:t>
            </a:r>
            <a:r>
              <a:rPr kumimoji="1" lang="en-US" altLang="zh-CN" sz="2000" dirty="0" smtClean="0">
                <a:latin typeface="华文中宋" pitchFamily="2" charset="-122"/>
                <a:ea typeface="华文中宋" pitchFamily="2" charset="-122"/>
              </a:rPr>
              <a:t>B </a:t>
            </a:r>
            <a:r>
              <a:rPr kumimoji="1" lang="zh-CN" altLang="en-US" sz="2000" dirty="0" smtClean="0">
                <a:latin typeface="华文中宋" pitchFamily="2" charset="-122"/>
                <a:ea typeface="华文中宋" pitchFamily="2" charset="-122"/>
              </a:rPr>
              <a:t>防护手套</a:t>
            </a:r>
            <a:endParaRPr kumimoji="1" lang="en-US" altLang="zh-CN" sz="2000" dirty="0" smtClean="0">
              <a:latin typeface="华文中宋" pitchFamily="2" charset="-122"/>
              <a:ea typeface="华文中宋" pitchFamily="2" charset="-122"/>
            </a:endParaRPr>
          </a:p>
          <a:p>
            <a:r>
              <a:rPr kumimoji="1" lang="en-US" altLang="zh-CN" sz="2000" dirty="0" smtClean="0">
                <a:latin typeface="华文中宋" pitchFamily="2" charset="-122"/>
                <a:ea typeface="华文中宋" pitchFamily="2" charset="-122"/>
              </a:rPr>
              <a:t>C </a:t>
            </a:r>
            <a:r>
              <a:rPr kumimoji="1" lang="zh-CN" altLang="en-US" sz="2000" dirty="0" smtClean="0">
                <a:latin typeface="华文中宋" pitchFamily="2" charset="-122"/>
                <a:ea typeface="华文中宋" pitchFamily="2" charset="-122"/>
              </a:rPr>
              <a:t>防护眼镜             </a:t>
            </a:r>
            <a:r>
              <a:rPr kumimoji="1" lang="en-US" altLang="zh-CN" sz="2000" dirty="0" smtClean="0">
                <a:latin typeface="华文中宋" pitchFamily="2" charset="-122"/>
                <a:ea typeface="华文中宋" pitchFamily="2" charset="-122"/>
              </a:rPr>
              <a:t>D </a:t>
            </a:r>
            <a:r>
              <a:rPr kumimoji="1" lang="zh-CN" altLang="en-US" sz="2000" dirty="0" smtClean="0">
                <a:latin typeface="华文中宋" pitchFamily="2" charset="-122"/>
                <a:ea typeface="华文中宋" pitchFamily="2" charset="-122"/>
              </a:rPr>
              <a:t>防护口罩</a:t>
            </a:r>
            <a:endParaRPr kumimoji="1" lang="zh-CN" altLang="en-US" sz="2000" dirty="0">
              <a:latin typeface="华文中宋" pitchFamily="2" charset="-122"/>
              <a:ea typeface="华文中宋" pitchFamily="2" charset="-122"/>
            </a:endParaRPr>
          </a:p>
        </p:txBody>
      </p:sp>
      <p:sp>
        <p:nvSpPr>
          <p:cNvPr id="15" name="矩形 14"/>
          <p:cNvSpPr/>
          <p:nvPr/>
        </p:nvSpPr>
        <p:spPr>
          <a:xfrm>
            <a:off x="1428728" y="785794"/>
            <a:ext cx="6776214" cy="584775"/>
          </a:xfrm>
          <a:prstGeom prst="rect">
            <a:avLst/>
          </a:prstGeom>
        </p:spPr>
        <p:txBody>
          <a:bodyPr wrap="none">
            <a:spAutoFit/>
          </a:bodyPr>
          <a:lstStyle/>
          <a:p>
            <a:pPr fontAlgn="auto">
              <a:spcBef>
                <a:spcPct val="20000"/>
              </a:spcBef>
              <a:spcAft>
                <a:spcPts val="0"/>
              </a:spcAft>
              <a:defRPr/>
            </a:pPr>
            <a:r>
              <a:rPr lang="zh-CN" altLang="en-US" sz="32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黑体" pitchFamily="49" charset="-122"/>
                <a:ea typeface="黑体" pitchFamily="49" charset="-122"/>
              </a:rPr>
              <a:t>课堂讨论</a:t>
            </a:r>
            <a:r>
              <a:rPr lang="en-US" altLang="zh-CN" sz="32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黑体" pitchFamily="49" charset="-122"/>
                <a:ea typeface="黑体" pitchFamily="49" charset="-122"/>
              </a:rPr>
              <a:t>——</a:t>
            </a:r>
            <a:r>
              <a:rPr lang="zh-CN" altLang="en-US" sz="32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黑体" pitchFamily="49" charset="-122"/>
                <a:ea typeface="黑体" pitchFamily="49" charset="-122"/>
              </a:rPr>
              <a:t>该不该佩带防护用品？</a:t>
            </a:r>
            <a:endParaRPr lang="zh-CN" altLang="en-US" sz="32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黑体" pitchFamily="49" charset="-122"/>
              <a:ea typeface="黑体" pitchFamily="49" charset="-122"/>
            </a:endParaRPr>
          </a:p>
        </p:txBody>
      </p:sp>
      <p:pic>
        <p:nvPicPr>
          <p:cNvPr id="1026" name="Picture 2" descr="语音泡沫和三维特征 讨论和八卦"/>
          <p:cNvPicPr>
            <a:picLocks noChangeAspect="1" noChangeArrowheads="1"/>
          </p:cNvPicPr>
          <p:nvPr/>
        </p:nvPicPr>
        <p:blipFill>
          <a:blip r:embed="rId2" cstate="print"/>
          <a:srcRect/>
          <a:stretch>
            <a:fillRect/>
          </a:stretch>
        </p:blipFill>
        <p:spPr bwMode="auto">
          <a:xfrm>
            <a:off x="5143504" y="2214554"/>
            <a:ext cx="3527893" cy="2714644"/>
          </a:xfrm>
          <a:prstGeom prst="rect">
            <a:avLst/>
          </a:prstGeom>
          <a:noFill/>
          <a:ln>
            <a:solidFill>
              <a:schemeClr val="accent3">
                <a:lumMod val="60000"/>
                <a:lumOff val="40000"/>
              </a:schemeClr>
            </a:solidFill>
          </a:ln>
        </p:spPr>
      </p:pic>
      <p:sp>
        <p:nvSpPr>
          <p:cNvPr id="18" name="TextBox 17"/>
          <p:cNvSpPr txBox="1"/>
          <p:nvPr/>
        </p:nvSpPr>
        <p:spPr>
          <a:xfrm>
            <a:off x="5572132" y="2496917"/>
            <a:ext cx="1000132" cy="646331"/>
          </a:xfrm>
          <a:prstGeom prst="rect">
            <a:avLst/>
          </a:prstGeom>
          <a:noFill/>
        </p:spPr>
        <p:txBody>
          <a:bodyPr wrap="square" rtlCol="0">
            <a:spAutoFit/>
          </a:bodyPr>
          <a:lstStyle/>
          <a:p>
            <a:pPr algn="ctr"/>
            <a:r>
              <a:rPr lang="zh-CN" altLang="en-US" sz="1200" b="1" dirty="0" smtClean="0">
                <a:solidFill>
                  <a:srgbClr val="00B050"/>
                </a:solidFill>
                <a:latin typeface="黑体" pitchFamily="2" charset="-122"/>
                <a:ea typeface="黑体" pitchFamily="2" charset="-122"/>
              </a:rPr>
              <a:t>不用带，以前不带也没出危险</a:t>
            </a:r>
            <a:endParaRPr lang="zh-CN" altLang="en-US" sz="1200" b="1" dirty="0">
              <a:solidFill>
                <a:srgbClr val="00B050"/>
              </a:solidFill>
              <a:latin typeface="黑体" pitchFamily="2" charset="-122"/>
              <a:ea typeface="黑体" pitchFamily="2" charset="-122"/>
            </a:endParaRPr>
          </a:p>
        </p:txBody>
      </p:sp>
      <p:sp>
        <p:nvSpPr>
          <p:cNvPr id="19" name="TextBox 18"/>
          <p:cNvSpPr txBox="1"/>
          <p:nvPr/>
        </p:nvSpPr>
        <p:spPr>
          <a:xfrm>
            <a:off x="7143768" y="2500306"/>
            <a:ext cx="1000132" cy="646331"/>
          </a:xfrm>
          <a:prstGeom prst="rect">
            <a:avLst/>
          </a:prstGeom>
          <a:noFill/>
        </p:spPr>
        <p:txBody>
          <a:bodyPr wrap="square" rtlCol="0">
            <a:spAutoFit/>
          </a:bodyPr>
          <a:lstStyle/>
          <a:p>
            <a:pPr algn="ctr"/>
            <a:r>
              <a:rPr lang="zh-CN" altLang="en-US" sz="1200" b="1" dirty="0" smtClean="0">
                <a:solidFill>
                  <a:srgbClr val="00B050"/>
                </a:solidFill>
                <a:latin typeface="黑体" pitchFamily="2" charset="-122"/>
                <a:ea typeface="黑体" pitchFamily="2" charset="-122"/>
              </a:rPr>
              <a:t>需要带，万一出事好歹多层保护</a:t>
            </a:r>
            <a:endParaRPr lang="zh-CN" altLang="en-US" sz="1200" b="1" dirty="0">
              <a:solidFill>
                <a:srgbClr val="00B050"/>
              </a:solidFill>
              <a:latin typeface="黑体" pitchFamily="2" charset="-122"/>
              <a:ea typeface="黑体" pitchFamily="2" charset="-122"/>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暗香扑面">
  <a:themeElements>
    <a:clrScheme name="暗香扑面">
      <a:dk1>
        <a:sysClr val="windowText" lastClr="000000"/>
      </a:dk1>
      <a:lt1>
        <a:sysClr val="window" lastClr="FFFFFF"/>
      </a:lt1>
      <a:dk2>
        <a:srgbClr val="2F2F2F"/>
      </a:dk2>
      <a:lt2>
        <a:srgbClr val="FFFFF4"/>
      </a:lt2>
      <a:accent1>
        <a:srgbClr val="918415"/>
      </a:accent1>
      <a:accent2>
        <a:srgbClr val="C47546"/>
      </a:accent2>
      <a:accent3>
        <a:srgbClr val="AFB591"/>
      </a:accent3>
      <a:accent4>
        <a:srgbClr val="B9945B"/>
      </a:accent4>
      <a:accent5>
        <a:srgbClr val="85ADBC"/>
      </a:accent5>
      <a:accent6>
        <a:srgbClr val="E5B440"/>
      </a:accent6>
      <a:hlink>
        <a:srgbClr val="00D5D5"/>
      </a:hlink>
      <a:folHlink>
        <a:srgbClr val="DD00DD"/>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暗香扑面">
      <a:fillStyleLst>
        <a:solidFill>
          <a:schemeClr val="phClr"/>
        </a:solidFill>
        <a:gradFill rotWithShape="1">
          <a:gsLst>
            <a:gs pos="0">
              <a:schemeClr val="phClr">
                <a:tint val="98000"/>
                <a:satMod val="220000"/>
              </a:schemeClr>
            </a:gs>
            <a:gs pos="31000">
              <a:schemeClr val="phClr">
                <a:tint val="30000"/>
                <a:satMod val="150000"/>
              </a:schemeClr>
            </a:gs>
            <a:gs pos="91000">
              <a:schemeClr val="phClr">
                <a:tint val="96000"/>
              </a:schemeClr>
            </a:gs>
          </a:gsLst>
          <a:path path="circle">
            <a:fillToRect l="50000" t="150000" r="50000"/>
          </a:path>
        </a:gradFill>
        <a:blipFill>
          <a:blip xmlns:r="http://schemas.openxmlformats.org/officeDocument/2006/relationships" r:embed="rId1">
            <a:duotone>
              <a:schemeClr val="phClr">
                <a:shade val="28000"/>
                <a:satMod val="100000"/>
              </a:schemeClr>
              <a:schemeClr val="phClr">
                <a:tint val="100000"/>
                <a:satMod val="200000"/>
              </a:schemeClr>
            </a:duotone>
          </a:blip>
          <a:tile tx="0" ty="0" sx="80000" sy="80000" flip="none" algn="tl"/>
        </a:blipFill>
      </a:fillStyleLst>
      <a:lnStyleLst>
        <a:ln w="12700" cap="flat" cmpd="sng" algn="ctr">
          <a:solidFill>
            <a:schemeClr val="phClr"/>
          </a:solidFill>
          <a:prstDash val="solid"/>
        </a:ln>
        <a:ln w="25400" cap="flat" cmpd="sng" algn="ctr">
          <a:solidFill>
            <a:schemeClr val="phClr"/>
          </a:solidFill>
          <a:prstDash val="solid"/>
        </a:ln>
        <a:ln w="38100" cap="flat" cmpd="dbl" algn="ctr">
          <a:solidFill>
            <a:schemeClr val="phClr"/>
          </a:solidFill>
          <a:prstDash val="solid"/>
        </a:ln>
      </a:lnStyleLst>
      <a:effectStyleLst>
        <a:effectStyle>
          <a:effectLst>
            <a:glow rad="63500">
              <a:schemeClr val="phClr">
                <a:alpha val="45000"/>
                <a:satMod val="110000"/>
              </a:schemeClr>
            </a:glow>
          </a:effectLst>
        </a:effectStyle>
        <a:effectStyle>
          <a:effectLst>
            <a:outerShdw blurRad="34925" dist="31750" dir="5400000" algn="tl" rotWithShape="0">
              <a:srgbClr val="000000">
                <a:alpha val="50000"/>
              </a:srgbClr>
            </a:outerShdw>
          </a:effectLst>
          <a:scene3d>
            <a:camera prst="orthographicFront">
              <a:rot lat="0" lon="0" rev="0"/>
            </a:camera>
            <a:lightRig rig="flood" dir="t">
              <a:rot lat="0" lon="0" rev="5400000"/>
            </a:lightRig>
          </a:scene3d>
          <a:sp3d contourW="9525" prstMaterial="dkEdge">
            <a:bevelT w="12000" h="24150"/>
            <a:contourClr>
              <a:schemeClr val="phClr">
                <a:satMod val="110000"/>
              </a:schemeClr>
            </a:contourClr>
          </a:sp3d>
        </a:effectStyle>
        <a:effectStyle>
          <a:effectLst>
            <a:outerShdw blurRad="50800" dist="31750" dir="5400000" algn="tl" rotWithShape="0">
              <a:srgbClr val="000000">
                <a:alpha val="50000"/>
              </a:srgbClr>
            </a:outerShdw>
          </a:effectLst>
          <a:scene3d>
            <a:camera prst="orthographicFront">
              <a:rot lat="0" lon="0" rev="0"/>
            </a:camera>
            <a:lightRig rig="flood" dir="t">
              <a:rot lat="0" lon="0" rev="5400000"/>
            </a:lightRig>
          </a:scene3d>
          <a:sp3d contourW="18700" prstMaterial="dkEdge">
            <a:bevelT w="44450" h="80600"/>
            <a:contourClr>
              <a:schemeClr val="phClr">
                <a:satMod val="110000"/>
              </a:schemeClr>
            </a:contourClr>
          </a:sp3d>
        </a:effectStyle>
      </a:effectStyleLst>
      <a:bgFillStyleLst>
        <a:solidFill>
          <a:schemeClr val="phClr"/>
        </a:solidFill>
        <a:gradFill rotWithShape="1">
          <a:gsLst>
            <a:gs pos="0">
              <a:schemeClr val="phClr">
                <a:shade val="70000"/>
                <a:satMod val="1000000"/>
              </a:schemeClr>
            </a:gs>
            <a:gs pos="31000">
              <a:schemeClr val="phClr">
                <a:shade val="85000"/>
                <a:satMod val="450000"/>
              </a:schemeClr>
            </a:gs>
            <a:gs pos="100000">
              <a:schemeClr val="phClr">
                <a:tint val="70000"/>
                <a:satMod val="300000"/>
              </a:schemeClr>
            </a:gs>
          </a:gsLst>
          <a:path path="circle">
            <a:fillToRect l="50000" t="150000" r="50000"/>
          </a:path>
        </a:gradFill>
        <a:blipFill>
          <a:blip xmlns:r="http://schemas.openxmlformats.org/officeDocument/2006/relationships" r:embed="rId2">
            <a:duotone>
              <a:schemeClr val="phClr">
                <a:tint val="100000"/>
                <a:shade val="70000"/>
                <a:hueMod val="100000"/>
                <a:satMod val="100000"/>
              </a:schemeClr>
              <a:schemeClr val="phClr">
                <a:tint val="90000"/>
                <a:shade val="100000"/>
                <a:hueMod val="100000"/>
                <a:satMod val="10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Fan</Template>
  <TotalTime>12399</TotalTime>
  <Words>15263</Words>
  <Application>Microsoft Office PowerPoint</Application>
  <PresentationFormat>全屏显示(4:3)</PresentationFormat>
  <Paragraphs>1385</Paragraphs>
  <Slides>101</Slides>
  <Notes>8</Notes>
  <HiddenSlides>0</HiddenSlides>
  <MMClips>0</MMClips>
  <ScaleCrop>false</ScaleCrop>
  <HeadingPairs>
    <vt:vector size="4" baseType="variant">
      <vt:variant>
        <vt:lpstr>主题</vt:lpstr>
      </vt:variant>
      <vt:variant>
        <vt:i4>1</vt:i4>
      </vt:variant>
      <vt:variant>
        <vt:lpstr>幻灯片标题</vt:lpstr>
      </vt:variant>
      <vt:variant>
        <vt:i4>101</vt:i4>
      </vt:variant>
    </vt:vector>
  </HeadingPairs>
  <TitlesOfParts>
    <vt:vector size="102" baseType="lpstr">
      <vt:lpstr>暗香扑面</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lpstr>幻灯片 40</vt:lpstr>
      <vt:lpstr>幻灯片 41</vt:lpstr>
      <vt:lpstr>幻灯片 42</vt:lpstr>
      <vt:lpstr>幻灯片 43</vt:lpstr>
      <vt:lpstr>幻灯片 44</vt:lpstr>
      <vt:lpstr>幻灯片 45</vt:lpstr>
      <vt:lpstr>幻灯片 46</vt:lpstr>
      <vt:lpstr>幻灯片 47</vt:lpstr>
      <vt:lpstr>幻灯片 48</vt:lpstr>
      <vt:lpstr>幻灯片 49</vt:lpstr>
      <vt:lpstr>幻灯片 50</vt:lpstr>
      <vt:lpstr>幻灯片 51</vt:lpstr>
      <vt:lpstr>幻灯片 52</vt:lpstr>
      <vt:lpstr>幻灯片 53</vt:lpstr>
      <vt:lpstr>幻灯片 54</vt:lpstr>
      <vt:lpstr>幻灯片 55</vt:lpstr>
      <vt:lpstr>幻灯片 56</vt:lpstr>
      <vt:lpstr>幻灯片 57</vt:lpstr>
      <vt:lpstr>幻灯片 58</vt:lpstr>
      <vt:lpstr>幻灯片 59</vt:lpstr>
      <vt:lpstr>幻灯片 60</vt:lpstr>
      <vt:lpstr>幻灯片 61</vt:lpstr>
      <vt:lpstr>幻灯片 62</vt:lpstr>
      <vt:lpstr>幻灯片 63</vt:lpstr>
      <vt:lpstr>幻灯片 64</vt:lpstr>
      <vt:lpstr>幻灯片 65</vt:lpstr>
      <vt:lpstr>幻灯片 66</vt:lpstr>
      <vt:lpstr>幻灯片 67</vt:lpstr>
      <vt:lpstr>幻灯片 68</vt:lpstr>
      <vt:lpstr>幻灯片 69</vt:lpstr>
      <vt:lpstr>幻灯片 70</vt:lpstr>
      <vt:lpstr>幻灯片 71</vt:lpstr>
      <vt:lpstr>幻灯片 72</vt:lpstr>
      <vt:lpstr>幻灯片 73</vt:lpstr>
      <vt:lpstr>幻灯片 74</vt:lpstr>
      <vt:lpstr>幻灯片 75</vt:lpstr>
      <vt:lpstr>幻灯片 76</vt:lpstr>
      <vt:lpstr>幻灯片 77</vt:lpstr>
      <vt:lpstr>幻灯片 78</vt:lpstr>
      <vt:lpstr>幻灯片 79</vt:lpstr>
      <vt:lpstr>幻灯片 80</vt:lpstr>
      <vt:lpstr>幻灯片 81</vt:lpstr>
      <vt:lpstr>幻灯片 82</vt:lpstr>
      <vt:lpstr>幻灯片 83</vt:lpstr>
      <vt:lpstr>幻灯片 84</vt:lpstr>
      <vt:lpstr>幻灯片 85</vt:lpstr>
      <vt:lpstr>幻灯片 86</vt:lpstr>
      <vt:lpstr>幻灯片 87</vt:lpstr>
      <vt:lpstr>幻灯片 88</vt:lpstr>
      <vt:lpstr>幻灯片 89</vt:lpstr>
      <vt:lpstr>幻灯片 90</vt:lpstr>
      <vt:lpstr>幻灯片 91</vt:lpstr>
      <vt:lpstr>幻灯片 92</vt:lpstr>
      <vt:lpstr>幻灯片 93</vt:lpstr>
      <vt:lpstr>幻灯片 94</vt:lpstr>
      <vt:lpstr>幻灯片 95</vt:lpstr>
      <vt:lpstr>幻灯片 96</vt:lpstr>
      <vt:lpstr>幻灯片 97</vt:lpstr>
      <vt:lpstr>幻灯片 98</vt:lpstr>
      <vt:lpstr>幻灯片 99</vt:lpstr>
      <vt:lpstr>幻灯片 100</vt:lpstr>
      <vt:lpstr>幻灯片 101</vt:lpstr>
    </vt:vector>
  </TitlesOfParts>
  <Company>China</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User</cp:lastModifiedBy>
  <cp:revision>1026</cp:revision>
  <dcterms:created xsi:type="dcterms:W3CDTF">2015-06-25T00:30:49Z</dcterms:created>
  <dcterms:modified xsi:type="dcterms:W3CDTF">2017-11-06T10:35:08Z</dcterms:modified>
</cp:coreProperties>
</file>